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52"/>
  </p:notesMasterIdLst>
  <p:handoutMasterIdLst>
    <p:handoutMasterId r:id="rId53"/>
  </p:handoutMasterIdLst>
  <p:sldIdLst>
    <p:sldId id="1258" r:id="rId2"/>
    <p:sldId id="1427" r:id="rId3"/>
    <p:sldId id="1349" r:id="rId4"/>
    <p:sldId id="1428" r:id="rId5"/>
    <p:sldId id="1308" r:id="rId6"/>
    <p:sldId id="1438" r:id="rId7"/>
    <p:sldId id="1429" r:id="rId8"/>
    <p:sldId id="1180" r:id="rId9"/>
    <p:sldId id="1092" r:id="rId10"/>
    <p:sldId id="1414" r:id="rId11"/>
    <p:sldId id="1430" r:id="rId12"/>
    <p:sldId id="1275" r:id="rId13"/>
    <p:sldId id="1311" r:id="rId14"/>
    <p:sldId id="1431" r:id="rId15"/>
    <p:sldId id="1318" r:id="rId16"/>
    <p:sldId id="1343" r:id="rId17"/>
    <p:sldId id="1357" r:id="rId18"/>
    <p:sldId id="1432" r:id="rId19"/>
    <p:sldId id="1360" r:id="rId20"/>
    <p:sldId id="1435" r:id="rId21"/>
    <p:sldId id="1433" r:id="rId22"/>
    <p:sldId id="1415" r:id="rId23"/>
    <p:sldId id="1416" r:id="rId24"/>
    <p:sldId id="1417" r:id="rId25"/>
    <p:sldId id="1418" r:id="rId26"/>
    <p:sldId id="1419" r:id="rId27"/>
    <p:sldId id="1420" r:id="rId28"/>
    <p:sldId id="1421" r:id="rId29"/>
    <p:sldId id="1422" r:id="rId30"/>
    <p:sldId id="1423" r:id="rId31"/>
    <p:sldId id="1424" r:id="rId32"/>
    <p:sldId id="1425" r:id="rId33"/>
    <p:sldId id="1426" r:id="rId34"/>
    <p:sldId id="1434" r:id="rId35"/>
    <p:sldId id="1363" r:id="rId36"/>
    <p:sldId id="1365" r:id="rId37"/>
    <p:sldId id="1436" r:id="rId38"/>
    <p:sldId id="1366" r:id="rId39"/>
    <p:sldId id="1367" r:id="rId40"/>
    <p:sldId id="1397" r:id="rId41"/>
    <p:sldId id="1369" r:id="rId42"/>
    <p:sldId id="1370" r:id="rId43"/>
    <p:sldId id="1372" r:id="rId44"/>
    <p:sldId id="1374" r:id="rId45"/>
    <p:sldId id="1375" r:id="rId46"/>
    <p:sldId id="1399" r:id="rId47"/>
    <p:sldId id="1398" r:id="rId48"/>
    <p:sldId id="1387" r:id="rId49"/>
    <p:sldId id="1437" r:id="rId50"/>
    <p:sldId id="1391" r:id="rId51"/>
  </p:sldIdLst>
  <p:sldSz cx="9144000" cy="6858000" type="screen4x3"/>
  <p:notesSz cx="7010400" cy="92964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9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GEL CAMACHO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66CC"/>
    <a:srgbClr val="006600"/>
    <a:srgbClr val="009999"/>
    <a:srgbClr val="00CC99"/>
    <a:srgbClr val="F68D36"/>
    <a:srgbClr val="FF9900"/>
    <a:srgbClr val="C83936"/>
    <a:srgbClr val="A50021"/>
    <a:srgbClr val="CB6D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47" autoAdjust="0"/>
    <p:restoredTop sz="98505" autoAdjust="0"/>
  </p:normalViewPr>
  <p:slideViewPr>
    <p:cSldViewPr>
      <p:cViewPr varScale="1">
        <p:scale>
          <a:sx n="73" d="100"/>
          <a:sy n="73" d="100"/>
        </p:scale>
        <p:origin x="-1206" y="-72"/>
      </p:cViewPr>
      <p:guideLst>
        <p:guide orient="horz" pos="2160"/>
        <p:guide orient="horz" pos="229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EMS\EJERCICIOS\Tabulado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Hoja_de_c_lculo_de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EMS\EJERCICIOS\Tabulado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ems\SEMS\INFRAESTRUCTURA\NS\RESULTADOSpublic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150809587163"/>
          <c:y val="0.127259044896157"/>
          <c:w val="0.84258560848602604"/>
          <c:h val="0.65278608459634202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Modalidad escolarizada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diamond"/>
            <c:size val="10"/>
            <c:spPr>
              <a:solidFill>
                <a:srgbClr val="339933"/>
              </a:solidFill>
              <a:ln>
                <a:solidFill>
                  <a:srgbClr val="00B050"/>
                </a:solidFill>
              </a:ln>
            </c:spPr>
          </c:marker>
          <c:dPt>
            <c:idx val="0"/>
            <c:marker>
              <c:spPr>
                <a:solidFill>
                  <a:srgbClr val="339933"/>
                </a:solidFill>
                <a:ln w="38100">
                  <a:solidFill>
                    <a:srgbClr val="008000"/>
                  </a:solidFill>
                </a:ln>
              </c:spPr>
            </c:marker>
            <c:bubble3D val="0"/>
            <c:spPr>
              <a:ln w="38100">
                <a:solidFill>
                  <a:srgbClr val="008000"/>
                </a:solidFill>
              </a:ln>
            </c:spPr>
          </c:dPt>
          <c:dPt>
            <c:idx val="1"/>
            <c:marker>
              <c:spPr>
                <a:solidFill>
                  <a:srgbClr val="339933"/>
                </a:solidFill>
                <a:ln>
                  <a:solidFill>
                    <a:srgbClr val="008000"/>
                  </a:solidFill>
                </a:ln>
              </c:spPr>
            </c:marker>
            <c:bubble3D val="0"/>
            <c:spPr>
              <a:ln>
                <a:solidFill>
                  <a:srgbClr val="008000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en-US" dirty="0" smtClean="0"/>
                      <a:t>69.4 </a:t>
                    </a:r>
                    <a:endParaRPr lang="en-US" dirty="0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MX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  <c:pt idx="5">
                  <c:v>2018-2019</c:v>
                </c:pt>
              </c:strCache>
            </c:strRef>
          </c:cat>
          <c:val>
            <c:numRef>
              <c:f>Hoja1!$B$2:$B$7</c:f>
              <c:numCache>
                <c:formatCode>_-* #,##0.0_-;\-* #,##0.0_-;_-* "-"??_-;_-@_-</c:formatCode>
                <c:ptCount val="6"/>
                <c:pt idx="0">
                  <c:v>69.409555922871576</c:v>
                </c:pt>
                <c:pt idx="1">
                  <c:v>71.248960082735806</c:v>
                </c:pt>
                <c:pt idx="2">
                  <c:v>73.238517716922161</c:v>
                </c:pt>
                <c:pt idx="3">
                  <c:v>75.369894057186173</c:v>
                </c:pt>
                <c:pt idx="4">
                  <c:v>77.629807921039216</c:v>
                </c:pt>
                <c:pt idx="5">
                  <c:v>80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rgbClr val="008000"/>
              </a:solidFill>
              <a:prstDash val="sysDash"/>
            </a:ln>
          </c:spPr>
          <c:marker>
            <c:symbol val="square"/>
            <c:size val="7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rgbClr val="0080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  <c:pt idx="5">
                  <c:v>2018-2019</c:v>
                </c:pt>
              </c:strCache>
            </c:strRef>
          </c:cat>
          <c:val>
            <c:numRef>
              <c:f>Hoja1!$C$2:$C$7</c:f>
              <c:numCache>
                <c:formatCode>_-* #,##0.0_-;\-* #,##0.0_-;_-* "-"??_-;_-@_-</c:formatCode>
                <c:ptCount val="6"/>
                <c:pt idx="0">
                  <c:v>70.822907015127726</c:v>
                </c:pt>
                <c:pt idx="1">
                  <c:v>73.352881588234595</c:v>
                </c:pt>
                <c:pt idx="2">
                  <c:v>76.083007318940417</c:v>
                </c:pt>
                <c:pt idx="3">
                  <c:v>78.986124597017024</c:v>
                </c:pt>
                <c:pt idx="4">
                  <c:v>81.973164069552183</c:v>
                </c:pt>
                <c:pt idx="5">
                  <c:v>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756800"/>
        <c:axId val="38920192"/>
      </c:lineChart>
      <c:catAx>
        <c:axId val="31756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s-MX"/>
          </a:p>
        </c:txPr>
        <c:crossAx val="38920192"/>
        <c:crosses val="autoZero"/>
        <c:auto val="1"/>
        <c:lblAlgn val="ctr"/>
        <c:lblOffset val="100"/>
        <c:noMultiLvlLbl val="0"/>
      </c:catAx>
      <c:valAx>
        <c:axId val="38920192"/>
        <c:scaling>
          <c:orientation val="minMax"/>
          <c:max val="90"/>
          <c:min val="5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s-MX" sz="1200" dirty="0" smtClean="0"/>
                  <a:t>Cobertura</a:t>
                </a:r>
                <a:endParaRPr lang="es-MX" sz="1200" dirty="0"/>
              </a:p>
            </c:rich>
          </c:tx>
          <c:layout>
            <c:manualLayout>
              <c:xMode val="edge"/>
              <c:yMode val="edge"/>
              <c:x val="8.9360922981500529E-3"/>
              <c:y val="0.81444849070228109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3175680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2.5775918635170599E-2"/>
          <c:y val="0.84893116213427489"/>
          <c:w val="0.97252886729035681"/>
          <c:h val="0.1510688378657250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Georgia" pitchFamily="18" charset="0"/>
        </a:defRPr>
      </a:pPr>
      <a:endParaRPr lang="es-MX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724451022581735"/>
          <c:y val="0.12929902512185976"/>
          <c:w val="0.67465564020156255"/>
          <c:h val="0.742949899109420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0066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2060"/>
              </a:solidFill>
            </c:spPr>
          </c:dPt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Laboratorios</c:v>
                </c:pt>
                <c:pt idx="1">
                  <c:v>Talleres</c:v>
                </c:pt>
                <c:pt idx="2">
                  <c:v>Aulas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383.87567370081899</c:v>
                </c:pt>
                <c:pt idx="1">
                  <c:v>391.77082964557707</c:v>
                </c:pt>
                <c:pt idx="2">
                  <c:v>545.0565664616131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941376"/>
        <c:axId val="139333568"/>
      </c:barChart>
      <c:catAx>
        <c:axId val="1399413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39333568"/>
        <c:crosses val="autoZero"/>
        <c:auto val="1"/>
        <c:lblAlgn val="ctr"/>
        <c:lblOffset val="100"/>
        <c:noMultiLvlLbl val="0"/>
      </c:catAx>
      <c:valAx>
        <c:axId val="139333568"/>
        <c:scaling>
          <c:orientation val="minMax"/>
          <c:max val="1000"/>
          <c:min val="0"/>
        </c:scaling>
        <c:delete val="0"/>
        <c:axPos val="b"/>
        <c:numFmt formatCode="#,##0" sourceLinked="0"/>
        <c:majorTickMark val="out"/>
        <c:minorTickMark val="none"/>
        <c:tickLblPos val="nextTo"/>
        <c:crossAx val="139941376"/>
        <c:crosses val="autoZero"/>
        <c:crossBetween val="between"/>
        <c:majorUnit val="500"/>
      </c:valAx>
    </c:plotArea>
    <c:plotVisOnly val="1"/>
    <c:dispBlanksAs val="gap"/>
    <c:showDLblsOverMax val="0"/>
  </c:chart>
  <c:txPr>
    <a:bodyPr/>
    <a:lstStyle/>
    <a:p>
      <a:pPr>
        <a:defRPr sz="1400" b="1">
          <a:latin typeface="Georgia" pitchFamily="18" charset="0"/>
        </a:defRPr>
      </a:pPr>
      <a:endParaRPr lang="es-MX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 sz="1800" b="0" dirty="0"/>
              <a:t>¿Cuánto le sirvieron las </a:t>
            </a:r>
            <a:r>
              <a:rPr lang="es-MX" sz="1800" b="0" dirty="0" smtClean="0"/>
              <a:t>competencias y habilidades </a:t>
            </a:r>
            <a:r>
              <a:rPr lang="es-MX" sz="1800" b="0" dirty="0"/>
              <a:t>que adquirió en el bachillerato en su primer trabajo?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3628731423004282"/>
          <c:y val="0.1433180704976631"/>
          <c:w val="0.7067148789023443"/>
          <c:h val="0.7517146190904058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Hoja2!$E$150</c:f>
              <c:strCache>
                <c:ptCount val="1"/>
                <c:pt idx="0">
                  <c:v>Promedio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38.0%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21.9%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15.9%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24.2%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Hoja2!$A$151:$A$154</c:f>
              <c:strCache>
                <c:ptCount val="4"/>
                <c:pt idx="0">
                  <c:v>Mucho</c:v>
                </c:pt>
                <c:pt idx="1">
                  <c:v>Regular</c:v>
                </c:pt>
                <c:pt idx="2">
                  <c:v>Poco</c:v>
                </c:pt>
                <c:pt idx="3">
                  <c:v>No le sirvieron</c:v>
                </c:pt>
              </c:strCache>
            </c:strRef>
          </c:cat>
          <c:val>
            <c:numRef>
              <c:f>Hoja2!$E$151:$E$154</c:f>
              <c:numCache>
                <c:formatCode>General</c:formatCode>
                <c:ptCount val="4"/>
                <c:pt idx="0">
                  <c:v>37.950000000000003</c:v>
                </c:pt>
                <c:pt idx="1">
                  <c:v>21.94</c:v>
                </c:pt>
                <c:pt idx="2">
                  <c:v>15.93</c:v>
                </c:pt>
                <c:pt idx="3">
                  <c:v>24.17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94669312"/>
        <c:axId val="94299840"/>
      </c:barChart>
      <c:catAx>
        <c:axId val="9466931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94299840"/>
        <c:crosses val="autoZero"/>
        <c:auto val="1"/>
        <c:lblAlgn val="ctr"/>
        <c:lblOffset val="100"/>
        <c:noMultiLvlLbl val="0"/>
      </c:catAx>
      <c:valAx>
        <c:axId val="94299840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94669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Georgia" pitchFamily="18" charset="0"/>
        </a:defRPr>
      </a:pPr>
      <a:endParaRPr lang="es-MX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Asiste a educación básica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numRef>
              <c:f>Hoja1!$A$2:$A$25</c:f>
              <c:numCache>
                <c:formatCode>#,##0</c:formatCode>
                <c:ptCount val="24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  <c:pt idx="9">
                  <c:v>15</c:v>
                </c:pt>
                <c:pt idx="10">
                  <c:v>16</c:v>
                </c:pt>
                <c:pt idx="11">
                  <c:v>17</c:v>
                </c:pt>
                <c:pt idx="12">
                  <c:v>18</c:v>
                </c:pt>
                <c:pt idx="13">
                  <c:v>19</c:v>
                </c:pt>
                <c:pt idx="14">
                  <c:v>20</c:v>
                </c:pt>
                <c:pt idx="15">
                  <c:v>21</c:v>
                </c:pt>
                <c:pt idx="16">
                  <c:v>22</c:v>
                </c:pt>
                <c:pt idx="17">
                  <c:v>23</c:v>
                </c:pt>
                <c:pt idx="18">
                  <c:v>24</c:v>
                </c:pt>
                <c:pt idx="19">
                  <c:v>25</c:v>
                </c:pt>
                <c:pt idx="20">
                  <c:v>26</c:v>
                </c:pt>
                <c:pt idx="21">
                  <c:v>27</c:v>
                </c:pt>
                <c:pt idx="22">
                  <c:v>28</c:v>
                </c:pt>
                <c:pt idx="23">
                  <c:v>29</c:v>
                </c:pt>
              </c:numCache>
            </c:numRef>
          </c:cat>
          <c:val>
            <c:numRef>
              <c:f>Hoja1!$B$2:$B$25</c:f>
              <c:numCache>
                <c:formatCode>#,##0.0</c:formatCode>
                <c:ptCount val="24"/>
                <c:pt idx="0">
                  <c:v>98.000690965134623</c:v>
                </c:pt>
                <c:pt idx="1">
                  <c:v>98.497425585417901</c:v>
                </c:pt>
                <c:pt idx="2">
                  <c:v>98.404467436981889</c:v>
                </c:pt>
                <c:pt idx="3">
                  <c:v>98.56780545338971</c:v>
                </c:pt>
                <c:pt idx="4">
                  <c:v>98.741722709027897</c:v>
                </c:pt>
                <c:pt idx="5">
                  <c:v>98.766915882899781</c:v>
                </c:pt>
                <c:pt idx="6">
                  <c:v>97.229573434964749</c:v>
                </c:pt>
                <c:pt idx="7">
                  <c:v>94.384477285037306</c:v>
                </c:pt>
                <c:pt idx="8">
                  <c:v>89.373127969191728</c:v>
                </c:pt>
                <c:pt idx="9">
                  <c:v>62.049152569139451</c:v>
                </c:pt>
                <c:pt idx="10">
                  <c:v>19.232249058794022</c:v>
                </c:pt>
                <c:pt idx="11">
                  <c:v>5.6993523047461103</c:v>
                </c:pt>
                <c:pt idx="12">
                  <c:v>2.0045869651141022</c:v>
                </c:pt>
                <c:pt idx="13">
                  <c:v>0.90268154286590596</c:v>
                </c:pt>
                <c:pt idx="14">
                  <c:v>0.53239711167092696</c:v>
                </c:pt>
                <c:pt idx="15">
                  <c:v>0.46981711953337002</c:v>
                </c:pt>
                <c:pt idx="16">
                  <c:v>0.30445737670935802</c:v>
                </c:pt>
                <c:pt idx="17">
                  <c:v>0.24211288238369699</c:v>
                </c:pt>
                <c:pt idx="18">
                  <c:v>0.450758666727681</c:v>
                </c:pt>
                <c:pt idx="19">
                  <c:v>0.363066180472714</c:v>
                </c:pt>
                <c:pt idx="20">
                  <c:v>0.38047308543659503</c:v>
                </c:pt>
                <c:pt idx="21">
                  <c:v>0.51120097598436598</c:v>
                </c:pt>
                <c:pt idx="22">
                  <c:v>0.46250107178732103</c:v>
                </c:pt>
                <c:pt idx="23">
                  <c:v>0.26657331949303698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Asiste a educación media superior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cat>
            <c:numRef>
              <c:f>Hoja1!$A$2:$A$25</c:f>
              <c:numCache>
                <c:formatCode>#,##0</c:formatCode>
                <c:ptCount val="24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  <c:pt idx="9">
                  <c:v>15</c:v>
                </c:pt>
                <c:pt idx="10">
                  <c:v>16</c:v>
                </c:pt>
                <c:pt idx="11">
                  <c:v>17</c:v>
                </c:pt>
                <c:pt idx="12">
                  <c:v>18</c:v>
                </c:pt>
                <c:pt idx="13">
                  <c:v>19</c:v>
                </c:pt>
                <c:pt idx="14">
                  <c:v>20</c:v>
                </c:pt>
                <c:pt idx="15">
                  <c:v>21</c:v>
                </c:pt>
                <c:pt idx="16">
                  <c:v>22</c:v>
                </c:pt>
                <c:pt idx="17">
                  <c:v>23</c:v>
                </c:pt>
                <c:pt idx="18">
                  <c:v>24</c:v>
                </c:pt>
                <c:pt idx="19">
                  <c:v>25</c:v>
                </c:pt>
                <c:pt idx="20">
                  <c:v>26</c:v>
                </c:pt>
                <c:pt idx="21">
                  <c:v>27</c:v>
                </c:pt>
                <c:pt idx="22">
                  <c:v>28</c:v>
                </c:pt>
                <c:pt idx="23">
                  <c:v>29</c:v>
                </c:pt>
              </c:numCache>
            </c:numRef>
          </c:cat>
          <c:val>
            <c:numRef>
              <c:f>Hoja1!$C$2:$C$25</c:f>
              <c:numCache>
                <c:formatCode>#,##0.0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5.5917890890537801E-2</c:v>
                </c:pt>
                <c:pt idx="7">
                  <c:v>1.85861497651904E-2</c:v>
                </c:pt>
                <c:pt idx="8">
                  <c:v>0.87910018176298899</c:v>
                </c:pt>
                <c:pt idx="9">
                  <c:v>20.17918964588463</c:v>
                </c:pt>
                <c:pt idx="10">
                  <c:v>53.117984179947896</c:v>
                </c:pt>
                <c:pt idx="11">
                  <c:v>58.42156300696486</c:v>
                </c:pt>
                <c:pt idx="12">
                  <c:v>40.201212789415663</c:v>
                </c:pt>
                <c:pt idx="13">
                  <c:v>16.07767425719776</c:v>
                </c:pt>
                <c:pt idx="14">
                  <c:v>6.8660139301761767</c:v>
                </c:pt>
                <c:pt idx="15">
                  <c:v>4.3154307875744706</c:v>
                </c:pt>
                <c:pt idx="16">
                  <c:v>2.4508472513495021</c:v>
                </c:pt>
                <c:pt idx="17">
                  <c:v>1.8511743730893531</c:v>
                </c:pt>
                <c:pt idx="18">
                  <c:v>1.2980643702541219</c:v>
                </c:pt>
                <c:pt idx="19">
                  <c:v>0.86313527416093505</c:v>
                </c:pt>
                <c:pt idx="20">
                  <c:v>1.203995169254868</c:v>
                </c:pt>
                <c:pt idx="21">
                  <c:v>0.760300572078492</c:v>
                </c:pt>
                <c:pt idx="22">
                  <c:v>0.89144313394587504</c:v>
                </c:pt>
                <c:pt idx="23">
                  <c:v>0.69094299856763897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Asiste a educación superior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cat>
            <c:numRef>
              <c:f>Hoja1!$A$2:$A$25</c:f>
              <c:numCache>
                <c:formatCode>#,##0</c:formatCode>
                <c:ptCount val="24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  <c:pt idx="9">
                  <c:v>15</c:v>
                </c:pt>
                <c:pt idx="10">
                  <c:v>16</c:v>
                </c:pt>
                <c:pt idx="11">
                  <c:v>17</c:v>
                </c:pt>
                <c:pt idx="12">
                  <c:v>18</c:v>
                </c:pt>
                <c:pt idx="13">
                  <c:v>19</c:v>
                </c:pt>
                <c:pt idx="14">
                  <c:v>20</c:v>
                </c:pt>
                <c:pt idx="15">
                  <c:v>21</c:v>
                </c:pt>
                <c:pt idx="16">
                  <c:v>22</c:v>
                </c:pt>
                <c:pt idx="17">
                  <c:v>23</c:v>
                </c:pt>
                <c:pt idx="18">
                  <c:v>24</c:v>
                </c:pt>
                <c:pt idx="19">
                  <c:v>25</c:v>
                </c:pt>
                <c:pt idx="20">
                  <c:v>26</c:v>
                </c:pt>
                <c:pt idx="21">
                  <c:v>27</c:v>
                </c:pt>
                <c:pt idx="22">
                  <c:v>28</c:v>
                </c:pt>
                <c:pt idx="23">
                  <c:v>29</c:v>
                </c:pt>
              </c:numCache>
            </c:numRef>
          </c:cat>
          <c:val>
            <c:numRef>
              <c:f>Hoja1!$D$2:$D$25</c:f>
              <c:numCache>
                <c:formatCode>#,##0.0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4.6938141670717004E-3</c:v>
                </c:pt>
                <c:pt idx="10">
                  <c:v>1.53201763658704E-2</c:v>
                </c:pt>
                <c:pt idx="11">
                  <c:v>0.59881752488756002</c:v>
                </c:pt>
                <c:pt idx="12">
                  <c:v>9.6243923918093373</c:v>
                </c:pt>
                <c:pt idx="13">
                  <c:v>23.783154423269291</c:v>
                </c:pt>
                <c:pt idx="14">
                  <c:v>29.20866241147603</c:v>
                </c:pt>
                <c:pt idx="15">
                  <c:v>30.78045529787693</c:v>
                </c:pt>
                <c:pt idx="16">
                  <c:v>25.565118703251031</c:v>
                </c:pt>
                <c:pt idx="17">
                  <c:v>18.205203490486891</c:v>
                </c:pt>
                <c:pt idx="18">
                  <c:v>14.049694891348</c:v>
                </c:pt>
                <c:pt idx="19">
                  <c:v>9.3392105270579346</c:v>
                </c:pt>
                <c:pt idx="20">
                  <c:v>7.2205105963801666</c:v>
                </c:pt>
                <c:pt idx="21">
                  <c:v>5.0205719812774294</c:v>
                </c:pt>
                <c:pt idx="22">
                  <c:v>4.1735256323261281</c:v>
                </c:pt>
                <c:pt idx="23">
                  <c:v>3.1723074365705348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45227520"/>
        <c:axId val="38927104"/>
      </c:barChart>
      <c:catAx>
        <c:axId val="45227520"/>
        <c:scaling>
          <c:orientation val="minMax"/>
        </c:scaling>
        <c:delete val="0"/>
        <c:axPos val="b"/>
        <c:numFmt formatCode="#,##0" sourceLinked="1"/>
        <c:majorTickMark val="out"/>
        <c:minorTickMark val="none"/>
        <c:tickLblPos val="nextTo"/>
        <c:crossAx val="38927104"/>
        <c:crosses val="autoZero"/>
        <c:auto val="1"/>
        <c:lblAlgn val="ctr"/>
        <c:lblOffset val="100"/>
        <c:noMultiLvlLbl val="0"/>
      </c:catAx>
      <c:valAx>
        <c:axId val="38927104"/>
        <c:scaling>
          <c:orientation val="minMax"/>
          <c:max val="100"/>
          <c:min val="0"/>
        </c:scaling>
        <c:delete val="0"/>
        <c:axPos val="l"/>
        <c:numFmt formatCode="#,##0.0" sourceLinked="1"/>
        <c:majorTickMark val="out"/>
        <c:minorTickMark val="none"/>
        <c:tickLblPos val="nextTo"/>
        <c:crossAx val="45227520"/>
        <c:crosses val="autoZero"/>
        <c:crossBetween val="between"/>
        <c:majorUnit val="20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6.6817578161193103E-2"/>
          <c:y val="0.90945663945313604"/>
          <c:w val="0.89405201601890405"/>
          <c:h val="7.512152788670090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Georgia" pitchFamily="18" charset="0"/>
        </a:defRPr>
      </a:pPr>
      <a:endParaRPr lang="es-MX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561980498942"/>
          <c:y val="0.119320320170723"/>
          <c:w val="0.87950203512550995"/>
          <c:h val="0.7889571558410090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Observada</c:v>
                </c:pt>
              </c:strCache>
            </c:strRef>
          </c:tx>
          <c:dLbls>
            <c:delete val="1"/>
          </c:dLbls>
          <c:xVal>
            <c:numRef>
              <c:f>Hoja1!$A$2:$A$42</c:f>
              <c:numCache>
                <c:formatCode>General</c:formatCod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numCache>
            </c:numRef>
          </c:xVal>
          <c:yVal>
            <c:numRef>
              <c:f>Hoja1!$B$2:$B$42</c:f>
              <c:numCache>
                <c:formatCode>0.00_ ;[Red]\-0.00\ </c:formatCode>
                <c:ptCount val="41"/>
                <c:pt idx="0">
                  <c:v>18.768019347590119</c:v>
                </c:pt>
                <c:pt idx="1">
                  <c:v>18.524066634397439</c:v>
                </c:pt>
                <c:pt idx="2">
                  <c:v>17.689765642044339</c:v>
                </c:pt>
                <c:pt idx="3">
                  <c:v>19.26057000161309</c:v>
                </c:pt>
                <c:pt idx="4">
                  <c:v>19.305416694936621</c:v>
                </c:pt>
                <c:pt idx="5">
                  <c:v>18.54776936337586</c:v>
                </c:pt>
                <c:pt idx="6">
                  <c:v>19.835739164168359</c:v>
                </c:pt>
                <c:pt idx="7">
                  <c:v>19.1971544977573</c:v>
                </c:pt>
                <c:pt idx="8">
                  <c:v>18.516118500078779</c:v>
                </c:pt>
                <c:pt idx="9">
                  <c:v>18.732970922060829</c:v>
                </c:pt>
                <c:pt idx="10">
                  <c:v>17.531564394273879</c:v>
                </c:pt>
                <c:pt idx="11">
                  <c:v>16.881660644613401</c:v>
                </c:pt>
                <c:pt idx="12">
                  <c:v>17.41343354964323</c:v>
                </c:pt>
                <c:pt idx="13">
                  <c:v>17.6322544675266</c:v>
                </c:pt>
                <c:pt idx="14">
                  <c:v>17.150874708702901</c:v>
                </c:pt>
                <c:pt idx="15">
                  <c:v>16.462872333040149</c:v>
                </c:pt>
                <c:pt idx="16">
                  <c:v>16.328968942353651</c:v>
                </c:pt>
                <c:pt idx="17">
                  <c:v>16.3101083486813</c:v>
                </c:pt>
                <c:pt idx="18">
                  <c:v>15.873044190077939</c:v>
                </c:pt>
                <c:pt idx="19">
                  <c:v>14.934906549397249</c:v>
                </c:pt>
                <c:pt idx="20">
                  <c:v>14.92866435758758</c:v>
                </c:pt>
                <c:pt idx="21">
                  <c:v>15.023898205390489</c:v>
                </c:pt>
              </c:numCache>
            </c:numRef>
          </c:yVal>
          <c:smooth val="1"/>
        </c:ser>
        <c:ser>
          <c:idx val="2"/>
          <c:order val="1"/>
          <c:tx>
            <c:strRef>
              <c:f>Hoja1!$D$1</c:f>
              <c:strCache>
                <c:ptCount val="1"/>
                <c:pt idx="0">
                  <c:v>SEMS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elete val="1"/>
          </c:dLbls>
          <c:xVal>
            <c:numRef>
              <c:f>Hoja1!$A$2:$A$42</c:f>
              <c:numCache>
                <c:formatCode>General</c:formatCod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numCache>
            </c:numRef>
          </c:xVal>
          <c:yVal>
            <c:numRef>
              <c:f>Hoja1!$D$2:$D$42</c:f>
              <c:numCache>
                <c:formatCode>General</c:formatCode>
                <c:ptCount val="41"/>
                <c:pt idx="21" formatCode="0.00_ ;[Red]\-0.00\ ">
                  <c:v>15.023898205390489</c:v>
                </c:pt>
                <c:pt idx="22" formatCode="0.00_ ;[Red]\-0.00\ ">
                  <c:v>14.30192001224008</c:v>
                </c:pt>
                <c:pt idx="23" formatCode="0.00_ ;[Red]\-0.00\ ">
                  <c:v>13.41061798337449</c:v>
                </c:pt>
                <c:pt idx="24" formatCode="0.00_ ;[Red]\-0.00\ ">
                  <c:v>12.3713891481073</c:v>
                </c:pt>
                <c:pt idx="25" formatCode="0.00_ ;[Red]\-0.00\ ">
                  <c:v>11.23742754325084</c:v>
                </c:pt>
                <c:pt idx="26" formatCode="0.00_ ;[Red]\-0.00\ ">
                  <c:v>10.086219825530611</c:v>
                </c:pt>
                <c:pt idx="27" formatCode="0.00_ ;[Red]\-0.00\ ">
                  <c:v>9</c:v>
                </c:pt>
                <c:pt idx="28" formatCode="0.00_ ;[Red]\-0.00\ ">
                  <c:v>8.0436332412043718</c:v>
                </c:pt>
                <c:pt idx="29" formatCode="0.00_ ;[Red]\-0.00\ ">
                  <c:v>7.2515704975309569</c:v>
                </c:pt>
                <c:pt idx="30" formatCode="0.00_ ;[Red]\-0.00\ ">
                  <c:v>6.6281602156452903</c:v>
                </c:pt>
                <c:pt idx="31" formatCode="0.00_ ;[Red]\-0.00\ ">
                  <c:v>6.1568745477248266</c:v>
                </c:pt>
                <c:pt idx="32" formatCode="0.00_ ;[Red]\-0.00\ ">
                  <c:v>5.8113355020258464</c:v>
                </c:pt>
                <c:pt idx="33" formatCode="0.00_ ;[Red]\-0.00\ ">
                  <c:v>5.5636383737724957</c:v>
                </c:pt>
                <c:pt idx="34" formatCode="0.00_ ;[Red]\-0.00\ ">
                  <c:v>5.3889333951622778</c:v>
                </c:pt>
                <c:pt idx="35" formatCode="0.00_ ;[Red]\-0.00\ ">
                  <c:v>5.2671150604400294</c:v>
                </c:pt>
                <c:pt idx="36" formatCode="0.00_ ;[Red]\-0.00\ ">
                  <c:v>5.182850742889757</c:v>
                </c:pt>
                <c:pt idx="37" formatCode="0.00_ ;[Red]\-0.00\ ">
                  <c:v>5.1248855688385904</c:v>
                </c:pt>
                <c:pt idx="38" formatCode="0.00_ ;[Red]\-0.00\ ">
                  <c:v>5.0851633994534433</c:v>
                </c:pt>
                <c:pt idx="39" formatCode="0.00_ ;[Red]\-0.00\ ">
                  <c:v>5.0580138790158076</c:v>
                </c:pt>
              </c:numCache>
            </c:numRef>
          </c:yVal>
          <c:smooth val="1"/>
        </c:ser>
        <c:dLbls>
          <c:showLegendKey val="0"/>
          <c:showVal val="1"/>
          <c:showCatName val="1"/>
          <c:showSerName val="0"/>
          <c:showPercent val="0"/>
          <c:showBubbleSize val="0"/>
        </c:dLbls>
        <c:axId val="38925952"/>
        <c:axId val="38925376"/>
      </c:scatterChart>
      <c:valAx>
        <c:axId val="38925952"/>
        <c:scaling>
          <c:orientation val="minMax"/>
          <c:max val="2030"/>
          <c:min val="1990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 sz="800"/>
            </a:pPr>
            <a:endParaRPr lang="es-MX"/>
          </a:p>
        </c:txPr>
        <c:crossAx val="38925376"/>
        <c:crossesAt val="0"/>
        <c:crossBetween val="midCat"/>
        <c:majorUnit val="1"/>
        <c:minorUnit val="1"/>
      </c:valAx>
      <c:valAx>
        <c:axId val="38925376"/>
        <c:scaling>
          <c:orientation val="minMax"/>
          <c:max val="20"/>
          <c:min val="4"/>
        </c:scaling>
        <c:delete val="0"/>
        <c:axPos val="l"/>
        <c:majorGridlines/>
        <c:numFmt formatCode="0_ ;[Red]\-0\ 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s-MX"/>
          </a:p>
        </c:txPr>
        <c:crossAx val="38925952"/>
        <c:crossesAt val="1980"/>
        <c:crossBetween val="midCat"/>
        <c:majorUnit val="2"/>
        <c:minorUnit val="2"/>
      </c:valAx>
    </c:plotArea>
    <c:plotVisOnly val="1"/>
    <c:dispBlanksAs val="gap"/>
    <c:showDLblsOverMax val="0"/>
  </c:chart>
  <c:txPr>
    <a:bodyPr/>
    <a:lstStyle/>
    <a:p>
      <a:pPr>
        <a:defRPr sz="1600">
          <a:latin typeface="Georgia" pitchFamily="18" charset="0"/>
        </a:defRPr>
      </a:pPr>
      <a:endParaRPr lang="es-MX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098257676234006E-2"/>
          <c:y val="4.4085495646957101E-2"/>
          <c:w val="0.91890174232376598"/>
          <c:h val="0.84135712300281196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Primaria</c:v>
                </c:pt>
              </c:strCache>
            </c:strRef>
          </c:tx>
          <c:spPr>
            <a:ln w="38100">
              <a:solidFill>
                <a:srgbClr val="FFFF00"/>
              </a:solidFill>
            </a:ln>
          </c:spPr>
          <c:marker>
            <c:spPr>
              <a:solidFill>
                <a:srgbClr val="FFFF00"/>
              </a:solidFill>
              <a:ln>
                <a:noFill/>
              </a:ln>
            </c:spPr>
          </c:marker>
          <c:cat>
            <c:strRef>
              <c:f>Hoja1!$A$2:$A$11</c:f>
              <c:strCache>
                <c:ptCount val="10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</c:strCache>
            </c:strRef>
          </c:cat>
          <c:val>
            <c:numRef>
              <c:f>Hoja1!$B$2:$B$11</c:f>
              <c:numCache>
                <c:formatCode>General</c:formatCode>
                <c:ptCount val="10"/>
                <c:pt idx="0">
                  <c:v>17.195720972963532</c:v>
                </c:pt>
                <c:pt idx="1">
                  <c:v>33.826212174521331</c:v>
                </c:pt>
                <c:pt idx="2">
                  <c:v>47.76377154132723</c:v>
                </c:pt>
                <c:pt idx="3">
                  <c:v>59.857231568578783</c:v>
                </c:pt>
                <c:pt idx="4">
                  <c:v>70.426481388358241</c:v>
                </c:pt>
                <c:pt idx="5">
                  <c:v>79.283373790317725</c:v>
                </c:pt>
                <c:pt idx="6">
                  <c:v>87.143763884650113</c:v>
                </c:pt>
                <c:pt idx="7">
                  <c:v>92.859011647489737</c:v>
                </c:pt>
                <c:pt idx="8">
                  <c:v>97.471635068007203</c:v>
                </c:pt>
                <c:pt idx="9">
                  <c:v>100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Secundaria</c:v>
                </c:pt>
              </c:strCache>
            </c:strRef>
          </c:tx>
          <c:spPr>
            <a:ln w="38100"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c:spPr>
          </c:marker>
          <c:cat>
            <c:strRef>
              <c:f>Hoja1!$A$2:$A$11</c:f>
              <c:strCache>
                <c:ptCount val="10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</c:strCache>
            </c:strRef>
          </c:cat>
          <c:val>
            <c:numRef>
              <c:f>Hoja1!$C$2:$C$11</c:f>
              <c:numCache>
                <c:formatCode>General</c:formatCode>
                <c:ptCount val="10"/>
                <c:pt idx="0">
                  <c:v>13.299957647070251</c:v>
                </c:pt>
                <c:pt idx="1">
                  <c:v>27.787253588470289</c:v>
                </c:pt>
                <c:pt idx="2">
                  <c:v>41.611556282068079</c:v>
                </c:pt>
                <c:pt idx="3">
                  <c:v>55.167952423946751</c:v>
                </c:pt>
                <c:pt idx="4">
                  <c:v>66.465641944205785</c:v>
                </c:pt>
                <c:pt idx="5">
                  <c:v>77.723435975476548</c:v>
                </c:pt>
                <c:pt idx="6">
                  <c:v>85.470260112520407</c:v>
                </c:pt>
                <c:pt idx="7">
                  <c:v>92.54250158975178</c:v>
                </c:pt>
                <c:pt idx="8">
                  <c:v>96.639085686408691</c:v>
                </c:pt>
                <c:pt idx="9">
                  <c:v>100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Media superior</c:v>
                </c:pt>
              </c:strCache>
            </c:strRef>
          </c:tx>
          <c:spPr>
            <a:ln w="38100"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triangle"/>
            <c:size val="9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c:spPr>
          </c:marker>
          <c:cat>
            <c:strRef>
              <c:f>Hoja1!$A$2:$A$11</c:f>
              <c:strCache>
                <c:ptCount val="10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</c:strCache>
            </c:strRef>
          </c:cat>
          <c:val>
            <c:numRef>
              <c:f>Hoja1!$D$2:$D$11</c:f>
              <c:numCache>
                <c:formatCode>General</c:formatCode>
                <c:ptCount val="10"/>
                <c:pt idx="0">
                  <c:v>6.9617118352871001</c:v>
                </c:pt>
                <c:pt idx="1">
                  <c:v>15.803940977529351</c:v>
                </c:pt>
                <c:pt idx="2">
                  <c:v>27.935811028959201</c:v>
                </c:pt>
                <c:pt idx="3">
                  <c:v>39.218485635359741</c:v>
                </c:pt>
                <c:pt idx="4">
                  <c:v>53.750844940416528</c:v>
                </c:pt>
                <c:pt idx="5">
                  <c:v>66.796892933405431</c:v>
                </c:pt>
                <c:pt idx="6">
                  <c:v>77.287311094464229</c:v>
                </c:pt>
                <c:pt idx="7">
                  <c:v>86.517326364044564</c:v>
                </c:pt>
                <c:pt idx="8">
                  <c:v>94.815079820975285</c:v>
                </c:pt>
                <c:pt idx="9">
                  <c:v>100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Superior</c:v>
                </c:pt>
              </c:strCache>
            </c:strRef>
          </c:tx>
          <c:cat>
            <c:strRef>
              <c:f>Hoja1!$A$2:$A$11</c:f>
              <c:strCache>
                <c:ptCount val="10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</c:strCache>
            </c:strRef>
          </c:cat>
          <c:val>
            <c:numRef>
              <c:f>Hoja1!$E$2:$E$11</c:f>
              <c:numCache>
                <c:formatCode>General</c:formatCode>
                <c:ptCount val="10"/>
                <c:pt idx="0">
                  <c:v>1.4186347223577629</c:v>
                </c:pt>
                <c:pt idx="1">
                  <c:v>5.2914023616668304</c:v>
                </c:pt>
                <c:pt idx="2">
                  <c:v>11.113057480238121</c:v>
                </c:pt>
                <c:pt idx="3">
                  <c:v>17.450180540646041</c:v>
                </c:pt>
                <c:pt idx="4">
                  <c:v>27.4215380111252</c:v>
                </c:pt>
                <c:pt idx="5">
                  <c:v>35.244388601541907</c:v>
                </c:pt>
                <c:pt idx="6">
                  <c:v>49.770005855372297</c:v>
                </c:pt>
                <c:pt idx="7">
                  <c:v>66.411754659900481</c:v>
                </c:pt>
                <c:pt idx="8">
                  <c:v>84.055113691812267</c:v>
                </c:pt>
                <c:pt idx="9">
                  <c:v>100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603968"/>
        <c:axId val="38873920"/>
      </c:lineChart>
      <c:catAx>
        <c:axId val="35603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s-MX"/>
            </a:pPr>
            <a:endParaRPr lang="es-MX"/>
          </a:p>
        </c:txPr>
        <c:crossAx val="38873920"/>
        <c:crosses val="autoZero"/>
        <c:auto val="1"/>
        <c:lblAlgn val="ctr"/>
        <c:lblOffset val="100"/>
        <c:noMultiLvlLbl val="0"/>
      </c:catAx>
      <c:valAx>
        <c:axId val="38873920"/>
        <c:scaling>
          <c:orientation val="minMax"/>
          <c:max val="100"/>
        </c:scaling>
        <c:delete val="0"/>
        <c:axPos val="l"/>
        <c:numFmt formatCode="#,##0.0_ ;\-#,##0.0\ 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lang="es-MX" sz="1100"/>
            </a:pPr>
            <a:endParaRPr lang="es-MX"/>
          </a:p>
        </c:txPr>
        <c:crossAx val="35603968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.14693019804692001"/>
          <c:y val="0.94048758268046795"/>
          <c:w val="0.76951694213298405"/>
          <c:h val="4.6795665181574901E-2"/>
        </c:manualLayout>
      </c:layout>
      <c:overlay val="0"/>
      <c:txPr>
        <a:bodyPr/>
        <a:lstStyle/>
        <a:p>
          <a:pPr>
            <a:defRPr lang="es-MX" sz="1050" b="1"/>
          </a:pPr>
          <a:endParaRPr lang="es-MX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Georgia" pitchFamily="18" charset="0"/>
        </a:defRPr>
      </a:pPr>
      <a:endParaRPr lang="es-MX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241761808600796E-2"/>
          <c:y val="2.86321946541486E-2"/>
          <c:w val="0.88372646094878404"/>
          <c:h val="0.76680453872472198"/>
        </c:manualLayout>
      </c:layout>
      <c:lineChart>
        <c:grouping val="standard"/>
        <c:varyColors val="0"/>
        <c:ser>
          <c:idx val="0"/>
          <c:order val="0"/>
          <c:tx>
            <c:strRef>
              <c:f>Hoja1!$G$26</c:f>
              <c:strCache>
                <c:ptCount val="1"/>
                <c:pt idx="0">
                  <c:v>% de la matrícula incorporada al SNB</c:v>
                </c:pt>
              </c:strCache>
            </c:strRef>
          </c:tx>
          <c:spPr>
            <a:ln w="38100">
              <a:solidFill>
                <a:schemeClr val="accent6">
                  <a:lumMod val="75000"/>
                </a:schemeClr>
              </a:solidFill>
            </a:ln>
          </c:spPr>
          <c:marker>
            <c:spPr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Georgia" pitchFamily="18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Hoja1!$F$27:$F$34</c:f>
              <c:strCache>
                <c:ptCount val="8"/>
                <c:pt idx="0">
                  <c:v>Dic 12</c:v>
                </c:pt>
                <c:pt idx="1">
                  <c:v>Dic 13</c:v>
                </c:pt>
                <c:pt idx="2">
                  <c:v>Abril 14</c:v>
                </c:pt>
                <c:pt idx="3">
                  <c:v>Dic 14</c:v>
                </c:pt>
                <c:pt idx="4">
                  <c:v>Dic 15</c:v>
                </c:pt>
                <c:pt idx="5">
                  <c:v>Dic 16</c:v>
                </c:pt>
                <c:pt idx="6">
                  <c:v>Dic 17</c:v>
                </c:pt>
                <c:pt idx="7">
                  <c:v>Dic 18</c:v>
                </c:pt>
              </c:strCache>
            </c:strRef>
          </c:cat>
          <c:val>
            <c:numRef>
              <c:f>Hoja1!$G$27:$G$34</c:f>
              <c:numCache>
                <c:formatCode>General</c:formatCode>
                <c:ptCount val="8"/>
                <c:pt idx="0" formatCode="0.0">
                  <c:v>4.4000000000000004</c:v>
                </c:pt>
                <c:pt idx="1">
                  <c:v>13.6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Hoja1!$H$26</c:f>
              <c:strCache>
                <c:ptCount val="1"/>
                <c:pt idx="0">
                  <c:v>snb 2</c:v>
                </c:pt>
              </c:strCache>
            </c:strRef>
          </c:tx>
          <c:spPr>
            <a:ln w="38100">
              <a:prstDash val="sysDash"/>
            </a:ln>
          </c:spPr>
          <c:marker>
            <c:spPr>
              <a:ln w="38100"/>
            </c:spPr>
          </c:marker>
          <c:dLbls>
            <c:dLbl>
              <c:idx val="1"/>
              <c:layout>
                <c:manualLayout>
                  <c:x val="-5.5115403844017696E-3"/>
                  <c:y val="5.42674745541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1023080768803499E-2"/>
                  <c:y val="6.7834343192636606E-2"/>
                </c:manualLayout>
              </c:layout>
              <c:tx>
                <c:rich>
                  <a:bodyPr/>
                  <a:lstStyle/>
                  <a:p>
                    <a:pPr>
                      <a:defRPr sz="1600" b="0">
                        <a:latin typeface="Georgia" pitchFamily="18" charset="0"/>
                      </a:defRPr>
                    </a:pPr>
                    <a:r>
                      <a:rPr lang="en-US" sz="1600" b="0" dirty="0" smtClean="0"/>
                      <a:t>17.7</a:t>
                    </a:r>
                    <a:endParaRPr lang="en-US" sz="1600" b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Georgia" pitchFamily="18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Hoja1!$F$27:$F$34</c:f>
              <c:strCache>
                <c:ptCount val="8"/>
                <c:pt idx="0">
                  <c:v>Dic 12</c:v>
                </c:pt>
                <c:pt idx="1">
                  <c:v>Dic 13</c:v>
                </c:pt>
                <c:pt idx="2">
                  <c:v>Abril 14</c:v>
                </c:pt>
                <c:pt idx="3">
                  <c:v>Dic 14</c:v>
                </c:pt>
                <c:pt idx="4">
                  <c:v>Dic 15</c:v>
                </c:pt>
                <c:pt idx="5">
                  <c:v>Dic 16</c:v>
                </c:pt>
                <c:pt idx="6">
                  <c:v>Dic 17</c:v>
                </c:pt>
                <c:pt idx="7">
                  <c:v>Dic 18</c:v>
                </c:pt>
              </c:strCache>
            </c:strRef>
          </c:cat>
          <c:val>
            <c:numRef>
              <c:f>Hoja1!$H$27:$H$34</c:f>
              <c:numCache>
                <c:formatCode>General</c:formatCode>
                <c:ptCount val="8"/>
                <c:pt idx="1">
                  <c:v>13.6</c:v>
                </c:pt>
                <c:pt idx="2">
                  <c:v>17.100000000000001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Hoja1!$I$26</c:f>
              <c:strCache>
                <c:ptCount val="1"/>
                <c:pt idx="0">
                  <c:v>snb 3</c:v>
                </c:pt>
              </c:strCache>
            </c:strRef>
          </c:tx>
          <c:spPr>
            <a:ln w="38100">
              <a:solidFill>
                <a:srgbClr val="F68D36"/>
              </a:solidFill>
            </a:ln>
          </c:spPr>
          <c:marker>
            <c:spPr>
              <a:ln w="38100">
                <a:solidFill>
                  <a:srgbClr val="F68D36"/>
                </a:solidFill>
              </a:ln>
            </c:spPr>
          </c:marker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9394882050142599E-2"/>
                  <c:y val="6.5120969464931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4418426887753209E-2"/>
                      <c:h val="9.5456487740678386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Georgia" pitchFamily="18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Hoja1!$F$27:$F$34</c:f>
              <c:strCache>
                <c:ptCount val="8"/>
                <c:pt idx="0">
                  <c:v>Dic 12</c:v>
                </c:pt>
                <c:pt idx="1">
                  <c:v>Dic 13</c:v>
                </c:pt>
                <c:pt idx="2">
                  <c:v>Abril 14</c:v>
                </c:pt>
                <c:pt idx="3">
                  <c:v>Dic 14</c:v>
                </c:pt>
                <c:pt idx="4">
                  <c:v>Dic 15</c:v>
                </c:pt>
                <c:pt idx="5">
                  <c:v>Dic 16</c:v>
                </c:pt>
                <c:pt idx="6">
                  <c:v>Dic 17</c:v>
                </c:pt>
                <c:pt idx="7">
                  <c:v>Dic 18</c:v>
                </c:pt>
              </c:strCache>
            </c:strRef>
          </c:cat>
          <c:val>
            <c:numRef>
              <c:f>Hoja1!$I$27:$I$34</c:f>
              <c:numCache>
                <c:formatCode>General</c:formatCode>
                <c:ptCount val="8"/>
                <c:pt idx="2">
                  <c:v>17.100000000000001</c:v>
                </c:pt>
                <c:pt idx="3" formatCode="0.0">
                  <c:v>21</c:v>
                </c:pt>
                <c:pt idx="4" formatCode="0.0">
                  <c:v>26.3</c:v>
                </c:pt>
                <c:pt idx="5" formatCode="0.0">
                  <c:v>34.4</c:v>
                </c:pt>
                <c:pt idx="6" formatCode="0.0">
                  <c:v>41.3</c:v>
                </c:pt>
                <c:pt idx="7" formatCode="0.0">
                  <c:v>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427456"/>
        <c:axId val="39734080"/>
      </c:lineChart>
      <c:catAx>
        <c:axId val="1614274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>
                <a:latin typeface="Georgia" pitchFamily="18" charset="0"/>
              </a:defRPr>
            </a:pPr>
            <a:endParaRPr lang="es-MX"/>
          </a:p>
        </c:txPr>
        <c:crossAx val="39734080"/>
        <c:crosses val="autoZero"/>
        <c:auto val="1"/>
        <c:lblAlgn val="ctr"/>
        <c:lblOffset val="100"/>
        <c:noMultiLvlLbl val="0"/>
      </c:catAx>
      <c:valAx>
        <c:axId val="39734080"/>
        <c:scaling>
          <c:orientation val="minMax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>
                <a:latin typeface="Georgia" pitchFamily="18" charset="0"/>
              </a:defRPr>
            </a:pPr>
            <a:endParaRPr lang="es-MX"/>
          </a:p>
        </c:txPr>
        <c:crossAx val="1614274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 sz="1600" dirty="0">
                <a:latin typeface="Georgia" pitchFamily="18" charset="0"/>
              </a:rPr>
              <a:t>Docentes en PROFORDEMS</a:t>
            </a:r>
          </a:p>
        </c:rich>
      </c:tx>
      <c:layout>
        <c:manualLayout>
          <c:xMode val="edge"/>
          <c:yMode val="edge"/>
          <c:x val="0.109958222851908"/>
          <c:y val="5.0818270662958402E-2"/>
        </c:manualLayout>
      </c:layout>
      <c:overlay val="1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Georgia" pitchFamily="18" charset="0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Georgia" pitchFamily="18" charset="0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Georgia" pitchFamily="18" charset="0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Georgia" pitchFamily="18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Hoja1!$C$5:$C$7</c:f>
              <c:strCache>
                <c:ptCount val="3"/>
                <c:pt idx="0">
                  <c:v>2008-2012</c:v>
                </c:pt>
                <c:pt idx="1">
                  <c:v>2013</c:v>
                </c:pt>
                <c:pt idx="2">
                  <c:v>2014</c:v>
                </c:pt>
              </c:strCache>
            </c:strRef>
          </c:cat>
          <c:val>
            <c:numRef>
              <c:f>Hoja1!$D$5:$D$7</c:f>
              <c:numCache>
                <c:formatCode>0.0%</c:formatCode>
                <c:ptCount val="3"/>
                <c:pt idx="0">
                  <c:v>0.52500000000000002</c:v>
                </c:pt>
                <c:pt idx="1">
                  <c:v>0.185</c:v>
                </c:pt>
                <c:pt idx="2" formatCode="0%">
                  <c:v>0.28999999999999998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>
              <a:latin typeface="Georgia" pitchFamily="18" charset="0"/>
            </a:defRPr>
          </a:pPr>
          <a:endParaRPr lang="es-MX"/>
        </a:p>
      </c:txPr>
    </c:legend>
    <c:plotVisOnly val="1"/>
    <c:dispBlanksAs val="gap"/>
    <c:showDLblsOverMax val="0"/>
  </c:chart>
  <c:spPr>
    <a:ln w="12700">
      <a:solidFill>
        <a:schemeClr val="tx1"/>
      </a:solidFill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/>
              <a:t>Formación de Directores</a:t>
            </a:r>
          </a:p>
        </c:rich>
      </c:tx>
      <c:layout>
        <c:manualLayout>
          <c:xMode val="edge"/>
          <c:yMode val="edge"/>
          <c:x val="0.20330669587563899"/>
          <c:y val="3.15334548515325E-2"/>
        </c:manualLayout>
      </c:layout>
      <c:overlay val="1"/>
    </c:title>
    <c:autoTitleDeleted val="0"/>
    <c:plotArea>
      <c:layout/>
      <c:pieChart>
        <c:varyColors val="1"/>
        <c:ser>
          <c:idx val="0"/>
          <c:order val="0"/>
          <c:tx>
            <c:strRef>
              <c:f>Hoja1!$M$4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Hoja1!$L$5:$L$7</c:f>
              <c:strCache>
                <c:ptCount val="3"/>
                <c:pt idx="0">
                  <c:v>2009-2012</c:v>
                </c:pt>
                <c:pt idx="1">
                  <c:v>2013</c:v>
                </c:pt>
                <c:pt idx="2">
                  <c:v>2014</c:v>
                </c:pt>
              </c:strCache>
            </c:strRef>
          </c:cat>
          <c:val>
            <c:numRef>
              <c:f>Hoja1!$M$5:$M$7</c:f>
              <c:numCache>
                <c:formatCode>0%</c:formatCode>
                <c:ptCount val="3"/>
                <c:pt idx="0">
                  <c:v>0.18</c:v>
                </c:pt>
                <c:pt idx="1">
                  <c:v>0.45</c:v>
                </c:pt>
                <c:pt idx="2">
                  <c:v>0.37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spPr>
    <a:ln w="12700">
      <a:solidFill>
        <a:schemeClr val="tx1"/>
      </a:solidFill>
    </a:ln>
  </c:spPr>
  <c:txPr>
    <a:bodyPr/>
    <a:lstStyle/>
    <a:p>
      <a:pPr>
        <a:defRPr>
          <a:latin typeface="Georgia" pitchFamily="18" charset="0"/>
        </a:defRPr>
      </a:pPr>
      <a:endParaRPr lang="es-MX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 dirty="0" smtClean="0"/>
              <a:t>Menos</a:t>
            </a:r>
            <a:r>
              <a:rPr lang="es-MX" baseline="0" dirty="0" smtClean="0"/>
              <a:t> de 6 de cada 10 egresados de </a:t>
            </a:r>
            <a:r>
              <a:rPr lang="es-MX" baseline="0" dirty="0" err="1" smtClean="0"/>
              <a:t>EMS</a:t>
            </a:r>
            <a:r>
              <a:rPr lang="es-MX" baseline="0" dirty="0" smtClean="0"/>
              <a:t> continúan sus estudios en el nivel superior, aunque el promedio varía significativamente por tipo de bachillerato</a:t>
            </a:r>
            <a:endParaRPr lang="es-MX" dirty="0"/>
          </a:p>
        </c:rich>
      </c:tx>
      <c:layout>
        <c:manualLayout>
          <c:xMode val="edge"/>
          <c:yMode val="edge"/>
          <c:x val="0.14243464098875935"/>
          <c:y val="0"/>
        </c:manualLayout>
      </c:layout>
      <c:overlay val="0"/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Hoja2!$B$41</c:f>
              <c:strCache>
                <c:ptCount val="1"/>
                <c:pt idx="0">
                  <c:v>Si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Hoja2!$A$42:$A$45</c:f>
              <c:strCache>
                <c:ptCount val="4"/>
                <c:pt idx="0">
                  <c:v>Promedio</c:v>
                </c:pt>
                <c:pt idx="1">
                  <c:v>Profesional técnico</c:v>
                </c:pt>
                <c:pt idx="2">
                  <c:v>Bachillerato tecnológico</c:v>
                </c:pt>
                <c:pt idx="3">
                  <c:v>Bachillerato general</c:v>
                </c:pt>
              </c:strCache>
            </c:strRef>
          </c:cat>
          <c:val>
            <c:numRef>
              <c:f>Hoja2!$B$42:$B$45</c:f>
              <c:numCache>
                <c:formatCode>0.0</c:formatCode>
                <c:ptCount val="4"/>
                <c:pt idx="0">
                  <c:v>57.62</c:v>
                </c:pt>
                <c:pt idx="1">
                  <c:v>49.61</c:v>
                </c:pt>
                <c:pt idx="2">
                  <c:v>50.53</c:v>
                </c:pt>
                <c:pt idx="3">
                  <c:v>61.71</c:v>
                </c:pt>
              </c:numCache>
            </c:numRef>
          </c:val>
        </c:ser>
        <c:ser>
          <c:idx val="1"/>
          <c:order val="1"/>
          <c:tx>
            <c:strRef>
              <c:f>Hoja2!$C$41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Hoja2!$A$42:$A$45</c:f>
              <c:strCache>
                <c:ptCount val="4"/>
                <c:pt idx="0">
                  <c:v>Promedio</c:v>
                </c:pt>
                <c:pt idx="1">
                  <c:v>Profesional técnico</c:v>
                </c:pt>
                <c:pt idx="2">
                  <c:v>Bachillerato tecnológico</c:v>
                </c:pt>
                <c:pt idx="3">
                  <c:v>Bachillerato general</c:v>
                </c:pt>
              </c:strCache>
            </c:strRef>
          </c:cat>
          <c:val>
            <c:numRef>
              <c:f>Hoja2!$C$42:$C$45</c:f>
              <c:numCache>
                <c:formatCode>0.0</c:formatCode>
                <c:ptCount val="4"/>
                <c:pt idx="0">
                  <c:v>42.38</c:v>
                </c:pt>
                <c:pt idx="1">
                  <c:v>50.39</c:v>
                </c:pt>
                <c:pt idx="2">
                  <c:v>49.47</c:v>
                </c:pt>
                <c:pt idx="3">
                  <c:v>38.29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96646144"/>
        <c:axId val="77648384"/>
      </c:barChart>
      <c:catAx>
        <c:axId val="9664614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77648384"/>
        <c:crosses val="autoZero"/>
        <c:auto val="1"/>
        <c:lblAlgn val="ctr"/>
        <c:lblOffset val="100"/>
        <c:noMultiLvlLbl val="0"/>
      </c:catAx>
      <c:valAx>
        <c:axId val="77648384"/>
        <c:scaling>
          <c:orientation val="minMax"/>
          <c:min val="0"/>
        </c:scaling>
        <c:delete val="0"/>
        <c:axPos val="b"/>
        <c:majorGridlines/>
        <c:numFmt formatCode="0%" sourceLinked="1"/>
        <c:majorTickMark val="none"/>
        <c:minorTickMark val="none"/>
        <c:tickLblPos val="nextTo"/>
        <c:crossAx val="966461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0567102671974501"/>
          <c:y val="0.91825044435925141"/>
          <c:w val="0.810732091275573"/>
          <c:h val="7.3743344541362402E-2"/>
        </c:manualLayout>
      </c:layout>
      <c:overlay val="0"/>
      <c:txPr>
        <a:bodyPr/>
        <a:lstStyle/>
        <a:p>
          <a:pPr>
            <a:defRPr b="1"/>
          </a:pPr>
          <a:endParaRPr lang="es-MX"/>
        </a:p>
      </c:txPr>
    </c:legend>
    <c:plotVisOnly val="1"/>
    <c:dispBlanksAs val="gap"/>
    <c:showDLblsOverMax val="0"/>
  </c:chart>
  <c:txPr>
    <a:bodyPr/>
    <a:lstStyle/>
    <a:p>
      <a:pPr>
        <a:defRPr sz="1400">
          <a:latin typeface="Georgia" pitchFamily="18" charset="0"/>
        </a:defRPr>
      </a:pPr>
      <a:endParaRPr lang="es-MX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'Otras '!$W$124:$W$133</c:f>
              <c:strCache>
                <c:ptCount val="10"/>
                <c:pt idx="0">
                  <c:v>Con equipo de cómputo obsoleto </c:v>
                </c:pt>
                <c:pt idx="1">
                  <c:v>Con conectividad inexistente o limitada</c:v>
                </c:pt>
                <c:pt idx="2">
                  <c:v>Sin pasamanos</c:v>
                </c:pt>
                <c:pt idx="3">
                  <c:v>Sin rampas</c:v>
                </c:pt>
                <c:pt idx="4">
                  <c:v>Sin laboratorios diversos</c:v>
                </c:pt>
                <c:pt idx="5">
                  <c:v>Sin bibliotecas</c:v>
                </c:pt>
                <c:pt idx="6">
                  <c:v>Sin aulas para tutorías</c:v>
                </c:pt>
                <c:pt idx="7">
                  <c:v>Sin laboratorios de idiomas</c:v>
                </c:pt>
                <c:pt idx="8">
                  <c:v>Sin laboratorios de cómputo</c:v>
                </c:pt>
                <c:pt idx="9">
                  <c:v>Sin talleres</c:v>
                </c:pt>
              </c:strCache>
            </c:strRef>
          </c:cat>
          <c:val>
            <c:numRef>
              <c:f>'Otras '!$X$124:$X$133</c:f>
              <c:numCache>
                <c:formatCode>0.0%</c:formatCode>
                <c:ptCount val="10"/>
                <c:pt idx="0">
                  <c:v>0.59770742358078599</c:v>
                </c:pt>
                <c:pt idx="1">
                  <c:v>0.886902050113895</c:v>
                </c:pt>
                <c:pt idx="2">
                  <c:v>0.93518099547511302</c:v>
                </c:pt>
                <c:pt idx="3">
                  <c:v>0.63427601809954803</c:v>
                </c:pt>
                <c:pt idx="4">
                  <c:v>0.47099322799097099</c:v>
                </c:pt>
                <c:pt idx="5">
                  <c:v>0.52979683972911995</c:v>
                </c:pt>
                <c:pt idx="6">
                  <c:v>0.80225733634311502</c:v>
                </c:pt>
                <c:pt idx="7">
                  <c:v>0.82133182844243802</c:v>
                </c:pt>
                <c:pt idx="8">
                  <c:v>0.34006772009029301</c:v>
                </c:pt>
                <c:pt idx="9">
                  <c:v>0.64480812641083496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4666752"/>
        <c:axId val="77651264"/>
      </c:barChart>
      <c:catAx>
        <c:axId val="946667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s-MX"/>
          </a:p>
        </c:txPr>
        <c:crossAx val="77651264"/>
        <c:crosses val="autoZero"/>
        <c:auto val="1"/>
        <c:lblAlgn val="ctr"/>
        <c:lblOffset val="100"/>
        <c:noMultiLvlLbl val="0"/>
      </c:catAx>
      <c:valAx>
        <c:axId val="77651264"/>
        <c:scaling>
          <c:orientation val="minMax"/>
        </c:scaling>
        <c:delete val="0"/>
        <c:axPos val="b"/>
        <c:majorGridlines/>
        <c:numFmt formatCode="0.0%" sourceLinked="1"/>
        <c:majorTickMark val="out"/>
        <c:minorTickMark val="none"/>
        <c:tickLblPos val="nextTo"/>
        <c:crossAx val="94666752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>
          <a:latin typeface="Georgia" pitchFamily="18" charset="0"/>
        </a:defRPr>
      </a:pPr>
      <a:endParaRPr lang="es-MX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E81576-1CE6-4B51-A9F2-6B237F739CA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3C6B29CD-B254-46F2-8B76-F83DA02DDEC9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MX" sz="2000" b="1" dirty="0" smtClean="0">
              <a:latin typeface="Georgia" pitchFamily="18" charset="0"/>
            </a:rPr>
            <a:t>Baja cobertura</a:t>
          </a:r>
          <a:endParaRPr lang="es-MX" sz="2000" b="1" dirty="0">
            <a:latin typeface="Georgia" pitchFamily="18" charset="0"/>
          </a:endParaRPr>
        </a:p>
      </dgm:t>
    </dgm:pt>
    <dgm:pt modelId="{70D47784-3061-4067-A4BB-F394F5A34390}" type="parTrans" cxnId="{4D5A5AAA-2D0D-496A-95AA-4819E82114A5}">
      <dgm:prSet/>
      <dgm:spPr/>
      <dgm:t>
        <a:bodyPr/>
        <a:lstStyle/>
        <a:p>
          <a:endParaRPr lang="es-MX" sz="2000" b="1">
            <a:latin typeface="Georgia" pitchFamily="18" charset="0"/>
          </a:endParaRPr>
        </a:p>
      </dgm:t>
    </dgm:pt>
    <dgm:pt modelId="{32EE99D0-8C72-462F-BE4D-23CCFB1E1097}" type="sibTrans" cxnId="{4D5A5AAA-2D0D-496A-95AA-4819E82114A5}">
      <dgm:prSet/>
      <dgm:spPr/>
      <dgm:t>
        <a:bodyPr/>
        <a:lstStyle/>
        <a:p>
          <a:endParaRPr lang="es-MX" sz="2000" b="1">
            <a:latin typeface="Georgia" pitchFamily="18" charset="0"/>
          </a:endParaRPr>
        </a:p>
      </dgm:t>
    </dgm:pt>
    <dgm:pt modelId="{0AF93336-4301-44F3-8FC6-0448E763C992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MX" sz="2000" b="1" dirty="0" smtClean="0">
              <a:latin typeface="Georgia" pitchFamily="18" charset="0"/>
            </a:rPr>
            <a:t>Elevadas Tasas de Abandono Escolar</a:t>
          </a:r>
          <a:endParaRPr lang="es-MX" sz="2000" b="1" dirty="0">
            <a:latin typeface="Georgia" pitchFamily="18" charset="0"/>
          </a:endParaRPr>
        </a:p>
      </dgm:t>
    </dgm:pt>
    <dgm:pt modelId="{D993A82D-904D-4E5C-AE98-1A965DC4C72C}" type="parTrans" cxnId="{BBA590AC-4BAA-4BE6-AA1E-642C1D317349}">
      <dgm:prSet/>
      <dgm:spPr/>
      <dgm:t>
        <a:bodyPr/>
        <a:lstStyle/>
        <a:p>
          <a:endParaRPr lang="es-MX" sz="2000" b="1">
            <a:latin typeface="Georgia" pitchFamily="18" charset="0"/>
          </a:endParaRPr>
        </a:p>
      </dgm:t>
    </dgm:pt>
    <dgm:pt modelId="{BC2092D0-593A-490C-9871-096462A6D217}" type="sibTrans" cxnId="{BBA590AC-4BAA-4BE6-AA1E-642C1D317349}">
      <dgm:prSet/>
      <dgm:spPr/>
      <dgm:t>
        <a:bodyPr/>
        <a:lstStyle/>
        <a:p>
          <a:endParaRPr lang="es-MX" sz="2000" b="1">
            <a:latin typeface="Georgia" pitchFamily="18" charset="0"/>
          </a:endParaRPr>
        </a:p>
      </dgm:t>
    </dgm:pt>
    <dgm:pt modelId="{A963CC59-87C5-4E60-8EFD-0E21C093E9C7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MX" sz="2000" b="1" dirty="0" smtClean="0">
              <a:latin typeface="Georgia" pitchFamily="18" charset="0"/>
            </a:rPr>
            <a:t>Graves Problemas de Equidad</a:t>
          </a:r>
        </a:p>
      </dgm:t>
    </dgm:pt>
    <dgm:pt modelId="{33EBFCE8-B6D1-49E8-8C10-1CDAC9908262}" type="parTrans" cxnId="{2FC294A7-A59F-4A46-9990-FAC7DA0F4EC1}">
      <dgm:prSet/>
      <dgm:spPr/>
      <dgm:t>
        <a:bodyPr/>
        <a:lstStyle/>
        <a:p>
          <a:endParaRPr lang="es-MX" sz="2000" b="1">
            <a:latin typeface="Georgia" pitchFamily="18" charset="0"/>
          </a:endParaRPr>
        </a:p>
      </dgm:t>
    </dgm:pt>
    <dgm:pt modelId="{7156CAF2-A199-4A3E-8935-EEE4F85CB0F6}" type="sibTrans" cxnId="{2FC294A7-A59F-4A46-9990-FAC7DA0F4EC1}">
      <dgm:prSet/>
      <dgm:spPr/>
      <dgm:t>
        <a:bodyPr/>
        <a:lstStyle/>
        <a:p>
          <a:endParaRPr lang="es-MX" sz="2000" b="1">
            <a:latin typeface="Georgia" pitchFamily="18" charset="0"/>
          </a:endParaRPr>
        </a:p>
      </dgm:t>
    </dgm:pt>
    <dgm:pt modelId="{CD7DEA6D-A060-4A77-B34F-4902092C9416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MX" sz="2000" b="1" dirty="0" smtClean="0">
              <a:latin typeface="Georgia" pitchFamily="18" charset="0"/>
            </a:rPr>
            <a:t>Calidad de los  Servicios</a:t>
          </a:r>
        </a:p>
      </dgm:t>
    </dgm:pt>
    <dgm:pt modelId="{9329021F-8C5D-4181-9CCE-31C500B74914}" type="parTrans" cxnId="{EAAF1039-3C02-4116-B8A8-2580592A7ADE}">
      <dgm:prSet/>
      <dgm:spPr/>
      <dgm:t>
        <a:bodyPr/>
        <a:lstStyle/>
        <a:p>
          <a:endParaRPr lang="es-MX" sz="2000" b="1">
            <a:latin typeface="Georgia" pitchFamily="18" charset="0"/>
          </a:endParaRPr>
        </a:p>
      </dgm:t>
    </dgm:pt>
    <dgm:pt modelId="{24F9AD83-1B8D-46F3-B119-7C1CB18644FF}" type="sibTrans" cxnId="{EAAF1039-3C02-4116-B8A8-2580592A7ADE}">
      <dgm:prSet/>
      <dgm:spPr/>
      <dgm:t>
        <a:bodyPr/>
        <a:lstStyle/>
        <a:p>
          <a:endParaRPr lang="es-MX" sz="2000" b="1">
            <a:latin typeface="Georgia" pitchFamily="18" charset="0"/>
          </a:endParaRPr>
        </a:p>
      </dgm:t>
    </dgm:pt>
    <dgm:pt modelId="{2FDA2E95-3656-458C-9AEC-937FFC016F84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MX" sz="2000" b="1" dirty="0" smtClean="0">
              <a:latin typeface="Georgia" pitchFamily="18" charset="0"/>
            </a:rPr>
            <a:t>Aprendizajes Insuficientes</a:t>
          </a:r>
          <a:endParaRPr lang="es-MX" sz="2000" b="1" dirty="0" smtClean="0">
            <a:solidFill>
              <a:schemeClr val="bg1"/>
            </a:solidFill>
            <a:latin typeface="Georgia" pitchFamily="18" charset="0"/>
          </a:endParaRPr>
        </a:p>
      </dgm:t>
    </dgm:pt>
    <dgm:pt modelId="{6E604B21-E401-424E-82FA-884A3874EBEB}" type="parTrans" cxnId="{E9847FD6-8CA6-4F08-81FC-11EFBB2F1BA6}">
      <dgm:prSet/>
      <dgm:spPr/>
      <dgm:t>
        <a:bodyPr/>
        <a:lstStyle/>
        <a:p>
          <a:endParaRPr lang="es-MX" sz="2000" b="1">
            <a:latin typeface="Georgia" pitchFamily="18" charset="0"/>
          </a:endParaRPr>
        </a:p>
      </dgm:t>
    </dgm:pt>
    <dgm:pt modelId="{93085E38-9EC5-4CB3-B7BB-CCE83A638A90}" type="sibTrans" cxnId="{E9847FD6-8CA6-4F08-81FC-11EFBB2F1BA6}">
      <dgm:prSet/>
      <dgm:spPr/>
      <dgm:t>
        <a:bodyPr/>
        <a:lstStyle/>
        <a:p>
          <a:endParaRPr lang="es-MX" sz="2000" b="1">
            <a:latin typeface="Georgia" pitchFamily="18" charset="0"/>
          </a:endParaRPr>
        </a:p>
      </dgm:t>
    </dgm:pt>
    <dgm:pt modelId="{20B2A576-8F7E-4E09-AAC7-7284992DF3C1}" type="pres">
      <dgm:prSet presAssocID="{2EE81576-1CE6-4B51-A9F2-6B237F739CA3}" presName="linearFlow" presStyleCnt="0">
        <dgm:presLayoutVars>
          <dgm:dir/>
          <dgm:resizeHandles val="exact"/>
        </dgm:presLayoutVars>
      </dgm:prSet>
      <dgm:spPr/>
    </dgm:pt>
    <dgm:pt modelId="{D8FED020-3DE5-48FA-AFF5-6938E6A8997C}" type="pres">
      <dgm:prSet presAssocID="{3C6B29CD-B254-46F2-8B76-F83DA02DDEC9}" presName="composite" presStyleCnt="0"/>
      <dgm:spPr/>
    </dgm:pt>
    <dgm:pt modelId="{E4A04C2B-ECE2-4F83-A804-086C36E7440C}" type="pres">
      <dgm:prSet presAssocID="{3C6B29CD-B254-46F2-8B76-F83DA02DDEC9}" presName="imgShp" presStyleLbl="fgImgPlace1" presStyleIdx="0" presStyleCnt="5" custLinFactNeighborX="-48935"/>
      <dgm:spPr>
        <a:blipFill>
          <a:blip xmlns:r="http://schemas.openxmlformats.org/officeDocument/2006/relationships" r:embed="rId1" cstate="print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93F97DFB-9550-4ABC-A4B7-F6E904B28323}" type="pres">
      <dgm:prSet presAssocID="{3C6B29CD-B254-46F2-8B76-F83DA02DDEC9}" presName="txShp" presStyleLbl="node1" presStyleIdx="0" presStyleCnt="5" custScaleX="125461" custLinFactNeighborX="506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A8300FA-A39E-4BBC-8610-8F98FF4DD8BE}" type="pres">
      <dgm:prSet presAssocID="{32EE99D0-8C72-462F-BE4D-23CCFB1E1097}" presName="spacing" presStyleCnt="0"/>
      <dgm:spPr/>
    </dgm:pt>
    <dgm:pt modelId="{191E11A5-C920-4427-AB84-93797DFF8C2B}" type="pres">
      <dgm:prSet presAssocID="{0AF93336-4301-44F3-8FC6-0448E763C992}" presName="composite" presStyleCnt="0"/>
      <dgm:spPr/>
    </dgm:pt>
    <dgm:pt modelId="{D9DD173D-5099-464B-B094-D23E5458B2FD}" type="pres">
      <dgm:prSet presAssocID="{0AF93336-4301-44F3-8FC6-0448E763C992}" presName="imgShp" presStyleLbl="fgImgPlace1" presStyleIdx="1" presStyleCnt="5" custLinFactNeighborX="-48935"/>
      <dgm:spPr>
        <a:blipFill>
          <a:blip xmlns:r="http://schemas.openxmlformats.org/officeDocument/2006/relationships" r:embed="rId1" cstate="print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92B0554F-F813-46CA-83C5-777EA68ECA8D}" type="pres">
      <dgm:prSet presAssocID="{0AF93336-4301-44F3-8FC6-0448E763C992}" presName="txShp" presStyleLbl="node1" presStyleIdx="1" presStyleCnt="5" custScaleX="125461" custLinFactNeighborX="506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DA78309-7093-47E0-BFC3-E2097CD5B3C4}" type="pres">
      <dgm:prSet presAssocID="{BC2092D0-593A-490C-9871-096462A6D217}" presName="spacing" presStyleCnt="0"/>
      <dgm:spPr/>
    </dgm:pt>
    <dgm:pt modelId="{C9F37F87-04C0-493D-899B-FBCAE05BA66D}" type="pres">
      <dgm:prSet presAssocID="{A963CC59-87C5-4E60-8EFD-0E21C093E9C7}" presName="composite" presStyleCnt="0"/>
      <dgm:spPr/>
    </dgm:pt>
    <dgm:pt modelId="{CF6B1E4C-4F3E-4AD2-9247-88A0DEE40028}" type="pres">
      <dgm:prSet presAssocID="{A963CC59-87C5-4E60-8EFD-0E21C093E9C7}" presName="imgShp" presStyleLbl="fgImgPlace1" presStyleIdx="2" presStyleCnt="5" custLinFactNeighborX="-48935"/>
      <dgm:spPr>
        <a:blipFill>
          <a:blip xmlns:r="http://schemas.openxmlformats.org/officeDocument/2006/relationships" r:embed="rId1" cstate="print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B4F61445-861F-4592-BB04-DC75E0C8E60A}" type="pres">
      <dgm:prSet presAssocID="{A963CC59-87C5-4E60-8EFD-0E21C093E9C7}" presName="txShp" presStyleLbl="node1" presStyleIdx="2" presStyleCnt="5" custScaleX="125461" custLinFactNeighborX="506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18D9CDF-41DB-4481-8DFF-F93C5333A857}" type="pres">
      <dgm:prSet presAssocID="{7156CAF2-A199-4A3E-8935-EEE4F85CB0F6}" presName="spacing" presStyleCnt="0"/>
      <dgm:spPr/>
    </dgm:pt>
    <dgm:pt modelId="{10F996EA-19D7-4574-BBA4-A5FB15CBA252}" type="pres">
      <dgm:prSet presAssocID="{2FDA2E95-3656-458C-9AEC-937FFC016F84}" presName="composite" presStyleCnt="0"/>
      <dgm:spPr/>
    </dgm:pt>
    <dgm:pt modelId="{1D2A817A-0F31-40F5-AC64-B1773C7F9F65}" type="pres">
      <dgm:prSet presAssocID="{2FDA2E95-3656-458C-9AEC-937FFC016F84}" presName="imgShp" presStyleLbl="fgImgPlace1" presStyleIdx="3" presStyleCnt="5" custLinFactNeighborX="-48935"/>
      <dgm:spPr>
        <a:blipFill>
          <a:blip xmlns:r="http://schemas.openxmlformats.org/officeDocument/2006/relationships" r:embed="rId1" cstate="print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6045063B-BED1-48D4-A4A3-D98CE1C9C5C8}" type="pres">
      <dgm:prSet presAssocID="{2FDA2E95-3656-458C-9AEC-937FFC016F84}" presName="txShp" presStyleLbl="node1" presStyleIdx="3" presStyleCnt="5" custScaleX="125461" custLinFactNeighborX="506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F654587-406D-45E1-884A-11C75A45FEA0}" type="pres">
      <dgm:prSet presAssocID="{93085E38-9EC5-4CB3-B7BB-CCE83A638A90}" presName="spacing" presStyleCnt="0"/>
      <dgm:spPr/>
    </dgm:pt>
    <dgm:pt modelId="{8C13AC55-D736-4C07-94FF-B25BA5F2C943}" type="pres">
      <dgm:prSet presAssocID="{CD7DEA6D-A060-4A77-B34F-4902092C9416}" presName="composite" presStyleCnt="0"/>
      <dgm:spPr/>
    </dgm:pt>
    <dgm:pt modelId="{B5C24250-AAC4-4B91-AD4E-7FF01C37FC01}" type="pres">
      <dgm:prSet presAssocID="{CD7DEA6D-A060-4A77-B34F-4902092C9416}" presName="imgShp" presStyleLbl="fgImgPlace1" presStyleIdx="4" presStyleCnt="5" custLinFactNeighborX="-48935"/>
      <dgm:spPr>
        <a:blipFill>
          <a:blip xmlns:r="http://schemas.openxmlformats.org/officeDocument/2006/relationships" r:embed="rId1" cstate="print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666A2368-B83E-48B8-BFD3-2F4E61CCE68C}" type="pres">
      <dgm:prSet presAssocID="{CD7DEA6D-A060-4A77-B34F-4902092C9416}" presName="txShp" presStyleLbl="node1" presStyleIdx="4" presStyleCnt="5" custScaleX="125461" custLinFactNeighborX="506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9847FD6-8CA6-4F08-81FC-11EFBB2F1BA6}" srcId="{2EE81576-1CE6-4B51-A9F2-6B237F739CA3}" destId="{2FDA2E95-3656-458C-9AEC-937FFC016F84}" srcOrd="3" destOrd="0" parTransId="{6E604B21-E401-424E-82FA-884A3874EBEB}" sibTransId="{93085E38-9EC5-4CB3-B7BB-CCE83A638A90}"/>
    <dgm:cxn modelId="{D217F43D-BE0E-4BA9-939A-B0814079DA95}" type="presOf" srcId="{A963CC59-87C5-4E60-8EFD-0E21C093E9C7}" destId="{B4F61445-861F-4592-BB04-DC75E0C8E60A}" srcOrd="0" destOrd="0" presId="urn:microsoft.com/office/officeart/2005/8/layout/vList3"/>
    <dgm:cxn modelId="{2FC294A7-A59F-4A46-9990-FAC7DA0F4EC1}" srcId="{2EE81576-1CE6-4B51-A9F2-6B237F739CA3}" destId="{A963CC59-87C5-4E60-8EFD-0E21C093E9C7}" srcOrd="2" destOrd="0" parTransId="{33EBFCE8-B6D1-49E8-8C10-1CDAC9908262}" sibTransId="{7156CAF2-A199-4A3E-8935-EEE4F85CB0F6}"/>
    <dgm:cxn modelId="{EAAF1039-3C02-4116-B8A8-2580592A7ADE}" srcId="{2EE81576-1CE6-4B51-A9F2-6B237F739CA3}" destId="{CD7DEA6D-A060-4A77-B34F-4902092C9416}" srcOrd="4" destOrd="0" parTransId="{9329021F-8C5D-4181-9CCE-31C500B74914}" sibTransId="{24F9AD83-1B8D-46F3-B119-7C1CB18644FF}"/>
    <dgm:cxn modelId="{C9FE49C4-F609-414C-B66C-85A08EE649A5}" type="presOf" srcId="{2FDA2E95-3656-458C-9AEC-937FFC016F84}" destId="{6045063B-BED1-48D4-A4A3-D98CE1C9C5C8}" srcOrd="0" destOrd="0" presId="urn:microsoft.com/office/officeart/2005/8/layout/vList3"/>
    <dgm:cxn modelId="{AA67C271-85BC-4055-9416-C21EFB039B09}" type="presOf" srcId="{0AF93336-4301-44F3-8FC6-0448E763C992}" destId="{92B0554F-F813-46CA-83C5-777EA68ECA8D}" srcOrd="0" destOrd="0" presId="urn:microsoft.com/office/officeart/2005/8/layout/vList3"/>
    <dgm:cxn modelId="{7759688C-610A-490B-8C22-B8EB8385E4FB}" type="presOf" srcId="{CD7DEA6D-A060-4A77-B34F-4902092C9416}" destId="{666A2368-B83E-48B8-BFD3-2F4E61CCE68C}" srcOrd="0" destOrd="0" presId="urn:microsoft.com/office/officeart/2005/8/layout/vList3"/>
    <dgm:cxn modelId="{B0808A7A-2A68-4D99-973E-36D332214CF3}" type="presOf" srcId="{2EE81576-1CE6-4B51-A9F2-6B237F739CA3}" destId="{20B2A576-8F7E-4E09-AAC7-7284992DF3C1}" srcOrd="0" destOrd="0" presId="urn:microsoft.com/office/officeart/2005/8/layout/vList3"/>
    <dgm:cxn modelId="{4D5A5AAA-2D0D-496A-95AA-4819E82114A5}" srcId="{2EE81576-1CE6-4B51-A9F2-6B237F739CA3}" destId="{3C6B29CD-B254-46F2-8B76-F83DA02DDEC9}" srcOrd="0" destOrd="0" parTransId="{70D47784-3061-4067-A4BB-F394F5A34390}" sibTransId="{32EE99D0-8C72-462F-BE4D-23CCFB1E1097}"/>
    <dgm:cxn modelId="{BBA590AC-4BAA-4BE6-AA1E-642C1D317349}" srcId="{2EE81576-1CE6-4B51-A9F2-6B237F739CA3}" destId="{0AF93336-4301-44F3-8FC6-0448E763C992}" srcOrd="1" destOrd="0" parTransId="{D993A82D-904D-4E5C-AE98-1A965DC4C72C}" sibTransId="{BC2092D0-593A-490C-9871-096462A6D217}"/>
    <dgm:cxn modelId="{C9CD2120-4CE7-4761-9FBD-4E51AD22E70F}" type="presOf" srcId="{3C6B29CD-B254-46F2-8B76-F83DA02DDEC9}" destId="{93F97DFB-9550-4ABC-A4B7-F6E904B28323}" srcOrd="0" destOrd="0" presId="urn:microsoft.com/office/officeart/2005/8/layout/vList3"/>
    <dgm:cxn modelId="{3425ACD4-9478-423D-9571-2C8A42A37808}" type="presParOf" srcId="{20B2A576-8F7E-4E09-AAC7-7284992DF3C1}" destId="{D8FED020-3DE5-48FA-AFF5-6938E6A8997C}" srcOrd="0" destOrd="0" presId="urn:microsoft.com/office/officeart/2005/8/layout/vList3"/>
    <dgm:cxn modelId="{F8DD145F-6F05-4045-91A1-5B0351D2314A}" type="presParOf" srcId="{D8FED020-3DE5-48FA-AFF5-6938E6A8997C}" destId="{E4A04C2B-ECE2-4F83-A804-086C36E7440C}" srcOrd="0" destOrd="0" presId="urn:microsoft.com/office/officeart/2005/8/layout/vList3"/>
    <dgm:cxn modelId="{69F9932E-41BC-47B1-BBB1-76D40970145F}" type="presParOf" srcId="{D8FED020-3DE5-48FA-AFF5-6938E6A8997C}" destId="{93F97DFB-9550-4ABC-A4B7-F6E904B28323}" srcOrd="1" destOrd="0" presId="urn:microsoft.com/office/officeart/2005/8/layout/vList3"/>
    <dgm:cxn modelId="{30E6B6E2-45EA-416E-9411-C478F112C73B}" type="presParOf" srcId="{20B2A576-8F7E-4E09-AAC7-7284992DF3C1}" destId="{FA8300FA-A39E-4BBC-8610-8F98FF4DD8BE}" srcOrd="1" destOrd="0" presId="urn:microsoft.com/office/officeart/2005/8/layout/vList3"/>
    <dgm:cxn modelId="{808348B0-37AD-4710-8106-A993FD2E7B4A}" type="presParOf" srcId="{20B2A576-8F7E-4E09-AAC7-7284992DF3C1}" destId="{191E11A5-C920-4427-AB84-93797DFF8C2B}" srcOrd="2" destOrd="0" presId="urn:microsoft.com/office/officeart/2005/8/layout/vList3"/>
    <dgm:cxn modelId="{AE89AB7B-F681-4482-840E-F93D583B0DF7}" type="presParOf" srcId="{191E11A5-C920-4427-AB84-93797DFF8C2B}" destId="{D9DD173D-5099-464B-B094-D23E5458B2FD}" srcOrd="0" destOrd="0" presId="urn:microsoft.com/office/officeart/2005/8/layout/vList3"/>
    <dgm:cxn modelId="{1532E0E4-9EFF-4116-8885-18ADEDC916AC}" type="presParOf" srcId="{191E11A5-C920-4427-AB84-93797DFF8C2B}" destId="{92B0554F-F813-46CA-83C5-777EA68ECA8D}" srcOrd="1" destOrd="0" presId="urn:microsoft.com/office/officeart/2005/8/layout/vList3"/>
    <dgm:cxn modelId="{C2A9815C-4945-4125-8FF8-21C3547E9988}" type="presParOf" srcId="{20B2A576-8F7E-4E09-AAC7-7284992DF3C1}" destId="{9DA78309-7093-47E0-BFC3-E2097CD5B3C4}" srcOrd="3" destOrd="0" presId="urn:microsoft.com/office/officeart/2005/8/layout/vList3"/>
    <dgm:cxn modelId="{0C9F603B-1EC6-4DBE-8F42-47E123CEBEA5}" type="presParOf" srcId="{20B2A576-8F7E-4E09-AAC7-7284992DF3C1}" destId="{C9F37F87-04C0-493D-899B-FBCAE05BA66D}" srcOrd="4" destOrd="0" presId="urn:microsoft.com/office/officeart/2005/8/layout/vList3"/>
    <dgm:cxn modelId="{8E40484D-D002-4D28-9B90-837407F6712C}" type="presParOf" srcId="{C9F37F87-04C0-493D-899B-FBCAE05BA66D}" destId="{CF6B1E4C-4F3E-4AD2-9247-88A0DEE40028}" srcOrd="0" destOrd="0" presId="urn:microsoft.com/office/officeart/2005/8/layout/vList3"/>
    <dgm:cxn modelId="{8BBD865B-2520-45AB-93BB-482A50F629F2}" type="presParOf" srcId="{C9F37F87-04C0-493D-899B-FBCAE05BA66D}" destId="{B4F61445-861F-4592-BB04-DC75E0C8E60A}" srcOrd="1" destOrd="0" presId="urn:microsoft.com/office/officeart/2005/8/layout/vList3"/>
    <dgm:cxn modelId="{3C205DF2-5BC9-4DF5-AF25-6D6E83B1B239}" type="presParOf" srcId="{20B2A576-8F7E-4E09-AAC7-7284992DF3C1}" destId="{618D9CDF-41DB-4481-8DFF-F93C5333A857}" srcOrd="5" destOrd="0" presId="urn:microsoft.com/office/officeart/2005/8/layout/vList3"/>
    <dgm:cxn modelId="{3128DC3F-6008-43D2-8642-D1F224CB4F00}" type="presParOf" srcId="{20B2A576-8F7E-4E09-AAC7-7284992DF3C1}" destId="{10F996EA-19D7-4574-BBA4-A5FB15CBA252}" srcOrd="6" destOrd="0" presId="urn:microsoft.com/office/officeart/2005/8/layout/vList3"/>
    <dgm:cxn modelId="{372B8351-E677-4793-A90B-9984128258C1}" type="presParOf" srcId="{10F996EA-19D7-4574-BBA4-A5FB15CBA252}" destId="{1D2A817A-0F31-40F5-AC64-B1773C7F9F65}" srcOrd="0" destOrd="0" presId="urn:microsoft.com/office/officeart/2005/8/layout/vList3"/>
    <dgm:cxn modelId="{CB8EB21E-4BB0-43C9-B24D-D5086442B52A}" type="presParOf" srcId="{10F996EA-19D7-4574-BBA4-A5FB15CBA252}" destId="{6045063B-BED1-48D4-A4A3-D98CE1C9C5C8}" srcOrd="1" destOrd="0" presId="urn:microsoft.com/office/officeart/2005/8/layout/vList3"/>
    <dgm:cxn modelId="{93DD9189-97CF-4812-9049-712B44700F48}" type="presParOf" srcId="{20B2A576-8F7E-4E09-AAC7-7284992DF3C1}" destId="{7F654587-406D-45E1-884A-11C75A45FEA0}" srcOrd="7" destOrd="0" presId="urn:microsoft.com/office/officeart/2005/8/layout/vList3"/>
    <dgm:cxn modelId="{D18D372A-9670-4C40-9184-0947315D0C36}" type="presParOf" srcId="{20B2A576-8F7E-4E09-AAC7-7284992DF3C1}" destId="{8C13AC55-D736-4C07-94FF-B25BA5F2C943}" srcOrd="8" destOrd="0" presId="urn:microsoft.com/office/officeart/2005/8/layout/vList3"/>
    <dgm:cxn modelId="{37ABF38C-7162-4220-A120-7C403BF0CA3E}" type="presParOf" srcId="{8C13AC55-D736-4C07-94FF-B25BA5F2C943}" destId="{B5C24250-AAC4-4B91-AD4E-7FF01C37FC01}" srcOrd="0" destOrd="0" presId="urn:microsoft.com/office/officeart/2005/8/layout/vList3"/>
    <dgm:cxn modelId="{3468A433-1DCA-4D3B-A4A9-5EDBF7C5C39E}" type="presParOf" srcId="{8C13AC55-D736-4C07-94FF-B25BA5F2C943}" destId="{666A2368-B83E-48B8-BFD3-2F4E61CCE68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E81576-1CE6-4B51-A9F2-6B237F739CA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3C6B29CD-B254-46F2-8B76-F83DA02DDEC9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MX" sz="1800" b="1" dirty="0" smtClean="0">
              <a:solidFill>
                <a:schemeClr val="bg1"/>
              </a:solidFill>
              <a:latin typeface="Georgia" pitchFamily="18" charset="0"/>
            </a:rPr>
            <a:t>Profesionalización de Docentes y Directivos</a:t>
          </a:r>
          <a:endParaRPr lang="es-MX" sz="1800" b="1" dirty="0" smtClean="0">
            <a:latin typeface="Georgia" pitchFamily="18" charset="0"/>
          </a:endParaRPr>
        </a:p>
      </dgm:t>
    </dgm:pt>
    <dgm:pt modelId="{70D47784-3061-4067-A4BB-F394F5A34390}" type="parTrans" cxnId="{4D5A5AAA-2D0D-496A-95AA-4819E82114A5}">
      <dgm:prSet/>
      <dgm:spPr/>
      <dgm:t>
        <a:bodyPr/>
        <a:lstStyle/>
        <a:p>
          <a:endParaRPr lang="es-MX" sz="1800" b="1">
            <a:latin typeface="Georgia" pitchFamily="18" charset="0"/>
          </a:endParaRPr>
        </a:p>
      </dgm:t>
    </dgm:pt>
    <dgm:pt modelId="{32EE99D0-8C72-462F-BE4D-23CCFB1E1097}" type="sibTrans" cxnId="{4D5A5AAA-2D0D-496A-95AA-4819E82114A5}">
      <dgm:prSet/>
      <dgm:spPr/>
      <dgm:t>
        <a:bodyPr/>
        <a:lstStyle/>
        <a:p>
          <a:endParaRPr lang="es-MX" sz="1800" b="1">
            <a:latin typeface="Georgia" pitchFamily="18" charset="0"/>
          </a:endParaRPr>
        </a:p>
      </dgm:t>
    </dgm:pt>
    <dgm:pt modelId="{0AF93336-4301-44F3-8FC6-0448E763C992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MX" sz="1800" b="1" dirty="0" smtClean="0">
              <a:latin typeface="Georgia" pitchFamily="18" charset="0"/>
            </a:rPr>
            <a:t>Continuidad de la Trayectoria Educativa</a:t>
          </a:r>
        </a:p>
      </dgm:t>
    </dgm:pt>
    <dgm:pt modelId="{D993A82D-904D-4E5C-AE98-1A965DC4C72C}" type="parTrans" cxnId="{BBA590AC-4BAA-4BE6-AA1E-642C1D317349}">
      <dgm:prSet/>
      <dgm:spPr/>
      <dgm:t>
        <a:bodyPr/>
        <a:lstStyle/>
        <a:p>
          <a:endParaRPr lang="es-MX" sz="1800" b="1">
            <a:latin typeface="Georgia" pitchFamily="18" charset="0"/>
          </a:endParaRPr>
        </a:p>
      </dgm:t>
    </dgm:pt>
    <dgm:pt modelId="{BC2092D0-593A-490C-9871-096462A6D217}" type="sibTrans" cxnId="{BBA590AC-4BAA-4BE6-AA1E-642C1D317349}">
      <dgm:prSet/>
      <dgm:spPr/>
      <dgm:t>
        <a:bodyPr/>
        <a:lstStyle/>
        <a:p>
          <a:endParaRPr lang="es-MX" sz="1800" b="1">
            <a:latin typeface="Georgia" pitchFamily="18" charset="0"/>
          </a:endParaRPr>
        </a:p>
      </dgm:t>
    </dgm:pt>
    <dgm:pt modelId="{A963CC59-87C5-4E60-8EFD-0E21C093E9C7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MX" sz="1800" b="1" dirty="0" smtClean="0">
              <a:latin typeface="Georgia" pitchFamily="18" charset="0"/>
            </a:rPr>
            <a:t>Infraestructura y Equipamiento Insuficiente e Ineficiente</a:t>
          </a:r>
        </a:p>
      </dgm:t>
    </dgm:pt>
    <dgm:pt modelId="{33EBFCE8-B6D1-49E8-8C10-1CDAC9908262}" type="parTrans" cxnId="{2FC294A7-A59F-4A46-9990-FAC7DA0F4EC1}">
      <dgm:prSet/>
      <dgm:spPr/>
      <dgm:t>
        <a:bodyPr/>
        <a:lstStyle/>
        <a:p>
          <a:endParaRPr lang="es-MX" sz="1800" b="1">
            <a:latin typeface="Georgia" pitchFamily="18" charset="0"/>
          </a:endParaRPr>
        </a:p>
      </dgm:t>
    </dgm:pt>
    <dgm:pt modelId="{7156CAF2-A199-4A3E-8935-EEE4F85CB0F6}" type="sibTrans" cxnId="{2FC294A7-A59F-4A46-9990-FAC7DA0F4EC1}">
      <dgm:prSet/>
      <dgm:spPr/>
      <dgm:t>
        <a:bodyPr/>
        <a:lstStyle/>
        <a:p>
          <a:endParaRPr lang="es-MX" sz="1800" b="1">
            <a:latin typeface="Georgia" pitchFamily="18" charset="0"/>
          </a:endParaRPr>
        </a:p>
      </dgm:t>
    </dgm:pt>
    <dgm:pt modelId="{CD7DEA6D-A060-4A77-B34F-4902092C9416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MX" sz="1800" b="1" dirty="0" smtClean="0">
              <a:latin typeface="Georgia" pitchFamily="18" charset="0"/>
            </a:rPr>
            <a:t>Elevada Prevalencia de Conductas de Riesgo</a:t>
          </a:r>
          <a:endParaRPr lang="es-MX" sz="1800" b="1" dirty="0">
            <a:latin typeface="Georgia" pitchFamily="18" charset="0"/>
          </a:endParaRPr>
        </a:p>
      </dgm:t>
    </dgm:pt>
    <dgm:pt modelId="{9329021F-8C5D-4181-9CCE-31C500B74914}" type="parTrans" cxnId="{EAAF1039-3C02-4116-B8A8-2580592A7ADE}">
      <dgm:prSet/>
      <dgm:spPr/>
      <dgm:t>
        <a:bodyPr/>
        <a:lstStyle/>
        <a:p>
          <a:endParaRPr lang="es-MX" sz="1800" b="1">
            <a:latin typeface="Georgia" pitchFamily="18" charset="0"/>
          </a:endParaRPr>
        </a:p>
      </dgm:t>
    </dgm:pt>
    <dgm:pt modelId="{24F9AD83-1B8D-46F3-B119-7C1CB18644FF}" type="sibTrans" cxnId="{EAAF1039-3C02-4116-B8A8-2580592A7ADE}">
      <dgm:prSet/>
      <dgm:spPr/>
      <dgm:t>
        <a:bodyPr/>
        <a:lstStyle/>
        <a:p>
          <a:endParaRPr lang="es-MX" sz="1800" b="1">
            <a:latin typeface="Georgia" pitchFamily="18" charset="0"/>
          </a:endParaRPr>
        </a:p>
      </dgm:t>
    </dgm:pt>
    <dgm:pt modelId="{2FDA2E95-3656-458C-9AEC-937FFC016F84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MX" sz="1800" b="1" dirty="0" smtClean="0">
              <a:latin typeface="Georgia" pitchFamily="18" charset="0"/>
            </a:rPr>
            <a:t>Desarticulación entre la Oferta Educativa y la Demanda Laboral</a:t>
          </a:r>
        </a:p>
      </dgm:t>
    </dgm:pt>
    <dgm:pt modelId="{6E604B21-E401-424E-82FA-884A3874EBEB}" type="parTrans" cxnId="{E9847FD6-8CA6-4F08-81FC-11EFBB2F1BA6}">
      <dgm:prSet/>
      <dgm:spPr/>
      <dgm:t>
        <a:bodyPr/>
        <a:lstStyle/>
        <a:p>
          <a:endParaRPr lang="es-MX" sz="1800" b="1">
            <a:latin typeface="Georgia" pitchFamily="18" charset="0"/>
          </a:endParaRPr>
        </a:p>
      </dgm:t>
    </dgm:pt>
    <dgm:pt modelId="{93085E38-9EC5-4CB3-B7BB-CCE83A638A90}" type="sibTrans" cxnId="{E9847FD6-8CA6-4F08-81FC-11EFBB2F1BA6}">
      <dgm:prSet/>
      <dgm:spPr/>
      <dgm:t>
        <a:bodyPr/>
        <a:lstStyle/>
        <a:p>
          <a:endParaRPr lang="es-MX" sz="1800" b="1">
            <a:latin typeface="Georgia" pitchFamily="18" charset="0"/>
          </a:endParaRPr>
        </a:p>
      </dgm:t>
    </dgm:pt>
    <dgm:pt modelId="{20B2A576-8F7E-4E09-AAC7-7284992DF3C1}" type="pres">
      <dgm:prSet presAssocID="{2EE81576-1CE6-4B51-A9F2-6B237F739CA3}" presName="linearFlow" presStyleCnt="0">
        <dgm:presLayoutVars>
          <dgm:dir/>
          <dgm:resizeHandles val="exact"/>
        </dgm:presLayoutVars>
      </dgm:prSet>
      <dgm:spPr/>
    </dgm:pt>
    <dgm:pt modelId="{D8FED020-3DE5-48FA-AFF5-6938E6A8997C}" type="pres">
      <dgm:prSet presAssocID="{3C6B29CD-B254-46F2-8B76-F83DA02DDEC9}" presName="composite" presStyleCnt="0"/>
      <dgm:spPr/>
    </dgm:pt>
    <dgm:pt modelId="{E4A04C2B-ECE2-4F83-A804-086C36E7440C}" type="pres">
      <dgm:prSet presAssocID="{3C6B29CD-B254-46F2-8B76-F83DA02DDEC9}" presName="imgShp" presStyleLbl="fgImgPlace1" presStyleIdx="0" presStyleCnt="5" custLinFactNeighborX="-48935"/>
      <dgm:spPr>
        <a:blipFill>
          <a:blip xmlns:r="http://schemas.openxmlformats.org/officeDocument/2006/relationships" r:embed="rId1" cstate="print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93F97DFB-9550-4ABC-A4B7-F6E904B28323}" type="pres">
      <dgm:prSet presAssocID="{3C6B29CD-B254-46F2-8B76-F83DA02DDEC9}" presName="txShp" presStyleLbl="node1" presStyleIdx="0" presStyleCnt="5" custScaleX="125461" custLinFactNeighborX="506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A8300FA-A39E-4BBC-8610-8F98FF4DD8BE}" type="pres">
      <dgm:prSet presAssocID="{32EE99D0-8C72-462F-BE4D-23CCFB1E1097}" presName="spacing" presStyleCnt="0"/>
      <dgm:spPr/>
    </dgm:pt>
    <dgm:pt modelId="{191E11A5-C920-4427-AB84-93797DFF8C2B}" type="pres">
      <dgm:prSet presAssocID="{0AF93336-4301-44F3-8FC6-0448E763C992}" presName="composite" presStyleCnt="0"/>
      <dgm:spPr/>
    </dgm:pt>
    <dgm:pt modelId="{D9DD173D-5099-464B-B094-D23E5458B2FD}" type="pres">
      <dgm:prSet presAssocID="{0AF93336-4301-44F3-8FC6-0448E763C992}" presName="imgShp" presStyleLbl="fgImgPlace1" presStyleIdx="1" presStyleCnt="5" custLinFactNeighborX="-48935"/>
      <dgm:spPr>
        <a:blipFill>
          <a:blip xmlns:r="http://schemas.openxmlformats.org/officeDocument/2006/relationships" r:embed="rId1" cstate="print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92B0554F-F813-46CA-83C5-777EA68ECA8D}" type="pres">
      <dgm:prSet presAssocID="{0AF93336-4301-44F3-8FC6-0448E763C992}" presName="txShp" presStyleLbl="node1" presStyleIdx="1" presStyleCnt="5" custScaleX="125461" custLinFactNeighborX="506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DA78309-7093-47E0-BFC3-E2097CD5B3C4}" type="pres">
      <dgm:prSet presAssocID="{BC2092D0-593A-490C-9871-096462A6D217}" presName="spacing" presStyleCnt="0"/>
      <dgm:spPr/>
    </dgm:pt>
    <dgm:pt modelId="{C9F37F87-04C0-493D-899B-FBCAE05BA66D}" type="pres">
      <dgm:prSet presAssocID="{A963CC59-87C5-4E60-8EFD-0E21C093E9C7}" presName="composite" presStyleCnt="0"/>
      <dgm:spPr/>
    </dgm:pt>
    <dgm:pt modelId="{CF6B1E4C-4F3E-4AD2-9247-88A0DEE40028}" type="pres">
      <dgm:prSet presAssocID="{A963CC59-87C5-4E60-8EFD-0E21C093E9C7}" presName="imgShp" presStyleLbl="fgImgPlace1" presStyleIdx="2" presStyleCnt="5" custLinFactNeighborX="-48935"/>
      <dgm:spPr>
        <a:blipFill>
          <a:blip xmlns:r="http://schemas.openxmlformats.org/officeDocument/2006/relationships" r:embed="rId1" cstate="print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B4F61445-861F-4592-BB04-DC75E0C8E60A}" type="pres">
      <dgm:prSet presAssocID="{A963CC59-87C5-4E60-8EFD-0E21C093E9C7}" presName="txShp" presStyleLbl="node1" presStyleIdx="2" presStyleCnt="5" custScaleX="125461" custLinFactNeighborX="506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18D9CDF-41DB-4481-8DFF-F93C5333A857}" type="pres">
      <dgm:prSet presAssocID="{7156CAF2-A199-4A3E-8935-EEE4F85CB0F6}" presName="spacing" presStyleCnt="0"/>
      <dgm:spPr/>
    </dgm:pt>
    <dgm:pt modelId="{10F996EA-19D7-4574-BBA4-A5FB15CBA252}" type="pres">
      <dgm:prSet presAssocID="{2FDA2E95-3656-458C-9AEC-937FFC016F84}" presName="composite" presStyleCnt="0"/>
      <dgm:spPr/>
    </dgm:pt>
    <dgm:pt modelId="{1D2A817A-0F31-40F5-AC64-B1773C7F9F65}" type="pres">
      <dgm:prSet presAssocID="{2FDA2E95-3656-458C-9AEC-937FFC016F84}" presName="imgShp" presStyleLbl="fgImgPlace1" presStyleIdx="3" presStyleCnt="5" custLinFactNeighborX="-48935"/>
      <dgm:spPr>
        <a:blipFill>
          <a:blip xmlns:r="http://schemas.openxmlformats.org/officeDocument/2006/relationships" r:embed="rId1" cstate="print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6045063B-BED1-48D4-A4A3-D98CE1C9C5C8}" type="pres">
      <dgm:prSet presAssocID="{2FDA2E95-3656-458C-9AEC-937FFC016F84}" presName="txShp" presStyleLbl="node1" presStyleIdx="3" presStyleCnt="5" custScaleX="125461" custLinFactNeighborX="506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F654587-406D-45E1-884A-11C75A45FEA0}" type="pres">
      <dgm:prSet presAssocID="{93085E38-9EC5-4CB3-B7BB-CCE83A638A90}" presName="spacing" presStyleCnt="0"/>
      <dgm:spPr/>
    </dgm:pt>
    <dgm:pt modelId="{8C13AC55-D736-4C07-94FF-B25BA5F2C943}" type="pres">
      <dgm:prSet presAssocID="{CD7DEA6D-A060-4A77-B34F-4902092C9416}" presName="composite" presStyleCnt="0"/>
      <dgm:spPr/>
    </dgm:pt>
    <dgm:pt modelId="{B5C24250-AAC4-4B91-AD4E-7FF01C37FC01}" type="pres">
      <dgm:prSet presAssocID="{CD7DEA6D-A060-4A77-B34F-4902092C9416}" presName="imgShp" presStyleLbl="fgImgPlace1" presStyleIdx="4" presStyleCnt="5" custLinFactNeighborX="-48935"/>
      <dgm:spPr>
        <a:blipFill>
          <a:blip xmlns:r="http://schemas.openxmlformats.org/officeDocument/2006/relationships" r:embed="rId1" cstate="print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666A2368-B83E-48B8-BFD3-2F4E61CCE68C}" type="pres">
      <dgm:prSet presAssocID="{CD7DEA6D-A060-4A77-B34F-4902092C9416}" presName="txShp" presStyleLbl="node1" presStyleIdx="4" presStyleCnt="5" custScaleX="125461" custLinFactNeighborX="8044" custLinFactNeighborY="-157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9847FD6-8CA6-4F08-81FC-11EFBB2F1BA6}" srcId="{2EE81576-1CE6-4B51-A9F2-6B237F739CA3}" destId="{2FDA2E95-3656-458C-9AEC-937FFC016F84}" srcOrd="3" destOrd="0" parTransId="{6E604B21-E401-424E-82FA-884A3874EBEB}" sibTransId="{93085E38-9EC5-4CB3-B7BB-CCE83A638A90}"/>
    <dgm:cxn modelId="{37EDE277-F5E2-4EAD-9FA8-4238F04C475A}" type="presOf" srcId="{A963CC59-87C5-4E60-8EFD-0E21C093E9C7}" destId="{B4F61445-861F-4592-BB04-DC75E0C8E60A}" srcOrd="0" destOrd="0" presId="urn:microsoft.com/office/officeart/2005/8/layout/vList3"/>
    <dgm:cxn modelId="{400E39BC-22B2-444B-8926-960F97E6D1D7}" type="presOf" srcId="{2FDA2E95-3656-458C-9AEC-937FFC016F84}" destId="{6045063B-BED1-48D4-A4A3-D98CE1C9C5C8}" srcOrd="0" destOrd="0" presId="urn:microsoft.com/office/officeart/2005/8/layout/vList3"/>
    <dgm:cxn modelId="{4D318CEF-EFDA-4B5E-8576-016612F4EAD5}" type="presOf" srcId="{CD7DEA6D-A060-4A77-B34F-4902092C9416}" destId="{666A2368-B83E-48B8-BFD3-2F4E61CCE68C}" srcOrd="0" destOrd="0" presId="urn:microsoft.com/office/officeart/2005/8/layout/vList3"/>
    <dgm:cxn modelId="{2FC294A7-A59F-4A46-9990-FAC7DA0F4EC1}" srcId="{2EE81576-1CE6-4B51-A9F2-6B237F739CA3}" destId="{A963CC59-87C5-4E60-8EFD-0E21C093E9C7}" srcOrd="2" destOrd="0" parTransId="{33EBFCE8-B6D1-49E8-8C10-1CDAC9908262}" sibTransId="{7156CAF2-A199-4A3E-8935-EEE4F85CB0F6}"/>
    <dgm:cxn modelId="{EAAF1039-3C02-4116-B8A8-2580592A7ADE}" srcId="{2EE81576-1CE6-4B51-A9F2-6B237F739CA3}" destId="{CD7DEA6D-A060-4A77-B34F-4902092C9416}" srcOrd="4" destOrd="0" parTransId="{9329021F-8C5D-4181-9CCE-31C500B74914}" sibTransId="{24F9AD83-1B8D-46F3-B119-7C1CB18644FF}"/>
    <dgm:cxn modelId="{1A52FBBC-3252-4CC8-BE77-2A61867B5A91}" type="presOf" srcId="{0AF93336-4301-44F3-8FC6-0448E763C992}" destId="{92B0554F-F813-46CA-83C5-777EA68ECA8D}" srcOrd="0" destOrd="0" presId="urn:microsoft.com/office/officeart/2005/8/layout/vList3"/>
    <dgm:cxn modelId="{A956E5F2-E638-43F9-A79C-ED562E595B35}" type="presOf" srcId="{3C6B29CD-B254-46F2-8B76-F83DA02DDEC9}" destId="{93F97DFB-9550-4ABC-A4B7-F6E904B28323}" srcOrd="0" destOrd="0" presId="urn:microsoft.com/office/officeart/2005/8/layout/vList3"/>
    <dgm:cxn modelId="{4D5A5AAA-2D0D-496A-95AA-4819E82114A5}" srcId="{2EE81576-1CE6-4B51-A9F2-6B237F739CA3}" destId="{3C6B29CD-B254-46F2-8B76-F83DA02DDEC9}" srcOrd="0" destOrd="0" parTransId="{70D47784-3061-4067-A4BB-F394F5A34390}" sibTransId="{32EE99D0-8C72-462F-BE4D-23CCFB1E1097}"/>
    <dgm:cxn modelId="{BBA590AC-4BAA-4BE6-AA1E-642C1D317349}" srcId="{2EE81576-1CE6-4B51-A9F2-6B237F739CA3}" destId="{0AF93336-4301-44F3-8FC6-0448E763C992}" srcOrd="1" destOrd="0" parTransId="{D993A82D-904D-4E5C-AE98-1A965DC4C72C}" sibTransId="{BC2092D0-593A-490C-9871-096462A6D217}"/>
    <dgm:cxn modelId="{9F4C1797-F39C-4C57-9C25-A781D18135FA}" type="presOf" srcId="{2EE81576-1CE6-4B51-A9F2-6B237F739CA3}" destId="{20B2A576-8F7E-4E09-AAC7-7284992DF3C1}" srcOrd="0" destOrd="0" presId="urn:microsoft.com/office/officeart/2005/8/layout/vList3"/>
    <dgm:cxn modelId="{38C77777-0EE5-4304-8989-FC8646C679E4}" type="presParOf" srcId="{20B2A576-8F7E-4E09-AAC7-7284992DF3C1}" destId="{D8FED020-3DE5-48FA-AFF5-6938E6A8997C}" srcOrd="0" destOrd="0" presId="urn:microsoft.com/office/officeart/2005/8/layout/vList3"/>
    <dgm:cxn modelId="{94206611-4401-4222-8EFE-8575EA3C84A8}" type="presParOf" srcId="{D8FED020-3DE5-48FA-AFF5-6938E6A8997C}" destId="{E4A04C2B-ECE2-4F83-A804-086C36E7440C}" srcOrd="0" destOrd="0" presId="urn:microsoft.com/office/officeart/2005/8/layout/vList3"/>
    <dgm:cxn modelId="{B1132C7B-00F7-42B3-965F-7F36D6F0BBBD}" type="presParOf" srcId="{D8FED020-3DE5-48FA-AFF5-6938E6A8997C}" destId="{93F97DFB-9550-4ABC-A4B7-F6E904B28323}" srcOrd="1" destOrd="0" presId="urn:microsoft.com/office/officeart/2005/8/layout/vList3"/>
    <dgm:cxn modelId="{75A61DE5-F170-4DDB-8068-D62D4B20FEBB}" type="presParOf" srcId="{20B2A576-8F7E-4E09-AAC7-7284992DF3C1}" destId="{FA8300FA-A39E-4BBC-8610-8F98FF4DD8BE}" srcOrd="1" destOrd="0" presId="urn:microsoft.com/office/officeart/2005/8/layout/vList3"/>
    <dgm:cxn modelId="{AB91A2D0-3474-4173-8817-83D76A782359}" type="presParOf" srcId="{20B2A576-8F7E-4E09-AAC7-7284992DF3C1}" destId="{191E11A5-C920-4427-AB84-93797DFF8C2B}" srcOrd="2" destOrd="0" presId="urn:microsoft.com/office/officeart/2005/8/layout/vList3"/>
    <dgm:cxn modelId="{B0702192-3CD2-42B4-B6A3-9112CBD00670}" type="presParOf" srcId="{191E11A5-C920-4427-AB84-93797DFF8C2B}" destId="{D9DD173D-5099-464B-B094-D23E5458B2FD}" srcOrd="0" destOrd="0" presId="urn:microsoft.com/office/officeart/2005/8/layout/vList3"/>
    <dgm:cxn modelId="{62896207-CDDB-40DE-8C77-1F28A1353E0B}" type="presParOf" srcId="{191E11A5-C920-4427-AB84-93797DFF8C2B}" destId="{92B0554F-F813-46CA-83C5-777EA68ECA8D}" srcOrd="1" destOrd="0" presId="urn:microsoft.com/office/officeart/2005/8/layout/vList3"/>
    <dgm:cxn modelId="{3E30E221-B561-4EC8-A297-BDC12044FC05}" type="presParOf" srcId="{20B2A576-8F7E-4E09-AAC7-7284992DF3C1}" destId="{9DA78309-7093-47E0-BFC3-E2097CD5B3C4}" srcOrd="3" destOrd="0" presId="urn:microsoft.com/office/officeart/2005/8/layout/vList3"/>
    <dgm:cxn modelId="{67E96326-14D8-48D9-9059-98831473B922}" type="presParOf" srcId="{20B2A576-8F7E-4E09-AAC7-7284992DF3C1}" destId="{C9F37F87-04C0-493D-899B-FBCAE05BA66D}" srcOrd="4" destOrd="0" presId="urn:microsoft.com/office/officeart/2005/8/layout/vList3"/>
    <dgm:cxn modelId="{0A9663E2-9E18-434E-ACB7-913705F26AEF}" type="presParOf" srcId="{C9F37F87-04C0-493D-899B-FBCAE05BA66D}" destId="{CF6B1E4C-4F3E-4AD2-9247-88A0DEE40028}" srcOrd="0" destOrd="0" presId="urn:microsoft.com/office/officeart/2005/8/layout/vList3"/>
    <dgm:cxn modelId="{A97367E0-467A-454E-9F99-7A173940EBC7}" type="presParOf" srcId="{C9F37F87-04C0-493D-899B-FBCAE05BA66D}" destId="{B4F61445-861F-4592-BB04-DC75E0C8E60A}" srcOrd="1" destOrd="0" presId="urn:microsoft.com/office/officeart/2005/8/layout/vList3"/>
    <dgm:cxn modelId="{348539C8-C023-4BF8-88F6-E73502DFB136}" type="presParOf" srcId="{20B2A576-8F7E-4E09-AAC7-7284992DF3C1}" destId="{618D9CDF-41DB-4481-8DFF-F93C5333A857}" srcOrd="5" destOrd="0" presId="urn:microsoft.com/office/officeart/2005/8/layout/vList3"/>
    <dgm:cxn modelId="{5C0B9261-F5C8-4246-B72A-7424C87643DF}" type="presParOf" srcId="{20B2A576-8F7E-4E09-AAC7-7284992DF3C1}" destId="{10F996EA-19D7-4574-BBA4-A5FB15CBA252}" srcOrd="6" destOrd="0" presId="urn:microsoft.com/office/officeart/2005/8/layout/vList3"/>
    <dgm:cxn modelId="{0751CC71-2892-43E0-8404-FBA66A63988E}" type="presParOf" srcId="{10F996EA-19D7-4574-BBA4-A5FB15CBA252}" destId="{1D2A817A-0F31-40F5-AC64-B1773C7F9F65}" srcOrd="0" destOrd="0" presId="urn:microsoft.com/office/officeart/2005/8/layout/vList3"/>
    <dgm:cxn modelId="{626217F4-5B37-4AD6-A992-CB8B83735A5A}" type="presParOf" srcId="{10F996EA-19D7-4574-BBA4-A5FB15CBA252}" destId="{6045063B-BED1-48D4-A4A3-D98CE1C9C5C8}" srcOrd="1" destOrd="0" presId="urn:microsoft.com/office/officeart/2005/8/layout/vList3"/>
    <dgm:cxn modelId="{E70DC708-4E69-46C5-9791-80952231B914}" type="presParOf" srcId="{20B2A576-8F7E-4E09-AAC7-7284992DF3C1}" destId="{7F654587-406D-45E1-884A-11C75A45FEA0}" srcOrd="7" destOrd="0" presId="urn:microsoft.com/office/officeart/2005/8/layout/vList3"/>
    <dgm:cxn modelId="{7677DF09-9A84-40A9-9AF5-35990AA57FBD}" type="presParOf" srcId="{20B2A576-8F7E-4E09-AAC7-7284992DF3C1}" destId="{8C13AC55-D736-4C07-94FF-B25BA5F2C943}" srcOrd="8" destOrd="0" presId="urn:microsoft.com/office/officeart/2005/8/layout/vList3"/>
    <dgm:cxn modelId="{FCDE1AA1-97B5-4B6D-82E7-FD4A89055165}" type="presParOf" srcId="{8C13AC55-D736-4C07-94FF-B25BA5F2C943}" destId="{B5C24250-AAC4-4B91-AD4E-7FF01C37FC01}" srcOrd="0" destOrd="0" presId="urn:microsoft.com/office/officeart/2005/8/layout/vList3"/>
    <dgm:cxn modelId="{FF4E9839-5210-45D3-B990-55CF689B4A28}" type="presParOf" srcId="{8C13AC55-D736-4C07-94FF-B25BA5F2C943}" destId="{666A2368-B83E-48B8-BFD3-2F4E61CCE68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9B38F1-60CB-49F9-8159-97865FEB9C75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MX"/>
        </a:p>
      </dgm:t>
    </dgm:pt>
    <dgm:pt modelId="{41BE3201-AC8F-4C6D-9BDB-77721F2F2570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100" b="0" dirty="0" smtClean="0">
              <a:latin typeface="Georgia" pitchFamily="18" charset="0"/>
              <a:cs typeface="Times New Roman" pitchFamily="18" charset="0"/>
            </a:rPr>
            <a:t>1.  Inversión para crear nuevos planteles y ampliar los existentes</a:t>
          </a:r>
          <a:endParaRPr lang="es-MX" sz="1100" b="0" dirty="0">
            <a:latin typeface="Georgia" pitchFamily="18" charset="0"/>
            <a:cs typeface="Times New Roman" pitchFamily="18" charset="0"/>
          </a:endParaRPr>
        </a:p>
      </dgm:t>
    </dgm:pt>
    <dgm:pt modelId="{CC1EB540-2708-4867-A176-9B52FC3A2964}" type="parTrans" cxnId="{C5BB2973-65A2-4BE8-B0A5-7E9975B25361}">
      <dgm:prSet/>
      <dgm:spPr/>
      <dgm:t>
        <a:bodyPr/>
        <a:lstStyle/>
        <a:p>
          <a:endParaRPr lang="es-MX" sz="1100" b="0">
            <a:solidFill>
              <a:schemeClr val="tx1"/>
            </a:solidFill>
            <a:latin typeface="Georgia" pitchFamily="18" charset="0"/>
          </a:endParaRPr>
        </a:p>
      </dgm:t>
    </dgm:pt>
    <dgm:pt modelId="{7D52543D-44D1-46B8-AD5B-91B29AEF3659}" type="sibTrans" cxnId="{C5BB2973-65A2-4BE8-B0A5-7E9975B25361}">
      <dgm:prSet/>
      <dgm:spPr/>
      <dgm:t>
        <a:bodyPr/>
        <a:lstStyle/>
        <a:p>
          <a:endParaRPr lang="es-MX" sz="1100" b="0">
            <a:solidFill>
              <a:schemeClr val="tx1"/>
            </a:solidFill>
            <a:latin typeface="Georgia" pitchFamily="18" charset="0"/>
          </a:endParaRPr>
        </a:p>
      </dgm:t>
    </dgm:pt>
    <dgm:pt modelId="{85485E72-1B16-4F1E-BFFB-F1468E82A0CB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100" b="0" smtClean="0">
              <a:latin typeface="Georgia" pitchFamily="18" charset="0"/>
              <a:cs typeface="Times New Roman" pitchFamily="18" charset="0"/>
            </a:rPr>
            <a:t>2. Aprovechamiento óptimo de la capacidad instalada</a:t>
          </a:r>
          <a:endParaRPr lang="es-MX" sz="1100" b="0" dirty="0">
            <a:latin typeface="Georgia" pitchFamily="18" charset="0"/>
            <a:cs typeface="Times New Roman" pitchFamily="18" charset="0"/>
          </a:endParaRPr>
        </a:p>
      </dgm:t>
    </dgm:pt>
    <dgm:pt modelId="{BC278CDC-3EFA-4C37-936B-453644D564E7}" type="parTrans" cxnId="{D8BA8404-6B67-409B-A871-F81A94193451}">
      <dgm:prSet/>
      <dgm:spPr/>
      <dgm:t>
        <a:bodyPr/>
        <a:lstStyle/>
        <a:p>
          <a:endParaRPr lang="es-MX" sz="1100" b="0">
            <a:solidFill>
              <a:schemeClr val="tx1"/>
            </a:solidFill>
            <a:latin typeface="Georgia" pitchFamily="18" charset="0"/>
          </a:endParaRPr>
        </a:p>
      </dgm:t>
    </dgm:pt>
    <dgm:pt modelId="{63A5BDB1-2083-40B4-B7CF-36B197F138EF}" type="sibTrans" cxnId="{D8BA8404-6B67-409B-A871-F81A94193451}">
      <dgm:prSet/>
      <dgm:spPr/>
      <dgm:t>
        <a:bodyPr/>
        <a:lstStyle/>
        <a:p>
          <a:endParaRPr lang="es-MX" sz="1100" b="0">
            <a:solidFill>
              <a:schemeClr val="tx1"/>
            </a:solidFill>
            <a:latin typeface="Georgia" pitchFamily="18" charset="0"/>
          </a:endParaRPr>
        </a:p>
      </dgm:t>
    </dgm:pt>
    <dgm:pt modelId="{7AD81699-61CA-45FE-81A6-8EA6CB1E02DD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100" b="0" dirty="0" smtClean="0">
              <a:latin typeface="Georgia" pitchFamily="18" charset="0"/>
              <a:cs typeface="Times New Roman" pitchFamily="18" charset="0"/>
            </a:rPr>
            <a:t>3. Creación de nuevos servicios e impulso a la modalidad no escolarizada</a:t>
          </a:r>
          <a:endParaRPr lang="es-MX" sz="1100" b="0" dirty="0">
            <a:latin typeface="Georgia" pitchFamily="18" charset="0"/>
            <a:cs typeface="Times New Roman" pitchFamily="18" charset="0"/>
          </a:endParaRPr>
        </a:p>
      </dgm:t>
    </dgm:pt>
    <dgm:pt modelId="{2C7911CA-0E0E-4782-971F-1AFB6B10FC77}" type="parTrans" cxnId="{BD50A288-86EA-4B3C-A2D2-E87BFA9419F1}">
      <dgm:prSet/>
      <dgm:spPr/>
      <dgm:t>
        <a:bodyPr/>
        <a:lstStyle/>
        <a:p>
          <a:endParaRPr lang="es-MX" sz="1100" b="0">
            <a:solidFill>
              <a:schemeClr val="tx1"/>
            </a:solidFill>
            <a:latin typeface="Georgia" pitchFamily="18" charset="0"/>
          </a:endParaRPr>
        </a:p>
      </dgm:t>
    </dgm:pt>
    <dgm:pt modelId="{89E7BA80-8086-4E6F-B589-80F61D593CC9}" type="sibTrans" cxnId="{BD50A288-86EA-4B3C-A2D2-E87BFA9419F1}">
      <dgm:prSet/>
      <dgm:spPr/>
      <dgm:t>
        <a:bodyPr/>
        <a:lstStyle/>
        <a:p>
          <a:endParaRPr lang="es-MX" sz="1100" b="0">
            <a:solidFill>
              <a:schemeClr val="tx1"/>
            </a:solidFill>
            <a:latin typeface="Georgia" pitchFamily="18" charset="0"/>
          </a:endParaRPr>
        </a:p>
      </dgm:t>
    </dgm:pt>
    <dgm:pt modelId="{26BEF263-4E63-4B5C-9D1C-EEE5E65E6384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100" b="0" smtClean="0">
              <a:latin typeface="Georgia" pitchFamily="18" charset="0"/>
              <a:cs typeface="Times New Roman" pitchFamily="18" charset="0"/>
            </a:rPr>
            <a:t>4. Disminución del abandono escolar</a:t>
          </a:r>
          <a:endParaRPr lang="es-MX" sz="1100" b="0" dirty="0">
            <a:latin typeface="Georgia" pitchFamily="18" charset="0"/>
            <a:cs typeface="Times New Roman" pitchFamily="18" charset="0"/>
          </a:endParaRPr>
        </a:p>
      </dgm:t>
    </dgm:pt>
    <dgm:pt modelId="{C4B04AAF-B346-4179-B0DD-AEA7C7BC465E}" type="parTrans" cxnId="{52757841-A16E-472B-9350-F5CA82EF9635}">
      <dgm:prSet/>
      <dgm:spPr/>
      <dgm:t>
        <a:bodyPr/>
        <a:lstStyle/>
        <a:p>
          <a:endParaRPr lang="es-MX" sz="1100" b="0">
            <a:solidFill>
              <a:schemeClr val="tx1"/>
            </a:solidFill>
            <a:latin typeface="Georgia" pitchFamily="18" charset="0"/>
          </a:endParaRPr>
        </a:p>
      </dgm:t>
    </dgm:pt>
    <dgm:pt modelId="{B9640CF6-9ADD-45EA-A166-F539E6E9BA60}" type="sibTrans" cxnId="{52757841-A16E-472B-9350-F5CA82EF9635}">
      <dgm:prSet/>
      <dgm:spPr/>
      <dgm:t>
        <a:bodyPr/>
        <a:lstStyle/>
        <a:p>
          <a:endParaRPr lang="es-MX" sz="1100" b="0">
            <a:solidFill>
              <a:schemeClr val="tx1"/>
            </a:solidFill>
            <a:latin typeface="Georgia" pitchFamily="18" charset="0"/>
          </a:endParaRPr>
        </a:p>
      </dgm:t>
    </dgm:pt>
    <dgm:pt modelId="{837952B3-E7E6-4ACA-A06D-A48269EFA172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100" b="0" smtClean="0">
              <a:latin typeface="Georgia" pitchFamily="18" charset="0"/>
              <a:cs typeface="Times New Roman" pitchFamily="18" charset="0"/>
            </a:rPr>
            <a:t>5. Incremento de la tasa de transición de secundaria a la EMS</a:t>
          </a:r>
          <a:endParaRPr lang="es-MX" sz="1100" b="0" dirty="0">
            <a:latin typeface="Georgia" pitchFamily="18" charset="0"/>
            <a:cs typeface="Times New Roman" pitchFamily="18" charset="0"/>
          </a:endParaRPr>
        </a:p>
      </dgm:t>
    </dgm:pt>
    <dgm:pt modelId="{92A98C4E-7492-42C7-9F83-E5FE5493C759}" type="parTrans" cxnId="{AF35DBDD-23EC-4A46-8DDF-416FFB3B118B}">
      <dgm:prSet/>
      <dgm:spPr/>
      <dgm:t>
        <a:bodyPr/>
        <a:lstStyle/>
        <a:p>
          <a:endParaRPr lang="es-MX" sz="1100" b="0">
            <a:solidFill>
              <a:schemeClr val="tx1"/>
            </a:solidFill>
          </a:endParaRPr>
        </a:p>
      </dgm:t>
    </dgm:pt>
    <dgm:pt modelId="{AA947E25-8A22-41D3-BA76-FC9B0C27E175}" type="sibTrans" cxnId="{AF35DBDD-23EC-4A46-8DDF-416FFB3B118B}">
      <dgm:prSet/>
      <dgm:spPr/>
      <dgm:t>
        <a:bodyPr/>
        <a:lstStyle/>
        <a:p>
          <a:endParaRPr lang="es-MX" sz="1100" b="0">
            <a:solidFill>
              <a:schemeClr val="tx1"/>
            </a:solidFill>
          </a:endParaRPr>
        </a:p>
      </dgm:t>
    </dgm:pt>
    <dgm:pt modelId="{A89FA2AD-861E-4C9C-8A56-31852BA793B9}" type="pres">
      <dgm:prSet presAssocID="{CD9B38F1-60CB-49F9-8159-97865FEB9C7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839892C-087C-4AAB-826F-13EAE20A8B8E}" type="pres">
      <dgm:prSet presAssocID="{41BE3201-AC8F-4C6D-9BDB-77721F2F2570}" presName="parentLin" presStyleCnt="0"/>
      <dgm:spPr/>
      <dgm:t>
        <a:bodyPr/>
        <a:lstStyle/>
        <a:p>
          <a:endParaRPr lang="es-MX"/>
        </a:p>
      </dgm:t>
    </dgm:pt>
    <dgm:pt modelId="{EE455BEF-9633-44AC-8CEE-BDBEBB1194EF}" type="pres">
      <dgm:prSet presAssocID="{41BE3201-AC8F-4C6D-9BDB-77721F2F2570}" presName="parentLeftMargin" presStyleLbl="node1" presStyleIdx="0" presStyleCnt="5"/>
      <dgm:spPr/>
      <dgm:t>
        <a:bodyPr/>
        <a:lstStyle/>
        <a:p>
          <a:endParaRPr lang="es-MX"/>
        </a:p>
      </dgm:t>
    </dgm:pt>
    <dgm:pt modelId="{96BB7113-0D7A-4A91-8C22-2A894D3AEDF6}" type="pres">
      <dgm:prSet presAssocID="{41BE3201-AC8F-4C6D-9BDB-77721F2F257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EE08DB0-099A-4C4A-827C-0C58C5DC0098}" type="pres">
      <dgm:prSet presAssocID="{41BE3201-AC8F-4C6D-9BDB-77721F2F2570}" presName="negativeSpace" presStyleCnt="0"/>
      <dgm:spPr/>
      <dgm:t>
        <a:bodyPr/>
        <a:lstStyle/>
        <a:p>
          <a:endParaRPr lang="es-MX"/>
        </a:p>
      </dgm:t>
    </dgm:pt>
    <dgm:pt modelId="{9A34C090-1440-4567-B396-8AEE6C4A7981}" type="pres">
      <dgm:prSet presAssocID="{41BE3201-AC8F-4C6D-9BDB-77721F2F2570}" presName="childText" presStyleLbl="conFgAcc1" presStyleIdx="0" presStyleCnt="5">
        <dgm:presLayoutVars>
          <dgm:bulletEnabled val="1"/>
        </dgm:presLayoutVars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MX"/>
        </a:p>
      </dgm:t>
    </dgm:pt>
    <dgm:pt modelId="{854856D3-5088-40B5-8573-7AF38734BA9F}" type="pres">
      <dgm:prSet presAssocID="{7D52543D-44D1-46B8-AD5B-91B29AEF3659}" presName="spaceBetweenRectangles" presStyleCnt="0"/>
      <dgm:spPr/>
      <dgm:t>
        <a:bodyPr/>
        <a:lstStyle/>
        <a:p>
          <a:endParaRPr lang="es-MX"/>
        </a:p>
      </dgm:t>
    </dgm:pt>
    <dgm:pt modelId="{F5E37627-93DC-4219-9A0B-5872A6321FC5}" type="pres">
      <dgm:prSet presAssocID="{85485E72-1B16-4F1E-BFFB-F1468E82A0CB}" presName="parentLin" presStyleCnt="0"/>
      <dgm:spPr/>
      <dgm:t>
        <a:bodyPr/>
        <a:lstStyle/>
        <a:p>
          <a:endParaRPr lang="es-MX"/>
        </a:p>
      </dgm:t>
    </dgm:pt>
    <dgm:pt modelId="{127AE63F-E165-4E04-A43A-519D2D423FCB}" type="pres">
      <dgm:prSet presAssocID="{85485E72-1B16-4F1E-BFFB-F1468E82A0CB}" presName="parentLeftMargin" presStyleLbl="node1" presStyleIdx="0" presStyleCnt="5"/>
      <dgm:spPr/>
      <dgm:t>
        <a:bodyPr/>
        <a:lstStyle/>
        <a:p>
          <a:endParaRPr lang="es-MX"/>
        </a:p>
      </dgm:t>
    </dgm:pt>
    <dgm:pt modelId="{12B32786-92CE-40B6-84E4-271E4187CAE0}" type="pres">
      <dgm:prSet presAssocID="{85485E72-1B16-4F1E-BFFB-F1468E82A0C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55A65AF-AF2C-4B1A-B91D-D8078FF64BB7}" type="pres">
      <dgm:prSet presAssocID="{85485E72-1B16-4F1E-BFFB-F1468E82A0CB}" presName="negativeSpace" presStyleCnt="0"/>
      <dgm:spPr/>
      <dgm:t>
        <a:bodyPr/>
        <a:lstStyle/>
        <a:p>
          <a:endParaRPr lang="es-MX"/>
        </a:p>
      </dgm:t>
    </dgm:pt>
    <dgm:pt modelId="{8ECB4D6E-4AFB-490C-8E3E-8DCA8FEB03D1}" type="pres">
      <dgm:prSet presAssocID="{85485E72-1B16-4F1E-BFFB-F1468E82A0CB}" presName="childText" presStyleLbl="conFgAcc1" presStyleIdx="1" presStyleCnt="5">
        <dgm:presLayoutVars>
          <dgm:bulletEnabled val="1"/>
        </dgm:presLayoutVars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MX"/>
        </a:p>
      </dgm:t>
    </dgm:pt>
    <dgm:pt modelId="{7E5C8DC4-72CD-4250-AB36-527528559DEF}" type="pres">
      <dgm:prSet presAssocID="{63A5BDB1-2083-40B4-B7CF-36B197F138EF}" presName="spaceBetweenRectangles" presStyleCnt="0"/>
      <dgm:spPr/>
      <dgm:t>
        <a:bodyPr/>
        <a:lstStyle/>
        <a:p>
          <a:endParaRPr lang="es-MX"/>
        </a:p>
      </dgm:t>
    </dgm:pt>
    <dgm:pt modelId="{087EC521-66CA-4C5E-9D6D-20FEA5047EB9}" type="pres">
      <dgm:prSet presAssocID="{7AD81699-61CA-45FE-81A6-8EA6CB1E02DD}" presName="parentLin" presStyleCnt="0"/>
      <dgm:spPr/>
      <dgm:t>
        <a:bodyPr/>
        <a:lstStyle/>
        <a:p>
          <a:endParaRPr lang="es-MX"/>
        </a:p>
      </dgm:t>
    </dgm:pt>
    <dgm:pt modelId="{423E837E-2C25-445B-8796-4AB602F93724}" type="pres">
      <dgm:prSet presAssocID="{7AD81699-61CA-45FE-81A6-8EA6CB1E02DD}" presName="parentLeftMargin" presStyleLbl="node1" presStyleIdx="1" presStyleCnt="5"/>
      <dgm:spPr/>
      <dgm:t>
        <a:bodyPr/>
        <a:lstStyle/>
        <a:p>
          <a:endParaRPr lang="es-MX"/>
        </a:p>
      </dgm:t>
    </dgm:pt>
    <dgm:pt modelId="{915AEB58-7685-4584-892A-153AD32A3723}" type="pres">
      <dgm:prSet presAssocID="{7AD81699-61CA-45FE-81A6-8EA6CB1E02DD}" presName="parentText" presStyleLbl="node1" presStyleIdx="2" presStyleCnt="5" custScaleX="100943" custScaleY="14240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5A35982-25A6-4FB6-B4C9-2F954C1919AC}" type="pres">
      <dgm:prSet presAssocID="{7AD81699-61CA-45FE-81A6-8EA6CB1E02DD}" presName="negativeSpace" presStyleCnt="0"/>
      <dgm:spPr/>
      <dgm:t>
        <a:bodyPr/>
        <a:lstStyle/>
        <a:p>
          <a:endParaRPr lang="es-MX"/>
        </a:p>
      </dgm:t>
    </dgm:pt>
    <dgm:pt modelId="{9B5352D1-A174-4F4B-B958-A3B55D63DFF1}" type="pres">
      <dgm:prSet presAssocID="{7AD81699-61CA-45FE-81A6-8EA6CB1E02DD}" presName="childText" presStyleLbl="conFgAcc1" presStyleIdx="2" presStyleCnt="5">
        <dgm:presLayoutVars>
          <dgm:bulletEnabled val="1"/>
        </dgm:presLayoutVars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MX"/>
        </a:p>
      </dgm:t>
    </dgm:pt>
    <dgm:pt modelId="{BF7426BE-356A-4A33-BA85-785BD42D7E85}" type="pres">
      <dgm:prSet presAssocID="{89E7BA80-8086-4E6F-B589-80F61D593CC9}" presName="spaceBetweenRectangles" presStyleCnt="0"/>
      <dgm:spPr/>
      <dgm:t>
        <a:bodyPr/>
        <a:lstStyle/>
        <a:p>
          <a:endParaRPr lang="es-MX"/>
        </a:p>
      </dgm:t>
    </dgm:pt>
    <dgm:pt modelId="{444EA20C-16A1-4F39-A5B4-E3358A392E0C}" type="pres">
      <dgm:prSet presAssocID="{26BEF263-4E63-4B5C-9D1C-EEE5E65E6384}" presName="parentLin" presStyleCnt="0"/>
      <dgm:spPr/>
      <dgm:t>
        <a:bodyPr/>
        <a:lstStyle/>
        <a:p>
          <a:endParaRPr lang="es-MX"/>
        </a:p>
      </dgm:t>
    </dgm:pt>
    <dgm:pt modelId="{DA5D9D0C-1CD4-4113-B94F-FDCF0E61BEBF}" type="pres">
      <dgm:prSet presAssocID="{26BEF263-4E63-4B5C-9D1C-EEE5E65E6384}" presName="parentLeftMargin" presStyleLbl="node1" presStyleIdx="2" presStyleCnt="5"/>
      <dgm:spPr/>
      <dgm:t>
        <a:bodyPr/>
        <a:lstStyle/>
        <a:p>
          <a:endParaRPr lang="es-MX"/>
        </a:p>
      </dgm:t>
    </dgm:pt>
    <dgm:pt modelId="{CC6D8BCF-A95B-43BF-A1A0-6978679CAF01}" type="pres">
      <dgm:prSet presAssocID="{26BEF263-4E63-4B5C-9D1C-EEE5E65E638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214BE72-F146-4F0E-9778-BCD279A9113D}" type="pres">
      <dgm:prSet presAssocID="{26BEF263-4E63-4B5C-9D1C-EEE5E65E6384}" presName="negativeSpace" presStyleCnt="0"/>
      <dgm:spPr/>
      <dgm:t>
        <a:bodyPr/>
        <a:lstStyle/>
        <a:p>
          <a:endParaRPr lang="es-MX"/>
        </a:p>
      </dgm:t>
    </dgm:pt>
    <dgm:pt modelId="{7DB7E3ED-1946-4272-9E57-DBE092E40E2D}" type="pres">
      <dgm:prSet presAssocID="{26BEF263-4E63-4B5C-9D1C-EEE5E65E6384}" presName="childText" presStyleLbl="conFgAcc1" presStyleIdx="3" presStyleCnt="5">
        <dgm:presLayoutVars>
          <dgm:bulletEnabled val="1"/>
        </dgm:presLayoutVars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MX"/>
        </a:p>
      </dgm:t>
    </dgm:pt>
    <dgm:pt modelId="{19FC7E0C-1A99-4CC3-9BED-972B66AAD37D}" type="pres">
      <dgm:prSet presAssocID="{B9640CF6-9ADD-45EA-A166-F539E6E9BA60}" presName="spaceBetweenRectangles" presStyleCnt="0"/>
      <dgm:spPr/>
      <dgm:t>
        <a:bodyPr/>
        <a:lstStyle/>
        <a:p>
          <a:endParaRPr lang="es-MX"/>
        </a:p>
      </dgm:t>
    </dgm:pt>
    <dgm:pt modelId="{41FD382A-EF60-4C38-BA9C-493A86902C10}" type="pres">
      <dgm:prSet presAssocID="{837952B3-E7E6-4ACA-A06D-A48269EFA172}" presName="parentLin" presStyleCnt="0"/>
      <dgm:spPr/>
      <dgm:t>
        <a:bodyPr/>
        <a:lstStyle/>
        <a:p>
          <a:endParaRPr lang="es-MX"/>
        </a:p>
      </dgm:t>
    </dgm:pt>
    <dgm:pt modelId="{7FD1B9F3-0E80-43E1-9070-405B6009C8B3}" type="pres">
      <dgm:prSet presAssocID="{837952B3-E7E6-4ACA-A06D-A48269EFA172}" presName="parentLeftMargin" presStyleLbl="node1" presStyleIdx="3" presStyleCnt="5"/>
      <dgm:spPr/>
      <dgm:t>
        <a:bodyPr/>
        <a:lstStyle/>
        <a:p>
          <a:endParaRPr lang="es-MX"/>
        </a:p>
      </dgm:t>
    </dgm:pt>
    <dgm:pt modelId="{76DD3C03-C23F-46BE-A536-4B776EAE3BAF}" type="pres">
      <dgm:prSet presAssocID="{837952B3-E7E6-4ACA-A06D-A48269EFA17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B18AF12-08C0-44AE-B4D6-EF6122EE6B9B}" type="pres">
      <dgm:prSet presAssocID="{837952B3-E7E6-4ACA-A06D-A48269EFA172}" presName="negativeSpace" presStyleCnt="0"/>
      <dgm:spPr/>
      <dgm:t>
        <a:bodyPr/>
        <a:lstStyle/>
        <a:p>
          <a:endParaRPr lang="es-MX"/>
        </a:p>
      </dgm:t>
    </dgm:pt>
    <dgm:pt modelId="{321AACF0-9E3B-4715-9E17-0DC2FB38471B}" type="pres">
      <dgm:prSet presAssocID="{837952B3-E7E6-4ACA-A06D-A48269EFA172}" presName="childText" presStyleLbl="conFgAcc1" presStyleIdx="4" presStyleCnt="5">
        <dgm:presLayoutVars>
          <dgm:bulletEnabled val="1"/>
        </dgm:presLayoutVars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MX"/>
        </a:p>
      </dgm:t>
    </dgm:pt>
  </dgm:ptLst>
  <dgm:cxnLst>
    <dgm:cxn modelId="{05464927-F65E-4735-B449-8AF1D8860CDD}" type="presOf" srcId="{41BE3201-AC8F-4C6D-9BDB-77721F2F2570}" destId="{96BB7113-0D7A-4A91-8C22-2A894D3AEDF6}" srcOrd="1" destOrd="0" presId="urn:microsoft.com/office/officeart/2005/8/layout/list1"/>
    <dgm:cxn modelId="{62C9AAA4-D764-476D-949A-2963934A26AF}" type="presOf" srcId="{85485E72-1B16-4F1E-BFFB-F1468E82A0CB}" destId="{127AE63F-E165-4E04-A43A-519D2D423FCB}" srcOrd="0" destOrd="0" presId="urn:microsoft.com/office/officeart/2005/8/layout/list1"/>
    <dgm:cxn modelId="{EDB14AC3-B717-4D5C-91FD-F916D0816750}" type="presOf" srcId="{837952B3-E7E6-4ACA-A06D-A48269EFA172}" destId="{76DD3C03-C23F-46BE-A536-4B776EAE3BAF}" srcOrd="1" destOrd="0" presId="urn:microsoft.com/office/officeart/2005/8/layout/list1"/>
    <dgm:cxn modelId="{7B8AC3C2-2AE1-4914-8EBE-716A88D18AF5}" type="presOf" srcId="{7AD81699-61CA-45FE-81A6-8EA6CB1E02DD}" destId="{423E837E-2C25-445B-8796-4AB602F93724}" srcOrd="0" destOrd="0" presId="urn:microsoft.com/office/officeart/2005/8/layout/list1"/>
    <dgm:cxn modelId="{D8BA8404-6B67-409B-A871-F81A94193451}" srcId="{CD9B38F1-60CB-49F9-8159-97865FEB9C75}" destId="{85485E72-1B16-4F1E-BFFB-F1468E82A0CB}" srcOrd="1" destOrd="0" parTransId="{BC278CDC-3EFA-4C37-936B-453644D564E7}" sibTransId="{63A5BDB1-2083-40B4-B7CF-36B197F138EF}"/>
    <dgm:cxn modelId="{F625B1C1-D9DC-474E-AE9D-2ABD330FDB71}" type="presOf" srcId="{41BE3201-AC8F-4C6D-9BDB-77721F2F2570}" destId="{EE455BEF-9633-44AC-8CEE-BDBEBB1194EF}" srcOrd="0" destOrd="0" presId="urn:microsoft.com/office/officeart/2005/8/layout/list1"/>
    <dgm:cxn modelId="{4BA45D05-BA6F-4783-875E-733CD773A4EA}" type="presOf" srcId="{85485E72-1B16-4F1E-BFFB-F1468E82A0CB}" destId="{12B32786-92CE-40B6-84E4-271E4187CAE0}" srcOrd="1" destOrd="0" presId="urn:microsoft.com/office/officeart/2005/8/layout/list1"/>
    <dgm:cxn modelId="{8C5EFDA1-A883-496B-85B5-0AFA93525B45}" type="presOf" srcId="{26BEF263-4E63-4B5C-9D1C-EEE5E65E6384}" destId="{DA5D9D0C-1CD4-4113-B94F-FDCF0E61BEBF}" srcOrd="0" destOrd="0" presId="urn:microsoft.com/office/officeart/2005/8/layout/list1"/>
    <dgm:cxn modelId="{AF35DBDD-23EC-4A46-8DDF-416FFB3B118B}" srcId="{CD9B38F1-60CB-49F9-8159-97865FEB9C75}" destId="{837952B3-E7E6-4ACA-A06D-A48269EFA172}" srcOrd="4" destOrd="0" parTransId="{92A98C4E-7492-42C7-9F83-E5FE5493C759}" sibTransId="{AA947E25-8A22-41D3-BA76-FC9B0C27E175}"/>
    <dgm:cxn modelId="{4165E5CC-ABC3-4FE7-BDFB-4B23967E372C}" type="presOf" srcId="{26BEF263-4E63-4B5C-9D1C-EEE5E65E6384}" destId="{CC6D8BCF-A95B-43BF-A1A0-6978679CAF01}" srcOrd="1" destOrd="0" presId="urn:microsoft.com/office/officeart/2005/8/layout/list1"/>
    <dgm:cxn modelId="{BD50A288-86EA-4B3C-A2D2-E87BFA9419F1}" srcId="{CD9B38F1-60CB-49F9-8159-97865FEB9C75}" destId="{7AD81699-61CA-45FE-81A6-8EA6CB1E02DD}" srcOrd="2" destOrd="0" parTransId="{2C7911CA-0E0E-4782-971F-1AFB6B10FC77}" sibTransId="{89E7BA80-8086-4E6F-B589-80F61D593CC9}"/>
    <dgm:cxn modelId="{52757841-A16E-472B-9350-F5CA82EF9635}" srcId="{CD9B38F1-60CB-49F9-8159-97865FEB9C75}" destId="{26BEF263-4E63-4B5C-9D1C-EEE5E65E6384}" srcOrd="3" destOrd="0" parTransId="{C4B04AAF-B346-4179-B0DD-AEA7C7BC465E}" sibTransId="{B9640CF6-9ADD-45EA-A166-F539E6E9BA60}"/>
    <dgm:cxn modelId="{22F375B4-D37F-4058-A5A5-37A30E79581A}" type="presOf" srcId="{CD9B38F1-60CB-49F9-8159-97865FEB9C75}" destId="{A89FA2AD-861E-4C9C-8A56-31852BA793B9}" srcOrd="0" destOrd="0" presId="urn:microsoft.com/office/officeart/2005/8/layout/list1"/>
    <dgm:cxn modelId="{4D099CE6-1CCA-4577-8732-5C5C9CD273CF}" type="presOf" srcId="{837952B3-E7E6-4ACA-A06D-A48269EFA172}" destId="{7FD1B9F3-0E80-43E1-9070-405B6009C8B3}" srcOrd="0" destOrd="0" presId="urn:microsoft.com/office/officeart/2005/8/layout/list1"/>
    <dgm:cxn modelId="{C5BB2973-65A2-4BE8-B0A5-7E9975B25361}" srcId="{CD9B38F1-60CB-49F9-8159-97865FEB9C75}" destId="{41BE3201-AC8F-4C6D-9BDB-77721F2F2570}" srcOrd="0" destOrd="0" parTransId="{CC1EB540-2708-4867-A176-9B52FC3A2964}" sibTransId="{7D52543D-44D1-46B8-AD5B-91B29AEF3659}"/>
    <dgm:cxn modelId="{89D00841-8721-476B-B332-7A2B425FE9FF}" type="presOf" srcId="{7AD81699-61CA-45FE-81A6-8EA6CB1E02DD}" destId="{915AEB58-7685-4584-892A-153AD32A3723}" srcOrd="1" destOrd="0" presId="urn:microsoft.com/office/officeart/2005/8/layout/list1"/>
    <dgm:cxn modelId="{D06F86CD-1054-476A-9186-48534D9943D6}" type="presParOf" srcId="{A89FA2AD-861E-4C9C-8A56-31852BA793B9}" destId="{8839892C-087C-4AAB-826F-13EAE20A8B8E}" srcOrd="0" destOrd="0" presId="urn:microsoft.com/office/officeart/2005/8/layout/list1"/>
    <dgm:cxn modelId="{C88107A6-37CC-4891-B49F-35528F7669F1}" type="presParOf" srcId="{8839892C-087C-4AAB-826F-13EAE20A8B8E}" destId="{EE455BEF-9633-44AC-8CEE-BDBEBB1194EF}" srcOrd="0" destOrd="0" presId="urn:microsoft.com/office/officeart/2005/8/layout/list1"/>
    <dgm:cxn modelId="{48F5D3E5-F94D-4F06-8677-197C82C2AB2D}" type="presParOf" srcId="{8839892C-087C-4AAB-826F-13EAE20A8B8E}" destId="{96BB7113-0D7A-4A91-8C22-2A894D3AEDF6}" srcOrd="1" destOrd="0" presId="urn:microsoft.com/office/officeart/2005/8/layout/list1"/>
    <dgm:cxn modelId="{C3385332-756E-491D-B422-7F3044AF6DE2}" type="presParOf" srcId="{A89FA2AD-861E-4C9C-8A56-31852BA793B9}" destId="{0EE08DB0-099A-4C4A-827C-0C58C5DC0098}" srcOrd="1" destOrd="0" presId="urn:microsoft.com/office/officeart/2005/8/layout/list1"/>
    <dgm:cxn modelId="{4F73EDD2-DE5A-476B-BAE1-F1830F92DD01}" type="presParOf" srcId="{A89FA2AD-861E-4C9C-8A56-31852BA793B9}" destId="{9A34C090-1440-4567-B396-8AEE6C4A7981}" srcOrd="2" destOrd="0" presId="urn:microsoft.com/office/officeart/2005/8/layout/list1"/>
    <dgm:cxn modelId="{B81A0D55-C318-4045-8A1D-A9FE73670FB9}" type="presParOf" srcId="{A89FA2AD-861E-4C9C-8A56-31852BA793B9}" destId="{854856D3-5088-40B5-8573-7AF38734BA9F}" srcOrd="3" destOrd="0" presId="urn:microsoft.com/office/officeart/2005/8/layout/list1"/>
    <dgm:cxn modelId="{25674A71-0EA6-4E8D-A0FE-1239AC520B7F}" type="presParOf" srcId="{A89FA2AD-861E-4C9C-8A56-31852BA793B9}" destId="{F5E37627-93DC-4219-9A0B-5872A6321FC5}" srcOrd="4" destOrd="0" presId="urn:microsoft.com/office/officeart/2005/8/layout/list1"/>
    <dgm:cxn modelId="{E9EF9EEC-2591-474C-981A-C4DC79EACFEE}" type="presParOf" srcId="{F5E37627-93DC-4219-9A0B-5872A6321FC5}" destId="{127AE63F-E165-4E04-A43A-519D2D423FCB}" srcOrd="0" destOrd="0" presId="urn:microsoft.com/office/officeart/2005/8/layout/list1"/>
    <dgm:cxn modelId="{1E0F5EF2-1A93-498C-95FC-BE42481EA5DF}" type="presParOf" srcId="{F5E37627-93DC-4219-9A0B-5872A6321FC5}" destId="{12B32786-92CE-40B6-84E4-271E4187CAE0}" srcOrd="1" destOrd="0" presId="urn:microsoft.com/office/officeart/2005/8/layout/list1"/>
    <dgm:cxn modelId="{F93DA562-9741-46FA-9DC2-696EF4F47FF6}" type="presParOf" srcId="{A89FA2AD-861E-4C9C-8A56-31852BA793B9}" destId="{955A65AF-AF2C-4B1A-B91D-D8078FF64BB7}" srcOrd="5" destOrd="0" presId="urn:microsoft.com/office/officeart/2005/8/layout/list1"/>
    <dgm:cxn modelId="{73C88A37-2CD4-4226-B3E6-B77F6678CC56}" type="presParOf" srcId="{A89FA2AD-861E-4C9C-8A56-31852BA793B9}" destId="{8ECB4D6E-4AFB-490C-8E3E-8DCA8FEB03D1}" srcOrd="6" destOrd="0" presId="urn:microsoft.com/office/officeart/2005/8/layout/list1"/>
    <dgm:cxn modelId="{6899648C-6083-4B57-934E-2C9ED2BC551B}" type="presParOf" srcId="{A89FA2AD-861E-4C9C-8A56-31852BA793B9}" destId="{7E5C8DC4-72CD-4250-AB36-527528559DEF}" srcOrd="7" destOrd="0" presId="urn:microsoft.com/office/officeart/2005/8/layout/list1"/>
    <dgm:cxn modelId="{DBEA7944-DA17-494E-B247-17FAECF24384}" type="presParOf" srcId="{A89FA2AD-861E-4C9C-8A56-31852BA793B9}" destId="{087EC521-66CA-4C5E-9D6D-20FEA5047EB9}" srcOrd="8" destOrd="0" presId="urn:microsoft.com/office/officeart/2005/8/layout/list1"/>
    <dgm:cxn modelId="{B35FCC86-9FE7-41AB-B430-0E92301F8DC5}" type="presParOf" srcId="{087EC521-66CA-4C5E-9D6D-20FEA5047EB9}" destId="{423E837E-2C25-445B-8796-4AB602F93724}" srcOrd="0" destOrd="0" presId="urn:microsoft.com/office/officeart/2005/8/layout/list1"/>
    <dgm:cxn modelId="{E8A9979D-988D-4397-9C18-EB4B132BFE2D}" type="presParOf" srcId="{087EC521-66CA-4C5E-9D6D-20FEA5047EB9}" destId="{915AEB58-7685-4584-892A-153AD32A3723}" srcOrd="1" destOrd="0" presId="urn:microsoft.com/office/officeart/2005/8/layout/list1"/>
    <dgm:cxn modelId="{2CC447B8-2C4D-4102-8236-32BCC49B9628}" type="presParOf" srcId="{A89FA2AD-861E-4C9C-8A56-31852BA793B9}" destId="{15A35982-25A6-4FB6-B4C9-2F954C1919AC}" srcOrd="9" destOrd="0" presId="urn:microsoft.com/office/officeart/2005/8/layout/list1"/>
    <dgm:cxn modelId="{E4A0179A-E49F-4A37-B482-96FFF1F4CDED}" type="presParOf" srcId="{A89FA2AD-861E-4C9C-8A56-31852BA793B9}" destId="{9B5352D1-A174-4F4B-B958-A3B55D63DFF1}" srcOrd="10" destOrd="0" presId="urn:microsoft.com/office/officeart/2005/8/layout/list1"/>
    <dgm:cxn modelId="{4441DD64-B35B-4B2B-A559-8F34FA71918C}" type="presParOf" srcId="{A89FA2AD-861E-4C9C-8A56-31852BA793B9}" destId="{BF7426BE-356A-4A33-BA85-785BD42D7E85}" srcOrd="11" destOrd="0" presId="urn:microsoft.com/office/officeart/2005/8/layout/list1"/>
    <dgm:cxn modelId="{0AE489F5-3EEE-403D-8EEC-86B0C2405D9E}" type="presParOf" srcId="{A89FA2AD-861E-4C9C-8A56-31852BA793B9}" destId="{444EA20C-16A1-4F39-A5B4-E3358A392E0C}" srcOrd="12" destOrd="0" presId="urn:microsoft.com/office/officeart/2005/8/layout/list1"/>
    <dgm:cxn modelId="{B87BCF11-76D3-4291-B1ED-F09E2E06AF27}" type="presParOf" srcId="{444EA20C-16A1-4F39-A5B4-E3358A392E0C}" destId="{DA5D9D0C-1CD4-4113-B94F-FDCF0E61BEBF}" srcOrd="0" destOrd="0" presId="urn:microsoft.com/office/officeart/2005/8/layout/list1"/>
    <dgm:cxn modelId="{9126913F-AB90-4794-9230-C86E5FE4AEAD}" type="presParOf" srcId="{444EA20C-16A1-4F39-A5B4-E3358A392E0C}" destId="{CC6D8BCF-A95B-43BF-A1A0-6978679CAF01}" srcOrd="1" destOrd="0" presId="urn:microsoft.com/office/officeart/2005/8/layout/list1"/>
    <dgm:cxn modelId="{9C638BE9-50FE-4BA4-A95D-6DD9208E0117}" type="presParOf" srcId="{A89FA2AD-861E-4C9C-8A56-31852BA793B9}" destId="{E214BE72-F146-4F0E-9778-BCD279A9113D}" srcOrd="13" destOrd="0" presId="urn:microsoft.com/office/officeart/2005/8/layout/list1"/>
    <dgm:cxn modelId="{0844D1E7-98BD-40E6-9F83-FFB43298322E}" type="presParOf" srcId="{A89FA2AD-861E-4C9C-8A56-31852BA793B9}" destId="{7DB7E3ED-1946-4272-9E57-DBE092E40E2D}" srcOrd="14" destOrd="0" presId="urn:microsoft.com/office/officeart/2005/8/layout/list1"/>
    <dgm:cxn modelId="{DE7D5279-B970-4DE8-A3DE-CC221CECD1E5}" type="presParOf" srcId="{A89FA2AD-861E-4C9C-8A56-31852BA793B9}" destId="{19FC7E0C-1A99-4CC3-9BED-972B66AAD37D}" srcOrd="15" destOrd="0" presId="urn:microsoft.com/office/officeart/2005/8/layout/list1"/>
    <dgm:cxn modelId="{E230EC34-CE93-4BAB-A78B-F2D28105CB7C}" type="presParOf" srcId="{A89FA2AD-861E-4C9C-8A56-31852BA793B9}" destId="{41FD382A-EF60-4C38-BA9C-493A86902C10}" srcOrd="16" destOrd="0" presId="urn:microsoft.com/office/officeart/2005/8/layout/list1"/>
    <dgm:cxn modelId="{BCACE5E6-E581-4315-AFCE-773BF05BEC94}" type="presParOf" srcId="{41FD382A-EF60-4C38-BA9C-493A86902C10}" destId="{7FD1B9F3-0E80-43E1-9070-405B6009C8B3}" srcOrd="0" destOrd="0" presId="urn:microsoft.com/office/officeart/2005/8/layout/list1"/>
    <dgm:cxn modelId="{E06AC662-9918-4030-B114-892EF46FB3CD}" type="presParOf" srcId="{41FD382A-EF60-4C38-BA9C-493A86902C10}" destId="{76DD3C03-C23F-46BE-A536-4B776EAE3BAF}" srcOrd="1" destOrd="0" presId="urn:microsoft.com/office/officeart/2005/8/layout/list1"/>
    <dgm:cxn modelId="{C56621D5-E7EF-48FD-B5AF-B4775BCA98FA}" type="presParOf" srcId="{A89FA2AD-861E-4C9C-8A56-31852BA793B9}" destId="{CB18AF12-08C0-44AE-B4D6-EF6122EE6B9B}" srcOrd="17" destOrd="0" presId="urn:microsoft.com/office/officeart/2005/8/layout/list1"/>
    <dgm:cxn modelId="{74271588-A141-4E30-88FD-4FBB8871B4F7}" type="presParOf" srcId="{A89FA2AD-861E-4C9C-8A56-31852BA793B9}" destId="{321AACF0-9E3B-4715-9E17-0DC2FB38471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FAF239-BFEB-4B15-9B28-C8733183F4D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MX"/>
        </a:p>
      </dgm:t>
    </dgm:pt>
    <dgm:pt modelId="{63B29830-96E0-4BFF-9F76-CFB57E383664}">
      <dgm:prSet custT="1"/>
      <dgm:spPr/>
      <dgm:t>
        <a:bodyPr/>
        <a:lstStyle/>
        <a:p>
          <a:pPr algn="ctr" rtl="0"/>
          <a:r>
            <a:rPr lang="es-MX" sz="2000" b="1" dirty="0" smtClean="0">
              <a:latin typeface="Georgia" pitchFamily="18" charset="0"/>
            </a:rPr>
            <a:t>«Movimiento contra el abandono escolar»</a:t>
          </a:r>
          <a:endParaRPr lang="es-MX" sz="2000" dirty="0">
            <a:latin typeface="Georgia" pitchFamily="18" charset="0"/>
          </a:endParaRPr>
        </a:p>
      </dgm:t>
    </dgm:pt>
    <dgm:pt modelId="{3386CF66-D67B-4BAF-840E-7BC57F7BD645}" type="parTrans" cxnId="{B5F934B7-E4B2-474F-931A-26989E4DF294}">
      <dgm:prSet/>
      <dgm:spPr/>
      <dgm:t>
        <a:bodyPr/>
        <a:lstStyle/>
        <a:p>
          <a:endParaRPr lang="es-MX">
            <a:latin typeface="Georgia" pitchFamily="18" charset="0"/>
          </a:endParaRPr>
        </a:p>
      </dgm:t>
    </dgm:pt>
    <dgm:pt modelId="{80DA4035-03B9-4504-9541-11D3227B674C}" type="sibTrans" cxnId="{B5F934B7-E4B2-474F-931A-26989E4DF294}">
      <dgm:prSet/>
      <dgm:spPr/>
      <dgm:t>
        <a:bodyPr/>
        <a:lstStyle/>
        <a:p>
          <a:endParaRPr lang="es-MX">
            <a:latin typeface="Georgia" pitchFamily="18" charset="0"/>
          </a:endParaRPr>
        </a:p>
      </dgm:t>
    </dgm:pt>
    <dgm:pt modelId="{A2CCC465-AB3C-4D89-A428-93FD6B14F956}">
      <dgm:prSet/>
      <dgm:spPr/>
      <dgm:t>
        <a:bodyPr/>
        <a:lstStyle/>
        <a:p>
          <a:pPr rtl="0"/>
          <a:r>
            <a:rPr lang="es-MX" dirty="0" smtClean="0">
              <a:latin typeface="Georgia" pitchFamily="18" charset="0"/>
            </a:rPr>
            <a:t>En 2013 y 2014 se capacitaron  8,000 directores para usar la “Caja de Herramientas” en los planteles de EMS.</a:t>
          </a:r>
          <a:endParaRPr lang="es-MX" dirty="0">
            <a:latin typeface="Georgia" pitchFamily="18" charset="0"/>
          </a:endParaRPr>
        </a:p>
      </dgm:t>
    </dgm:pt>
    <dgm:pt modelId="{C168A95B-011F-4A8F-81B5-19EA5E87A67A}" type="parTrans" cxnId="{315440AF-8FDE-460C-A75A-8BAAFDC11B85}">
      <dgm:prSet/>
      <dgm:spPr/>
      <dgm:t>
        <a:bodyPr/>
        <a:lstStyle/>
        <a:p>
          <a:endParaRPr lang="es-MX">
            <a:latin typeface="Georgia" pitchFamily="18" charset="0"/>
          </a:endParaRPr>
        </a:p>
      </dgm:t>
    </dgm:pt>
    <dgm:pt modelId="{1DAB679E-7F15-446F-A926-88D5A17B273A}" type="sibTrans" cxnId="{315440AF-8FDE-460C-A75A-8BAAFDC11B85}">
      <dgm:prSet/>
      <dgm:spPr/>
      <dgm:t>
        <a:bodyPr/>
        <a:lstStyle/>
        <a:p>
          <a:endParaRPr lang="es-MX">
            <a:latin typeface="Georgia" pitchFamily="18" charset="0"/>
          </a:endParaRPr>
        </a:p>
      </dgm:t>
    </dgm:pt>
    <dgm:pt modelId="{846085A6-6625-4918-A1B8-B649DFB03887}">
      <dgm:prSet/>
      <dgm:spPr/>
      <dgm:t>
        <a:bodyPr/>
        <a:lstStyle/>
        <a:p>
          <a:pPr rtl="0"/>
          <a:r>
            <a:rPr lang="es-MX" dirty="0" smtClean="0">
              <a:latin typeface="Georgia" pitchFamily="18" charset="0"/>
            </a:rPr>
            <a:t>En el ciclo escolar 2013 – 2014 se asignaron más de 213,000 becas contra el abandono.</a:t>
          </a:r>
          <a:endParaRPr lang="es-MX" dirty="0">
            <a:latin typeface="Georgia" pitchFamily="18" charset="0"/>
          </a:endParaRPr>
        </a:p>
      </dgm:t>
    </dgm:pt>
    <dgm:pt modelId="{A366B367-296F-4D16-9C86-8534EEC5D91E}" type="parTrans" cxnId="{B61400D6-5872-40E3-8A93-0D3F6B29BA19}">
      <dgm:prSet/>
      <dgm:spPr/>
      <dgm:t>
        <a:bodyPr/>
        <a:lstStyle/>
        <a:p>
          <a:endParaRPr lang="es-MX">
            <a:latin typeface="Georgia" pitchFamily="18" charset="0"/>
          </a:endParaRPr>
        </a:p>
      </dgm:t>
    </dgm:pt>
    <dgm:pt modelId="{ABDA9EE1-D41E-4ADB-A4EE-46A59466E252}" type="sibTrans" cxnId="{B61400D6-5872-40E3-8A93-0D3F6B29BA19}">
      <dgm:prSet/>
      <dgm:spPr/>
      <dgm:t>
        <a:bodyPr/>
        <a:lstStyle/>
        <a:p>
          <a:endParaRPr lang="es-MX">
            <a:latin typeface="Georgia" pitchFamily="18" charset="0"/>
          </a:endParaRPr>
        </a:p>
      </dgm:t>
    </dgm:pt>
    <dgm:pt modelId="{F36B5C36-5C9D-418C-B268-68D4C5119038}">
      <dgm:prSet/>
      <dgm:spPr/>
      <dgm:t>
        <a:bodyPr/>
        <a:lstStyle/>
        <a:p>
          <a:pPr rtl="0"/>
          <a:r>
            <a:rPr lang="es-MX" smtClean="0">
              <a:latin typeface="Georgia" pitchFamily="18" charset="0"/>
            </a:rPr>
            <a:t>80% de los directores cree que está teniendo éxito en reducir el abandono.</a:t>
          </a:r>
          <a:endParaRPr lang="es-MX">
            <a:latin typeface="Georgia" pitchFamily="18" charset="0"/>
          </a:endParaRPr>
        </a:p>
      </dgm:t>
    </dgm:pt>
    <dgm:pt modelId="{47DC9B01-6374-47AA-83C7-ACE8BD61B42D}" type="parTrans" cxnId="{0D420DE2-3C65-4143-B146-C89C8DB88961}">
      <dgm:prSet/>
      <dgm:spPr/>
      <dgm:t>
        <a:bodyPr/>
        <a:lstStyle/>
        <a:p>
          <a:endParaRPr lang="es-MX">
            <a:latin typeface="Georgia" pitchFamily="18" charset="0"/>
          </a:endParaRPr>
        </a:p>
      </dgm:t>
    </dgm:pt>
    <dgm:pt modelId="{CD5BEDE6-22F7-4F5C-870E-AB02A865B87B}" type="sibTrans" cxnId="{0D420DE2-3C65-4143-B146-C89C8DB88961}">
      <dgm:prSet/>
      <dgm:spPr/>
      <dgm:t>
        <a:bodyPr/>
        <a:lstStyle/>
        <a:p>
          <a:endParaRPr lang="es-MX">
            <a:latin typeface="Georgia" pitchFamily="18" charset="0"/>
          </a:endParaRPr>
        </a:p>
      </dgm:t>
    </dgm:pt>
    <dgm:pt modelId="{0547B0E1-3A0D-4AB5-9FE8-4A2AF7CF2FE4}" type="pres">
      <dgm:prSet presAssocID="{00FAF239-BFEB-4B15-9B28-C8733183F4D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72CA372-F713-4ABA-B43E-D889AE0529B1}" type="pres">
      <dgm:prSet presAssocID="{63B29830-96E0-4BFF-9F76-CFB57E38366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50B8146-EA7A-41A4-B646-4CFB74596E5E}" type="pres">
      <dgm:prSet presAssocID="{63B29830-96E0-4BFF-9F76-CFB57E38366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A9CFB20-D1B4-47DE-A0F5-2F5C8889B62B}" type="presOf" srcId="{846085A6-6625-4918-A1B8-B649DFB03887}" destId="{450B8146-EA7A-41A4-B646-4CFB74596E5E}" srcOrd="0" destOrd="1" presId="urn:microsoft.com/office/officeart/2005/8/layout/vList2"/>
    <dgm:cxn modelId="{807999D8-F5F4-422A-90EB-E0EE7BDFE7D3}" type="presOf" srcId="{00FAF239-BFEB-4B15-9B28-C8733183F4D9}" destId="{0547B0E1-3A0D-4AB5-9FE8-4A2AF7CF2FE4}" srcOrd="0" destOrd="0" presId="urn:microsoft.com/office/officeart/2005/8/layout/vList2"/>
    <dgm:cxn modelId="{B61400D6-5872-40E3-8A93-0D3F6B29BA19}" srcId="{63B29830-96E0-4BFF-9F76-CFB57E383664}" destId="{846085A6-6625-4918-A1B8-B649DFB03887}" srcOrd="1" destOrd="0" parTransId="{A366B367-296F-4D16-9C86-8534EEC5D91E}" sibTransId="{ABDA9EE1-D41E-4ADB-A4EE-46A59466E252}"/>
    <dgm:cxn modelId="{C29F1CCC-3BFC-4BE9-AC2F-171BA3DF3948}" type="presOf" srcId="{63B29830-96E0-4BFF-9F76-CFB57E383664}" destId="{472CA372-F713-4ABA-B43E-D889AE0529B1}" srcOrd="0" destOrd="0" presId="urn:microsoft.com/office/officeart/2005/8/layout/vList2"/>
    <dgm:cxn modelId="{0D420DE2-3C65-4143-B146-C89C8DB88961}" srcId="{63B29830-96E0-4BFF-9F76-CFB57E383664}" destId="{F36B5C36-5C9D-418C-B268-68D4C5119038}" srcOrd="2" destOrd="0" parTransId="{47DC9B01-6374-47AA-83C7-ACE8BD61B42D}" sibTransId="{CD5BEDE6-22F7-4F5C-870E-AB02A865B87B}"/>
    <dgm:cxn modelId="{B3760771-D12D-4F2E-97B5-90C6935DACF7}" type="presOf" srcId="{A2CCC465-AB3C-4D89-A428-93FD6B14F956}" destId="{450B8146-EA7A-41A4-B646-4CFB74596E5E}" srcOrd="0" destOrd="0" presId="urn:microsoft.com/office/officeart/2005/8/layout/vList2"/>
    <dgm:cxn modelId="{315440AF-8FDE-460C-A75A-8BAAFDC11B85}" srcId="{63B29830-96E0-4BFF-9F76-CFB57E383664}" destId="{A2CCC465-AB3C-4D89-A428-93FD6B14F956}" srcOrd="0" destOrd="0" parTransId="{C168A95B-011F-4A8F-81B5-19EA5E87A67A}" sibTransId="{1DAB679E-7F15-446F-A926-88D5A17B273A}"/>
    <dgm:cxn modelId="{DB0876F3-7AFA-4300-A6AC-AA1E07295C93}" type="presOf" srcId="{F36B5C36-5C9D-418C-B268-68D4C5119038}" destId="{450B8146-EA7A-41A4-B646-4CFB74596E5E}" srcOrd="0" destOrd="2" presId="urn:microsoft.com/office/officeart/2005/8/layout/vList2"/>
    <dgm:cxn modelId="{B5F934B7-E4B2-474F-931A-26989E4DF294}" srcId="{00FAF239-BFEB-4B15-9B28-C8733183F4D9}" destId="{63B29830-96E0-4BFF-9F76-CFB57E383664}" srcOrd="0" destOrd="0" parTransId="{3386CF66-D67B-4BAF-840E-7BC57F7BD645}" sibTransId="{80DA4035-03B9-4504-9541-11D3227B674C}"/>
    <dgm:cxn modelId="{E92C7F5C-22E3-41E4-A0E2-680E7DE5E304}" type="presParOf" srcId="{0547B0E1-3A0D-4AB5-9FE8-4A2AF7CF2FE4}" destId="{472CA372-F713-4ABA-B43E-D889AE0529B1}" srcOrd="0" destOrd="0" presId="urn:microsoft.com/office/officeart/2005/8/layout/vList2"/>
    <dgm:cxn modelId="{49D77B62-7D07-4907-8AED-796291C44A8D}" type="presParOf" srcId="{0547B0E1-3A0D-4AB5-9FE8-4A2AF7CF2FE4}" destId="{450B8146-EA7A-41A4-B646-4CFB74596E5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A7C1BDE-941C-4EA8-B51B-401ADF09A2A0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</dgm:pt>
    <dgm:pt modelId="{54D882B9-1B14-47F8-AD97-CD0C631D2275}">
      <dgm:prSet phldrT="[Texto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accent3">
            <a:lumMod val="60000"/>
            <a:lumOff val="40000"/>
          </a:schemeClr>
        </a:solidFill>
        <a:ln>
          <a:solidFill>
            <a:schemeClr val="tx1">
              <a:lumMod val="85000"/>
              <a:lumOff val="15000"/>
            </a:schemeClr>
          </a:solidFill>
        </a:ln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Georgia" pitchFamily="18" charset="0"/>
            </a:rPr>
            <a:t>Becas contra el Abandono Escolar</a:t>
          </a:r>
          <a:endParaRPr lang="es-MX" sz="1200" dirty="0">
            <a:solidFill>
              <a:schemeClr val="tx1"/>
            </a:solidFill>
            <a:latin typeface="Georgia" pitchFamily="18" charset="0"/>
          </a:endParaRPr>
        </a:p>
      </dgm:t>
    </dgm:pt>
    <dgm:pt modelId="{348E0F0C-A47A-4B20-AAD6-B2C9C4C2322A}" type="parTrans" cxnId="{D5CC0F2E-509A-4F6E-9F42-9AC89DFEE7D1}">
      <dgm:prSet/>
      <dgm:spPr/>
      <dgm:t>
        <a:bodyPr/>
        <a:lstStyle/>
        <a:p>
          <a:endParaRPr lang="es-MX" sz="1800"/>
        </a:p>
      </dgm:t>
    </dgm:pt>
    <dgm:pt modelId="{473EA8CA-57BA-414F-9CDD-732A41AFD4BC}" type="sibTrans" cxnId="{D5CC0F2E-509A-4F6E-9F42-9AC89DFEE7D1}">
      <dgm:prSet/>
      <dgm:spPr/>
      <dgm:t>
        <a:bodyPr/>
        <a:lstStyle/>
        <a:p>
          <a:endParaRPr lang="es-MX" sz="1800"/>
        </a:p>
      </dgm:t>
    </dgm:pt>
    <dgm:pt modelId="{2BADE1EE-AE3B-4D26-B174-66273D3D2868}">
      <dgm:prSet phldrT="[Texto]" custT="1"/>
      <dgm:spPr>
        <a:solidFill>
          <a:schemeClr val="bg1">
            <a:lumMod val="65000"/>
          </a:schemeClr>
        </a:solidFill>
        <a:ln>
          <a:solidFill>
            <a:schemeClr val="tx1">
              <a:lumMod val="85000"/>
              <a:lumOff val="15000"/>
            </a:schemeClr>
          </a:solidFill>
        </a:ln>
      </dgm:spPr>
      <dgm:t>
        <a:bodyPr/>
        <a:lstStyle/>
        <a:p>
          <a:r>
            <a:rPr lang="es-MX" sz="1200" dirty="0" smtClean="0">
              <a:latin typeface="Georgia" pitchFamily="18" charset="0"/>
            </a:rPr>
            <a:t>Becas para Acceder a, Permanecer en y Concluir la EMS</a:t>
          </a:r>
          <a:endParaRPr lang="es-MX" sz="1200" dirty="0">
            <a:latin typeface="Georgia" pitchFamily="18" charset="0"/>
          </a:endParaRPr>
        </a:p>
      </dgm:t>
    </dgm:pt>
    <dgm:pt modelId="{FD7E4CCC-6423-40A5-8808-D632A28F0896}" type="parTrans" cxnId="{531E7B00-E078-4853-AE5B-51978E9FA160}">
      <dgm:prSet/>
      <dgm:spPr/>
      <dgm:t>
        <a:bodyPr/>
        <a:lstStyle/>
        <a:p>
          <a:endParaRPr lang="es-MX" sz="1800"/>
        </a:p>
      </dgm:t>
    </dgm:pt>
    <dgm:pt modelId="{4E9992DD-4246-436E-9615-283F35933D08}" type="sibTrans" cxnId="{531E7B00-E078-4853-AE5B-51978E9FA160}">
      <dgm:prSet/>
      <dgm:spPr/>
      <dgm:t>
        <a:bodyPr/>
        <a:lstStyle/>
        <a:p>
          <a:endParaRPr lang="es-MX" sz="1800"/>
        </a:p>
      </dgm:t>
    </dgm:pt>
    <dgm:pt modelId="{A080AF50-FBE5-42C0-BD25-731800AAFD8A}">
      <dgm:prSet phldrT="[Texto]" custT="1"/>
      <dgm:spPr>
        <a:solidFill>
          <a:schemeClr val="bg1">
            <a:lumMod val="65000"/>
          </a:schemeClr>
        </a:solidFill>
        <a:ln>
          <a:solidFill>
            <a:schemeClr val="tx1">
              <a:lumMod val="85000"/>
              <a:lumOff val="15000"/>
            </a:schemeClr>
          </a:solidFill>
        </a:ln>
      </dgm:spPr>
      <dgm:t>
        <a:bodyPr/>
        <a:lstStyle/>
        <a:p>
          <a:r>
            <a:rPr lang="es-MX" sz="1200" dirty="0" smtClean="0">
              <a:solidFill>
                <a:schemeClr val="bg1"/>
              </a:solidFill>
              <a:latin typeface="Georgia" pitchFamily="18" charset="0"/>
            </a:rPr>
            <a:t>Becas para personas con discapacidad</a:t>
          </a:r>
          <a:endParaRPr lang="es-MX" sz="1200" dirty="0">
            <a:solidFill>
              <a:schemeClr val="bg1"/>
            </a:solidFill>
            <a:latin typeface="Georgia" pitchFamily="18" charset="0"/>
          </a:endParaRPr>
        </a:p>
      </dgm:t>
    </dgm:pt>
    <dgm:pt modelId="{60594510-6392-47CF-89C7-3527BC657B33}" type="parTrans" cxnId="{755E203C-742A-4897-83AF-94B44B5FD1DD}">
      <dgm:prSet/>
      <dgm:spPr/>
      <dgm:t>
        <a:bodyPr/>
        <a:lstStyle/>
        <a:p>
          <a:endParaRPr lang="es-MX" sz="1800"/>
        </a:p>
      </dgm:t>
    </dgm:pt>
    <dgm:pt modelId="{C619C485-9009-42D7-B66D-5775EC62BE87}" type="sibTrans" cxnId="{755E203C-742A-4897-83AF-94B44B5FD1DD}">
      <dgm:prSet/>
      <dgm:spPr/>
      <dgm:t>
        <a:bodyPr/>
        <a:lstStyle/>
        <a:p>
          <a:endParaRPr lang="es-MX" sz="1800"/>
        </a:p>
      </dgm:t>
    </dgm:pt>
    <dgm:pt modelId="{FEC025A3-3237-41EC-BB67-C2F997D94C97}">
      <dgm:prSet phldrT="[Texto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chemeClr val="accent3">
            <a:lumMod val="60000"/>
            <a:lumOff val="40000"/>
          </a:schemeClr>
        </a:solidFill>
        <a:ln>
          <a:solidFill>
            <a:schemeClr val="tx1">
              <a:lumMod val="85000"/>
              <a:lumOff val="15000"/>
            </a:schemeClr>
          </a:solidFill>
        </a:ln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Georgia" pitchFamily="18" charset="0"/>
            </a:rPr>
            <a:t>Becas para Hijos de Militares</a:t>
          </a:r>
          <a:endParaRPr lang="es-MX" sz="1200" dirty="0">
            <a:solidFill>
              <a:schemeClr val="tx1"/>
            </a:solidFill>
            <a:latin typeface="Georgia" pitchFamily="18" charset="0"/>
          </a:endParaRPr>
        </a:p>
      </dgm:t>
    </dgm:pt>
    <dgm:pt modelId="{56C4C03E-D586-49D3-B8E2-1D8FCF76A81A}" type="parTrans" cxnId="{67DCFD6B-680C-4939-8CEF-40695231B69B}">
      <dgm:prSet/>
      <dgm:spPr/>
      <dgm:t>
        <a:bodyPr/>
        <a:lstStyle/>
        <a:p>
          <a:endParaRPr lang="es-MX" sz="1800"/>
        </a:p>
      </dgm:t>
    </dgm:pt>
    <dgm:pt modelId="{5AD57BCE-87D4-4D10-90F9-684FB2C9569F}" type="sibTrans" cxnId="{67DCFD6B-680C-4939-8CEF-40695231B69B}">
      <dgm:prSet/>
      <dgm:spPr/>
      <dgm:t>
        <a:bodyPr/>
        <a:lstStyle/>
        <a:p>
          <a:endParaRPr lang="es-MX" sz="1800"/>
        </a:p>
      </dgm:t>
    </dgm:pt>
    <dgm:pt modelId="{2E129D9F-8624-4955-A75F-0A0628EBED7A}">
      <dgm:prSet phldrT="[Texto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solidFill>
          <a:schemeClr val="accent3">
            <a:lumMod val="60000"/>
            <a:lumOff val="40000"/>
          </a:schemeClr>
        </a:solidFill>
        <a:ln>
          <a:solidFill>
            <a:schemeClr val="tx1">
              <a:lumMod val="85000"/>
              <a:lumOff val="15000"/>
            </a:schemeClr>
          </a:solidFill>
        </a:ln>
      </dgm:spPr>
      <dgm:t>
        <a:bodyPr/>
        <a:lstStyle/>
        <a:p>
          <a:r>
            <a:rPr lang="es-MX" sz="1100" b="0" dirty="0" smtClean="0">
              <a:solidFill>
                <a:schemeClr val="tx1"/>
              </a:solidFill>
              <a:latin typeface="Georgia" pitchFamily="18" charset="0"/>
            </a:rPr>
            <a:t>Becas de Formación Educativa en</a:t>
          </a:r>
          <a:br>
            <a:rPr lang="es-MX" sz="1100" b="0" dirty="0" smtClean="0">
              <a:solidFill>
                <a:schemeClr val="tx1"/>
              </a:solidFill>
              <a:latin typeface="Georgia" pitchFamily="18" charset="0"/>
            </a:rPr>
          </a:br>
          <a:r>
            <a:rPr lang="es-MX" sz="1100" b="0" dirty="0" smtClean="0">
              <a:solidFill>
                <a:schemeClr val="tx1"/>
              </a:solidFill>
              <a:latin typeface="Georgia" pitchFamily="18" charset="0"/>
            </a:rPr>
            <a:t> y para el Trabajo</a:t>
          </a:r>
          <a:endParaRPr lang="es-MX" sz="1100" b="0" dirty="0">
            <a:solidFill>
              <a:schemeClr val="tx1"/>
            </a:solidFill>
            <a:latin typeface="Georgia" pitchFamily="18" charset="0"/>
          </a:endParaRPr>
        </a:p>
      </dgm:t>
    </dgm:pt>
    <dgm:pt modelId="{EF8410B8-9472-42CE-918F-E370D5AE2B2C}" type="parTrans" cxnId="{5D9D0E34-0CAE-4EE5-91C7-BB880A7F9384}">
      <dgm:prSet/>
      <dgm:spPr/>
      <dgm:t>
        <a:bodyPr/>
        <a:lstStyle/>
        <a:p>
          <a:endParaRPr lang="es-MX" sz="1600"/>
        </a:p>
      </dgm:t>
    </dgm:pt>
    <dgm:pt modelId="{0BDD0EF0-7D85-4B17-A0CE-31C1979E444F}" type="sibTrans" cxnId="{5D9D0E34-0CAE-4EE5-91C7-BB880A7F9384}">
      <dgm:prSet/>
      <dgm:spPr/>
      <dgm:t>
        <a:bodyPr/>
        <a:lstStyle/>
        <a:p>
          <a:endParaRPr lang="es-MX" sz="1600"/>
        </a:p>
      </dgm:t>
    </dgm:pt>
    <dgm:pt modelId="{F193200D-102F-4783-BCB7-750C60091103}" type="pres">
      <dgm:prSet presAssocID="{7A7C1BDE-941C-4EA8-B51B-401ADF09A2A0}" presName="Name0" presStyleCnt="0">
        <dgm:presLayoutVars>
          <dgm:dir/>
          <dgm:resizeHandles val="exact"/>
        </dgm:presLayoutVars>
      </dgm:prSet>
      <dgm:spPr/>
    </dgm:pt>
    <dgm:pt modelId="{F5796396-EF38-44CE-8F65-98B16A58D98C}" type="pres">
      <dgm:prSet presAssocID="{7A7C1BDE-941C-4EA8-B51B-401ADF09A2A0}" presName="fgShape" presStyleLbl="fgShp" presStyleIdx="0" presStyleCnt="1"/>
      <dgm:spPr/>
    </dgm:pt>
    <dgm:pt modelId="{A82D6663-C4AA-4056-9286-5712FF644C4C}" type="pres">
      <dgm:prSet presAssocID="{7A7C1BDE-941C-4EA8-B51B-401ADF09A2A0}" presName="linComp" presStyleCnt="0"/>
      <dgm:spPr/>
    </dgm:pt>
    <dgm:pt modelId="{0CC628D6-23B0-44B2-B719-5C5B0BF05B67}" type="pres">
      <dgm:prSet presAssocID="{54D882B9-1B14-47F8-AD97-CD0C631D2275}" presName="compNode" presStyleCnt="0"/>
      <dgm:spPr/>
    </dgm:pt>
    <dgm:pt modelId="{10ED86D5-E333-4DE3-9187-146B7075E220}" type="pres">
      <dgm:prSet presAssocID="{54D882B9-1B14-47F8-AD97-CD0C631D2275}" presName="bkgdShape" presStyleLbl="node1" presStyleIdx="0" presStyleCnt="5" custLinFactNeighborY="-1542"/>
      <dgm:spPr/>
      <dgm:t>
        <a:bodyPr/>
        <a:lstStyle/>
        <a:p>
          <a:endParaRPr lang="es-MX"/>
        </a:p>
      </dgm:t>
    </dgm:pt>
    <dgm:pt modelId="{6322DBEF-63E1-417F-8586-894C4EB44DF9}" type="pres">
      <dgm:prSet presAssocID="{54D882B9-1B14-47F8-AD97-CD0C631D2275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4C4E40D-9B58-4CD8-8CA6-B314DC831380}" type="pres">
      <dgm:prSet presAssocID="{54D882B9-1B14-47F8-AD97-CD0C631D2275}" presName="invisiNode" presStyleLbl="node1" presStyleIdx="0" presStyleCnt="5"/>
      <dgm:spPr/>
    </dgm:pt>
    <dgm:pt modelId="{3AFFB74A-C669-4B49-886E-F27EB67FA678}" type="pres">
      <dgm:prSet presAssocID="{54D882B9-1B14-47F8-AD97-CD0C631D2275}" presName="imagNode" presStyleLbl="fgImgPlace1" presStyleIdx="0" presStyleCnt="5" custLinFactNeighborY="1384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es-MX"/>
        </a:p>
      </dgm:t>
    </dgm:pt>
    <dgm:pt modelId="{82EC5493-E3BC-45E8-A948-96D0FA04DDC1}" type="pres">
      <dgm:prSet presAssocID="{473EA8CA-57BA-414F-9CDD-732A41AFD4BC}" presName="sibTrans" presStyleLbl="sibTrans2D1" presStyleIdx="0" presStyleCnt="0"/>
      <dgm:spPr/>
      <dgm:t>
        <a:bodyPr/>
        <a:lstStyle/>
        <a:p>
          <a:endParaRPr lang="es-MX"/>
        </a:p>
      </dgm:t>
    </dgm:pt>
    <dgm:pt modelId="{1A6C8E97-0AD8-4132-AC3E-93EAFE2AA4F2}" type="pres">
      <dgm:prSet presAssocID="{2BADE1EE-AE3B-4D26-B174-66273D3D2868}" presName="compNode" presStyleCnt="0"/>
      <dgm:spPr/>
    </dgm:pt>
    <dgm:pt modelId="{B43FFE3A-4CA7-49D8-8361-F9F4AC742CBF}" type="pres">
      <dgm:prSet presAssocID="{2BADE1EE-AE3B-4D26-B174-66273D3D2868}" presName="bkgdShape" presStyleLbl="node1" presStyleIdx="1" presStyleCnt="5"/>
      <dgm:spPr/>
      <dgm:t>
        <a:bodyPr/>
        <a:lstStyle/>
        <a:p>
          <a:endParaRPr lang="es-MX"/>
        </a:p>
      </dgm:t>
    </dgm:pt>
    <dgm:pt modelId="{4F8C7008-C9E8-4BCB-8358-ACEC2F4B9105}" type="pres">
      <dgm:prSet presAssocID="{2BADE1EE-AE3B-4D26-B174-66273D3D2868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2364449-B40E-453E-8FC7-6C152084D1BC}" type="pres">
      <dgm:prSet presAssocID="{2BADE1EE-AE3B-4D26-B174-66273D3D2868}" presName="invisiNode" presStyleLbl="node1" presStyleIdx="1" presStyleCnt="5"/>
      <dgm:spPr/>
    </dgm:pt>
    <dgm:pt modelId="{0C217835-ECDA-41F8-AF2A-233E2364A999}" type="pres">
      <dgm:prSet presAssocID="{2BADE1EE-AE3B-4D26-B174-66273D3D2868}" presName="imagNode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</dgm:spPr>
      <dgm:t>
        <a:bodyPr/>
        <a:lstStyle/>
        <a:p>
          <a:endParaRPr lang="es-MX"/>
        </a:p>
      </dgm:t>
    </dgm:pt>
    <dgm:pt modelId="{0AA4905B-E7C4-447E-AE35-B22996E2E88D}" type="pres">
      <dgm:prSet presAssocID="{4E9992DD-4246-436E-9615-283F35933D08}" presName="sibTrans" presStyleLbl="sibTrans2D1" presStyleIdx="0" presStyleCnt="0"/>
      <dgm:spPr/>
      <dgm:t>
        <a:bodyPr/>
        <a:lstStyle/>
        <a:p>
          <a:endParaRPr lang="es-MX"/>
        </a:p>
      </dgm:t>
    </dgm:pt>
    <dgm:pt modelId="{69A428A8-37CA-4D1C-B708-F14309A6BDC2}" type="pres">
      <dgm:prSet presAssocID="{2E129D9F-8624-4955-A75F-0A0628EBED7A}" presName="compNode" presStyleCnt="0"/>
      <dgm:spPr/>
    </dgm:pt>
    <dgm:pt modelId="{E0FFAD29-7001-42D5-A31C-BB61AA03202C}" type="pres">
      <dgm:prSet presAssocID="{2E129D9F-8624-4955-A75F-0A0628EBED7A}" presName="bkgdShape" presStyleLbl="node1" presStyleIdx="2" presStyleCnt="5"/>
      <dgm:spPr/>
      <dgm:t>
        <a:bodyPr/>
        <a:lstStyle/>
        <a:p>
          <a:endParaRPr lang="es-MX"/>
        </a:p>
      </dgm:t>
    </dgm:pt>
    <dgm:pt modelId="{BB165423-1EB4-41D0-B5A9-3903479EFBC8}" type="pres">
      <dgm:prSet presAssocID="{2E129D9F-8624-4955-A75F-0A0628EBED7A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DC79BEF-A632-414B-AC83-2B5960659C01}" type="pres">
      <dgm:prSet presAssocID="{2E129D9F-8624-4955-A75F-0A0628EBED7A}" presName="invisiNode" presStyleLbl="node1" presStyleIdx="2" presStyleCnt="5"/>
      <dgm:spPr/>
    </dgm:pt>
    <dgm:pt modelId="{C21D0717-8999-445A-B200-C351F9BA9306}" type="pres">
      <dgm:prSet presAssocID="{2E129D9F-8624-4955-A75F-0A0628EBED7A}" presName="imagNode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032C663A-270C-4C06-B455-8F1A4A82ACBD}" type="pres">
      <dgm:prSet presAssocID="{0BDD0EF0-7D85-4B17-A0CE-31C1979E444F}" presName="sibTrans" presStyleLbl="sibTrans2D1" presStyleIdx="0" presStyleCnt="0"/>
      <dgm:spPr/>
      <dgm:t>
        <a:bodyPr/>
        <a:lstStyle/>
        <a:p>
          <a:endParaRPr lang="es-MX"/>
        </a:p>
      </dgm:t>
    </dgm:pt>
    <dgm:pt modelId="{2E9C89B3-D925-4382-8D5E-8F6E4839CCA9}" type="pres">
      <dgm:prSet presAssocID="{A080AF50-FBE5-42C0-BD25-731800AAFD8A}" presName="compNode" presStyleCnt="0"/>
      <dgm:spPr/>
    </dgm:pt>
    <dgm:pt modelId="{9582C195-2AC6-497C-A55E-A1E6B1D5328A}" type="pres">
      <dgm:prSet presAssocID="{A080AF50-FBE5-42C0-BD25-731800AAFD8A}" presName="bkgdShape" presStyleLbl="node1" presStyleIdx="3" presStyleCnt="5" custLinFactNeighborY="1384"/>
      <dgm:spPr/>
      <dgm:t>
        <a:bodyPr/>
        <a:lstStyle/>
        <a:p>
          <a:endParaRPr lang="es-MX"/>
        </a:p>
      </dgm:t>
    </dgm:pt>
    <dgm:pt modelId="{EC3A921B-6096-4383-9E15-50DEC6D67053}" type="pres">
      <dgm:prSet presAssocID="{A080AF50-FBE5-42C0-BD25-731800AAFD8A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DA7EF4B-0B8F-447B-A592-F91E8EC44F63}" type="pres">
      <dgm:prSet presAssocID="{A080AF50-FBE5-42C0-BD25-731800AAFD8A}" presName="invisiNode" presStyleLbl="node1" presStyleIdx="3" presStyleCnt="5"/>
      <dgm:spPr/>
    </dgm:pt>
    <dgm:pt modelId="{D0EC36E4-AFBC-4770-9E83-11DF1B62DFE7}" type="pres">
      <dgm:prSet presAssocID="{A080AF50-FBE5-42C0-BD25-731800AAFD8A}" presName="imagNode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8C7B0E92-3215-4AE7-B166-44FB784AA83F}" type="pres">
      <dgm:prSet presAssocID="{C619C485-9009-42D7-B66D-5775EC62BE87}" presName="sibTrans" presStyleLbl="sibTrans2D1" presStyleIdx="0" presStyleCnt="0"/>
      <dgm:spPr/>
      <dgm:t>
        <a:bodyPr/>
        <a:lstStyle/>
        <a:p>
          <a:endParaRPr lang="es-MX"/>
        </a:p>
      </dgm:t>
    </dgm:pt>
    <dgm:pt modelId="{FD05741E-E04A-42BA-808D-30B92C71C1FF}" type="pres">
      <dgm:prSet presAssocID="{FEC025A3-3237-41EC-BB67-C2F997D94C97}" presName="compNode" presStyleCnt="0"/>
      <dgm:spPr/>
    </dgm:pt>
    <dgm:pt modelId="{DFB5254F-49D5-4252-BE3B-C01E64676700}" type="pres">
      <dgm:prSet presAssocID="{FEC025A3-3237-41EC-BB67-C2F997D94C97}" presName="bkgdShape" presStyleLbl="node1" presStyleIdx="4" presStyleCnt="5"/>
      <dgm:spPr/>
      <dgm:t>
        <a:bodyPr/>
        <a:lstStyle/>
        <a:p>
          <a:endParaRPr lang="es-MX"/>
        </a:p>
      </dgm:t>
    </dgm:pt>
    <dgm:pt modelId="{36F1B9F1-7D40-4264-8EC8-6EA97BBD11F9}" type="pres">
      <dgm:prSet presAssocID="{FEC025A3-3237-41EC-BB67-C2F997D94C97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18444B4-334E-461A-9817-F9C792F8F34F}" type="pres">
      <dgm:prSet presAssocID="{FEC025A3-3237-41EC-BB67-C2F997D94C97}" presName="invisiNode" presStyleLbl="node1" presStyleIdx="4" presStyleCnt="5"/>
      <dgm:spPr/>
    </dgm:pt>
    <dgm:pt modelId="{836E3A04-20B2-4791-A3EB-4CE5181C02D5}" type="pres">
      <dgm:prSet presAssocID="{FEC025A3-3237-41EC-BB67-C2F997D94C97}" presName="imagNode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es-MX"/>
        </a:p>
      </dgm:t>
    </dgm:pt>
  </dgm:ptLst>
  <dgm:cxnLst>
    <dgm:cxn modelId="{06EE39DF-D416-4947-8A3B-2B8DB9AFA94D}" type="presOf" srcId="{0BDD0EF0-7D85-4B17-A0CE-31C1979E444F}" destId="{032C663A-270C-4C06-B455-8F1A4A82ACBD}" srcOrd="0" destOrd="0" presId="urn:microsoft.com/office/officeart/2005/8/layout/hList7#1"/>
    <dgm:cxn modelId="{9D1A2911-270F-482B-A5AF-33F1B06F0F02}" type="presOf" srcId="{FEC025A3-3237-41EC-BB67-C2F997D94C97}" destId="{DFB5254F-49D5-4252-BE3B-C01E64676700}" srcOrd="0" destOrd="0" presId="urn:microsoft.com/office/officeart/2005/8/layout/hList7#1"/>
    <dgm:cxn modelId="{D154FBE6-4743-46FF-B887-EF98F424684D}" type="presOf" srcId="{FEC025A3-3237-41EC-BB67-C2F997D94C97}" destId="{36F1B9F1-7D40-4264-8EC8-6EA97BBD11F9}" srcOrd="1" destOrd="0" presId="urn:microsoft.com/office/officeart/2005/8/layout/hList7#1"/>
    <dgm:cxn modelId="{0837FF48-4F95-4275-AF53-F25422AE147B}" type="presOf" srcId="{2E129D9F-8624-4955-A75F-0A0628EBED7A}" destId="{BB165423-1EB4-41D0-B5A9-3903479EFBC8}" srcOrd="1" destOrd="0" presId="urn:microsoft.com/office/officeart/2005/8/layout/hList7#1"/>
    <dgm:cxn modelId="{5F267517-A037-403B-814C-9C46F6F8F1DE}" type="presOf" srcId="{A080AF50-FBE5-42C0-BD25-731800AAFD8A}" destId="{EC3A921B-6096-4383-9E15-50DEC6D67053}" srcOrd="1" destOrd="0" presId="urn:microsoft.com/office/officeart/2005/8/layout/hList7#1"/>
    <dgm:cxn modelId="{755E203C-742A-4897-83AF-94B44B5FD1DD}" srcId="{7A7C1BDE-941C-4EA8-B51B-401ADF09A2A0}" destId="{A080AF50-FBE5-42C0-BD25-731800AAFD8A}" srcOrd="3" destOrd="0" parTransId="{60594510-6392-47CF-89C7-3527BC657B33}" sibTransId="{C619C485-9009-42D7-B66D-5775EC62BE87}"/>
    <dgm:cxn modelId="{67DCFD6B-680C-4939-8CEF-40695231B69B}" srcId="{7A7C1BDE-941C-4EA8-B51B-401ADF09A2A0}" destId="{FEC025A3-3237-41EC-BB67-C2F997D94C97}" srcOrd="4" destOrd="0" parTransId="{56C4C03E-D586-49D3-B8E2-1D8FCF76A81A}" sibTransId="{5AD57BCE-87D4-4D10-90F9-684FB2C9569F}"/>
    <dgm:cxn modelId="{70073172-87E7-4F6E-A873-D6B464FF9C86}" type="presOf" srcId="{7A7C1BDE-941C-4EA8-B51B-401ADF09A2A0}" destId="{F193200D-102F-4783-BCB7-750C60091103}" srcOrd="0" destOrd="0" presId="urn:microsoft.com/office/officeart/2005/8/layout/hList7#1"/>
    <dgm:cxn modelId="{83418981-0F29-40E4-A2F9-5665365A1C75}" type="presOf" srcId="{4E9992DD-4246-436E-9615-283F35933D08}" destId="{0AA4905B-E7C4-447E-AE35-B22996E2E88D}" srcOrd="0" destOrd="0" presId="urn:microsoft.com/office/officeart/2005/8/layout/hList7#1"/>
    <dgm:cxn modelId="{AC5D928E-4E16-4722-AD2A-8543372257AA}" type="presOf" srcId="{473EA8CA-57BA-414F-9CDD-732A41AFD4BC}" destId="{82EC5493-E3BC-45E8-A948-96D0FA04DDC1}" srcOrd="0" destOrd="0" presId="urn:microsoft.com/office/officeart/2005/8/layout/hList7#1"/>
    <dgm:cxn modelId="{A364C374-C7A9-4810-8212-2A75190C3632}" type="presOf" srcId="{2E129D9F-8624-4955-A75F-0A0628EBED7A}" destId="{E0FFAD29-7001-42D5-A31C-BB61AA03202C}" srcOrd="0" destOrd="0" presId="urn:microsoft.com/office/officeart/2005/8/layout/hList7#1"/>
    <dgm:cxn modelId="{7D5A7257-214D-41D0-87B3-EE108149E9B6}" type="presOf" srcId="{2BADE1EE-AE3B-4D26-B174-66273D3D2868}" destId="{B43FFE3A-4CA7-49D8-8361-F9F4AC742CBF}" srcOrd="0" destOrd="0" presId="urn:microsoft.com/office/officeart/2005/8/layout/hList7#1"/>
    <dgm:cxn modelId="{157C8801-D860-4890-9849-B47656F24E48}" type="presOf" srcId="{54D882B9-1B14-47F8-AD97-CD0C631D2275}" destId="{6322DBEF-63E1-417F-8586-894C4EB44DF9}" srcOrd="1" destOrd="0" presId="urn:microsoft.com/office/officeart/2005/8/layout/hList7#1"/>
    <dgm:cxn modelId="{D5CC0F2E-509A-4F6E-9F42-9AC89DFEE7D1}" srcId="{7A7C1BDE-941C-4EA8-B51B-401ADF09A2A0}" destId="{54D882B9-1B14-47F8-AD97-CD0C631D2275}" srcOrd="0" destOrd="0" parTransId="{348E0F0C-A47A-4B20-AAD6-B2C9C4C2322A}" sibTransId="{473EA8CA-57BA-414F-9CDD-732A41AFD4BC}"/>
    <dgm:cxn modelId="{668CF90A-BB3D-4C5E-805B-1D9E9B747E60}" type="presOf" srcId="{54D882B9-1B14-47F8-AD97-CD0C631D2275}" destId="{10ED86D5-E333-4DE3-9187-146B7075E220}" srcOrd="0" destOrd="0" presId="urn:microsoft.com/office/officeart/2005/8/layout/hList7#1"/>
    <dgm:cxn modelId="{0F05E92E-E02B-4DAB-8BAA-97207C9474BA}" type="presOf" srcId="{2BADE1EE-AE3B-4D26-B174-66273D3D2868}" destId="{4F8C7008-C9E8-4BCB-8358-ACEC2F4B9105}" srcOrd="1" destOrd="0" presId="urn:microsoft.com/office/officeart/2005/8/layout/hList7#1"/>
    <dgm:cxn modelId="{97F2FE8B-C780-42D8-97D2-91CE6F49998B}" type="presOf" srcId="{C619C485-9009-42D7-B66D-5775EC62BE87}" destId="{8C7B0E92-3215-4AE7-B166-44FB784AA83F}" srcOrd="0" destOrd="0" presId="urn:microsoft.com/office/officeart/2005/8/layout/hList7#1"/>
    <dgm:cxn modelId="{531E7B00-E078-4853-AE5B-51978E9FA160}" srcId="{7A7C1BDE-941C-4EA8-B51B-401ADF09A2A0}" destId="{2BADE1EE-AE3B-4D26-B174-66273D3D2868}" srcOrd="1" destOrd="0" parTransId="{FD7E4CCC-6423-40A5-8808-D632A28F0896}" sibTransId="{4E9992DD-4246-436E-9615-283F35933D08}"/>
    <dgm:cxn modelId="{C4F011E6-EEE1-4F67-B675-6C4E5EFB43C8}" type="presOf" srcId="{A080AF50-FBE5-42C0-BD25-731800AAFD8A}" destId="{9582C195-2AC6-497C-A55E-A1E6B1D5328A}" srcOrd="0" destOrd="0" presId="urn:microsoft.com/office/officeart/2005/8/layout/hList7#1"/>
    <dgm:cxn modelId="{5D9D0E34-0CAE-4EE5-91C7-BB880A7F9384}" srcId="{7A7C1BDE-941C-4EA8-B51B-401ADF09A2A0}" destId="{2E129D9F-8624-4955-A75F-0A0628EBED7A}" srcOrd="2" destOrd="0" parTransId="{EF8410B8-9472-42CE-918F-E370D5AE2B2C}" sibTransId="{0BDD0EF0-7D85-4B17-A0CE-31C1979E444F}"/>
    <dgm:cxn modelId="{D86A0678-91A6-415B-9D4D-406856107D53}" type="presParOf" srcId="{F193200D-102F-4783-BCB7-750C60091103}" destId="{F5796396-EF38-44CE-8F65-98B16A58D98C}" srcOrd="0" destOrd="0" presId="urn:microsoft.com/office/officeart/2005/8/layout/hList7#1"/>
    <dgm:cxn modelId="{EAA38DEE-0F02-49DC-82BE-D5FAE9EED3A7}" type="presParOf" srcId="{F193200D-102F-4783-BCB7-750C60091103}" destId="{A82D6663-C4AA-4056-9286-5712FF644C4C}" srcOrd="1" destOrd="0" presId="urn:microsoft.com/office/officeart/2005/8/layout/hList7#1"/>
    <dgm:cxn modelId="{2C2B20AF-79A3-4BCC-8B1F-3EC8B80C9CBB}" type="presParOf" srcId="{A82D6663-C4AA-4056-9286-5712FF644C4C}" destId="{0CC628D6-23B0-44B2-B719-5C5B0BF05B67}" srcOrd="0" destOrd="0" presId="urn:microsoft.com/office/officeart/2005/8/layout/hList7#1"/>
    <dgm:cxn modelId="{120FB5E8-BB3A-450D-978B-5898514BEDF0}" type="presParOf" srcId="{0CC628D6-23B0-44B2-B719-5C5B0BF05B67}" destId="{10ED86D5-E333-4DE3-9187-146B7075E220}" srcOrd="0" destOrd="0" presId="urn:microsoft.com/office/officeart/2005/8/layout/hList7#1"/>
    <dgm:cxn modelId="{A1A5A2BB-A891-4816-BDD5-A9E77D9A7F18}" type="presParOf" srcId="{0CC628D6-23B0-44B2-B719-5C5B0BF05B67}" destId="{6322DBEF-63E1-417F-8586-894C4EB44DF9}" srcOrd="1" destOrd="0" presId="urn:microsoft.com/office/officeart/2005/8/layout/hList7#1"/>
    <dgm:cxn modelId="{A16BA951-26DF-41C9-8D7B-7141449C7810}" type="presParOf" srcId="{0CC628D6-23B0-44B2-B719-5C5B0BF05B67}" destId="{14C4E40D-9B58-4CD8-8CA6-B314DC831380}" srcOrd="2" destOrd="0" presId="urn:microsoft.com/office/officeart/2005/8/layout/hList7#1"/>
    <dgm:cxn modelId="{7F23B02A-D914-4411-BF9C-35E567EC142B}" type="presParOf" srcId="{0CC628D6-23B0-44B2-B719-5C5B0BF05B67}" destId="{3AFFB74A-C669-4B49-886E-F27EB67FA678}" srcOrd="3" destOrd="0" presId="urn:microsoft.com/office/officeart/2005/8/layout/hList7#1"/>
    <dgm:cxn modelId="{DB423873-589A-4F18-922C-309C6E510E34}" type="presParOf" srcId="{A82D6663-C4AA-4056-9286-5712FF644C4C}" destId="{82EC5493-E3BC-45E8-A948-96D0FA04DDC1}" srcOrd="1" destOrd="0" presId="urn:microsoft.com/office/officeart/2005/8/layout/hList7#1"/>
    <dgm:cxn modelId="{95AFD76A-92BF-4552-AC8B-5D18A7815A3E}" type="presParOf" srcId="{A82D6663-C4AA-4056-9286-5712FF644C4C}" destId="{1A6C8E97-0AD8-4132-AC3E-93EAFE2AA4F2}" srcOrd="2" destOrd="0" presId="urn:microsoft.com/office/officeart/2005/8/layout/hList7#1"/>
    <dgm:cxn modelId="{72555666-481D-4CA4-8677-6CD2F78D0F61}" type="presParOf" srcId="{1A6C8E97-0AD8-4132-AC3E-93EAFE2AA4F2}" destId="{B43FFE3A-4CA7-49D8-8361-F9F4AC742CBF}" srcOrd="0" destOrd="0" presId="urn:microsoft.com/office/officeart/2005/8/layout/hList7#1"/>
    <dgm:cxn modelId="{502049BF-37B8-4D9E-A100-96DB38F17D5A}" type="presParOf" srcId="{1A6C8E97-0AD8-4132-AC3E-93EAFE2AA4F2}" destId="{4F8C7008-C9E8-4BCB-8358-ACEC2F4B9105}" srcOrd="1" destOrd="0" presId="urn:microsoft.com/office/officeart/2005/8/layout/hList7#1"/>
    <dgm:cxn modelId="{B4F3759C-3A06-4B88-82D4-204958101951}" type="presParOf" srcId="{1A6C8E97-0AD8-4132-AC3E-93EAFE2AA4F2}" destId="{32364449-B40E-453E-8FC7-6C152084D1BC}" srcOrd="2" destOrd="0" presId="urn:microsoft.com/office/officeart/2005/8/layout/hList7#1"/>
    <dgm:cxn modelId="{8D3C9CE3-786A-4A4B-80BA-E38984EE3C90}" type="presParOf" srcId="{1A6C8E97-0AD8-4132-AC3E-93EAFE2AA4F2}" destId="{0C217835-ECDA-41F8-AF2A-233E2364A999}" srcOrd="3" destOrd="0" presId="urn:microsoft.com/office/officeart/2005/8/layout/hList7#1"/>
    <dgm:cxn modelId="{689B29E0-50E2-4D14-8C9E-AE1C80C5980D}" type="presParOf" srcId="{A82D6663-C4AA-4056-9286-5712FF644C4C}" destId="{0AA4905B-E7C4-447E-AE35-B22996E2E88D}" srcOrd="3" destOrd="0" presId="urn:microsoft.com/office/officeart/2005/8/layout/hList7#1"/>
    <dgm:cxn modelId="{6DAC5CA5-D382-451A-9873-9CB6215278EC}" type="presParOf" srcId="{A82D6663-C4AA-4056-9286-5712FF644C4C}" destId="{69A428A8-37CA-4D1C-B708-F14309A6BDC2}" srcOrd="4" destOrd="0" presId="urn:microsoft.com/office/officeart/2005/8/layout/hList7#1"/>
    <dgm:cxn modelId="{6521188F-7701-4ACC-B1ED-305EB5629DEE}" type="presParOf" srcId="{69A428A8-37CA-4D1C-B708-F14309A6BDC2}" destId="{E0FFAD29-7001-42D5-A31C-BB61AA03202C}" srcOrd="0" destOrd="0" presId="urn:microsoft.com/office/officeart/2005/8/layout/hList7#1"/>
    <dgm:cxn modelId="{6523EF33-2EF8-4D48-B5E0-A035A540AE9D}" type="presParOf" srcId="{69A428A8-37CA-4D1C-B708-F14309A6BDC2}" destId="{BB165423-1EB4-41D0-B5A9-3903479EFBC8}" srcOrd="1" destOrd="0" presId="urn:microsoft.com/office/officeart/2005/8/layout/hList7#1"/>
    <dgm:cxn modelId="{1307688D-C82B-4F6A-90C7-D59B9B534008}" type="presParOf" srcId="{69A428A8-37CA-4D1C-B708-F14309A6BDC2}" destId="{EDC79BEF-A632-414B-AC83-2B5960659C01}" srcOrd="2" destOrd="0" presId="urn:microsoft.com/office/officeart/2005/8/layout/hList7#1"/>
    <dgm:cxn modelId="{937A35F2-0E69-4103-815B-15344EBAF045}" type="presParOf" srcId="{69A428A8-37CA-4D1C-B708-F14309A6BDC2}" destId="{C21D0717-8999-445A-B200-C351F9BA9306}" srcOrd="3" destOrd="0" presId="urn:microsoft.com/office/officeart/2005/8/layout/hList7#1"/>
    <dgm:cxn modelId="{7019FDCE-AA2F-4F1C-A3BD-876399928E8A}" type="presParOf" srcId="{A82D6663-C4AA-4056-9286-5712FF644C4C}" destId="{032C663A-270C-4C06-B455-8F1A4A82ACBD}" srcOrd="5" destOrd="0" presId="urn:microsoft.com/office/officeart/2005/8/layout/hList7#1"/>
    <dgm:cxn modelId="{60C292DE-23F4-4543-8FB5-FDDB0B9A4F3C}" type="presParOf" srcId="{A82D6663-C4AA-4056-9286-5712FF644C4C}" destId="{2E9C89B3-D925-4382-8D5E-8F6E4839CCA9}" srcOrd="6" destOrd="0" presId="urn:microsoft.com/office/officeart/2005/8/layout/hList7#1"/>
    <dgm:cxn modelId="{54BCACAA-C344-4AA6-9084-15AEBE7B5017}" type="presParOf" srcId="{2E9C89B3-D925-4382-8D5E-8F6E4839CCA9}" destId="{9582C195-2AC6-497C-A55E-A1E6B1D5328A}" srcOrd="0" destOrd="0" presId="urn:microsoft.com/office/officeart/2005/8/layout/hList7#1"/>
    <dgm:cxn modelId="{5E42967D-AD40-4914-94D6-EA565BCE532F}" type="presParOf" srcId="{2E9C89B3-D925-4382-8D5E-8F6E4839CCA9}" destId="{EC3A921B-6096-4383-9E15-50DEC6D67053}" srcOrd="1" destOrd="0" presId="urn:microsoft.com/office/officeart/2005/8/layout/hList7#1"/>
    <dgm:cxn modelId="{D6C2B394-C9D9-4428-9F34-46803CFACED8}" type="presParOf" srcId="{2E9C89B3-D925-4382-8D5E-8F6E4839CCA9}" destId="{EDA7EF4B-0B8F-447B-A592-F91E8EC44F63}" srcOrd="2" destOrd="0" presId="urn:microsoft.com/office/officeart/2005/8/layout/hList7#1"/>
    <dgm:cxn modelId="{60FB57FA-0294-4DD4-A23C-9AFD26700F5C}" type="presParOf" srcId="{2E9C89B3-D925-4382-8D5E-8F6E4839CCA9}" destId="{D0EC36E4-AFBC-4770-9E83-11DF1B62DFE7}" srcOrd="3" destOrd="0" presId="urn:microsoft.com/office/officeart/2005/8/layout/hList7#1"/>
    <dgm:cxn modelId="{4D42BC15-96FF-4BB7-87D0-E6953E6BB1AB}" type="presParOf" srcId="{A82D6663-C4AA-4056-9286-5712FF644C4C}" destId="{8C7B0E92-3215-4AE7-B166-44FB784AA83F}" srcOrd="7" destOrd="0" presId="urn:microsoft.com/office/officeart/2005/8/layout/hList7#1"/>
    <dgm:cxn modelId="{3BC53447-9DA9-41F7-B32A-2AF3ECAFD874}" type="presParOf" srcId="{A82D6663-C4AA-4056-9286-5712FF644C4C}" destId="{FD05741E-E04A-42BA-808D-30B92C71C1FF}" srcOrd="8" destOrd="0" presId="urn:microsoft.com/office/officeart/2005/8/layout/hList7#1"/>
    <dgm:cxn modelId="{A254D738-239F-4F7B-A309-DDE579BD62FD}" type="presParOf" srcId="{FD05741E-E04A-42BA-808D-30B92C71C1FF}" destId="{DFB5254F-49D5-4252-BE3B-C01E64676700}" srcOrd="0" destOrd="0" presId="urn:microsoft.com/office/officeart/2005/8/layout/hList7#1"/>
    <dgm:cxn modelId="{A86F2AB6-3AD6-4A51-8856-4B18A89A5A07}" type="presParOf" srcId="{FD05741E-E04A-42BA-808D-30B92C71C1FF}" destId="{36F1B9F1-7D40-4264-8EC8-6EA97BBD11F9}" srcOrd="1" destOrd="0" presId="urn:microsoft.com/office/officeart/2005/8/layout/hList7#1"/>
    <dgm:cxn modelId="{DC7A9C7B-27E1-4404-81EC-9F5620E655DA}" type="presParOf" srcId="{FD05741E-E04A-42BA-808D-30B92C71C1FF}" destId="{218444B4-334E-461A-9817-F9C792F8F34F}" srcOrd="2" destOrd="0" presId="urn:microsoft.com/office/officeart/2005/8/layout/hList7#1"/>
    <dgm:cxn modelId="{37F4D67D-21D5-40F5-B8F8-24D19EDE14F2}" type="presParOf" srcId="{FD05741E-E04A-42BA-808D-30B92C71C1FF}" destId="{836E3A04-20B2-4791-A3EB-4CE5181C02D5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EED1BF8-E5C0-46AE-AFC9-1DB59604CAE0}" type="doc">
      <dgm:prSet loTypeId="urn:microsoft.com/office/officeart/2008/layout/PictureStrips" loCatId="picture" qsTypeId="urn:microsoft.com/office/officeart/2005/8/quickstyle/3d3" qsCatId="3D" csTypeId="urn:microsoft.com/office/officeart/2005/8/colors/colorful2" csCatId="colorful" phldr="1"/>
      <dgm:spPr/>
    </dgm:pt>
    <dgm:pt modelId="{01E3BFBC-EC1A-4006-A953-98F53A8E1BF7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400" dirty="0" smtClean="0">
              <a:latin typeface="Georgia" pitchFamily="18" charset="0"/>
            </a:rPr>
            <a:t>En enero de 2013 había 46 Centros de Atención para Estudiantes con Discapacidad (CAED). En 2013 se contaba con </a:t>
          </a:r>
          <a:r>
            <a:rPr lang="es-MX" sz="1400" b="1" dirty="0" smtClean="0">
              <a:latin typeface="Georgia" pitchFamily="18" charset="0"/>
            </a:rPr>
            <a:t>100 de ellos</a:t>
          </a:r>
          <a:r>
            <a:rPr lang="es-MX" sz="1400" dirty="0" smtClean="0">
              <a:latin typeface="Georgia" pitchFamily="18" charset="0"/>
            </a:rPr>
            <a:t>. </a:t>
          </a:r>
          <a:endParaRPr lang="es-MX" sz="1400" dirty="0"/>
        </a:p>
      </dgm:t>
    </dgm:pt>
    <dgm:pt modelId="{4DEE8CE2-3AE8-4506-BF6C-71AFDE533580}" type="parTrans" cxnId="{198D6AE9-CA37-416C-93C0-7CADE88FA0A0}">
      <dgm:prSet/>
      <dgm:spPr/>
      <dgm:t>
        <a:bodyPr/>
        <a:lstStyle/>
        <a:p>
          <a:endParaRPr lang="es-MX" sz="1600"/>
        </a:p>
      </dgm:t>
    </dgm:pt>
    <dgm:pt modelId="{A5133427-7A03-4C4F-A428-8563FE098452}" type="sibTrans" cxnId="{198D6AE9-CA37-416C-93C0-7CADE88FA0A0}">
      <dgm:prSet/>
      <dgm:spPr/>
      <dgm:t>
        <a:bodyPr/>
        <a:lstStyle/>
        <a:p>
          <a:endParaRPr lang="es-MX" sz="1600"/>
        </a:p>
      </dgm:t>
    </dgm:pt>
    <dgm:pt modelId="{50BE9F29-5A34-4C0B-A79E-0AEC741BBB98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400" dirty="0" smtClean="0">
              <a:latin typeface="Georgia" pitchFamily="18" charset="0"/>
            </a:rPr>
            <a:t>Se están creando 100 CAED en 2014. Se crearán 300 más entre 2015 y 2018, .</a:t>
          </a:r>
          <a:endParaRPr lang="es-MX" sz="1400" dirty="0"/>
        </a:p>
      </dgm:t>
    </dgm:pt>
    <dgm:pt modelId="{8183A5E3-E413-4A27-A775-7216176F4354}" type="parTrans" cxnId="{A820A19C-9E06-4AEF-BF9D-DF2A4035D724}">
      <dgm:prSet/>
      <dgm:spPr/>
      <dgm:t>
        <a:bodyPr/>
        <a:lstStyle/>
        <a:p>
          <a:endParaRPr lang="es-MX" sz="1600"/>
        </a:p>
      </dgm:t>
    </dgm:pt>
    <dgm:pt modelId="{6BF3D686-2FB3-439A-A3C1-FE1C91C40F76}" type="sibTrans" cxnId="{A820A19C-9E06-4AEF-BF9D-DF2A4035D724}">
      <dgm:prSet/>
      <dgm:spPr/>
      <dgm:t>
        <a:bodyPr/>
        <a:lstStyle/>
        <a:p>
          <a:endParaRPr lang="es-MX" sz="1600"/>
        </a:p>
      </dgm:t>
    </dgm:pt>
    <dgm:pt modelId="{A134C352-3D71-443D-86C6-9F1521664A07}" type="pres">
      <dgm:prSet presAssocID="{BEED1BF8-E5C0-46AE-AFC9-1DB59604CAE0}" presName="Name0" presStyleCnt="0">
        <dgm:presLayoutVars>
          <dgm:dir/>
          <dgm:resizeHandles val="exact"/>
        </dgm:presLayoutVars>
      </dgm:prSet>
      <dgm:spPr/>
    </dgm:pt>
    <dgm:pt modelId="{F88FA761-8879-49E0-AEC8-0B5BF0A43E9B}" type="pres">
      <dgm:prSet presAssocID="{01E3BFBC-EC1A-4006-A953-98F53A8E1BF7}" presName="composite" presStyleCnt="0"/>
      <dgm:spPr/>
    </dgm:pt>
    <dgm:pt modelId="{DF37EB59-2479-48B6-8A2B-24BFFE12418B}" type="pres">
      <dgm:prSet presAssocID="{01E3BFBC-EC1A-4006-A953-98F53A8E1BF7}" presName="rect1" presStyleLbl="tr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4C11AB9-7EBC-4958-B184-EC9DC577A084}" type="pres">
      <dgm:prSet presAssocID="{01E3BFBC-EC1A-4006-A953-98F53A8E1BF7}" presName="rect2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</dgm:spPr>
    </dgm:pt>
    <dgm:pt modelId="{CD8692F4-D9D1-4C3C-BEAF-E2EDBCF41AA8}" type="pres">
      <dgm:prSet presAssocID="{A5133427-7A03-4C4F-A428-8563FE098452}" presName="sibTrans" presStyleCnt="0"/>
      <dgm:spPr/>
    </dgm:pt>
    <dgm:pt modelId="{3C44F65A-0DC0-44B6-9043-89FC103ED224}" type="pres">
      <dgm:prSet presAssocID="{50BE9F29-5A34-4C0B-A79E-0AEC741BBB98}" presName="composite" presStyleCnt="0"/>
      <dgm:spPr/>
    </dgm:pt>
    <dgm:pt modelId="{8E11142D-65D4-4131-BBAD-7BE1C870750B}" type="pres">
      <dgm:prSet presAssocID="{50BE9F29-5A34-4C0B-A79E-0AEC741BBB98}" presName="rect1" presStyleLbl="tr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B8A4905-6A03-44B1-AD81-400E7F102BF2}" type="pres">
      <dgm:prSet presAssocID="{50BE9F29-5A34-4C0B-A79E-0AEC741BBB98}" presName="rect2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</dgm:spPr>
    </dgm:pt>
  </dgm:ptLst>
  <dgm:cxnLst>
    <dgm:cxn modelId="{A820A19C-9E06-4AEF-BF9D-DF2A4035D724}" srcId="{BEED1BF8-E5C0-46AE-AFC9-1DB59604CAE0}" destId="{50BE9F29-5A34-4C0B-A79E-0AEC741BBB98}" srcOrd="1" destOrd="0" parTransId="{8183A5E3-E413-4A27-A775-7216176F4354}" sibTransId="{6BF3D686-2FB3-439A-A3C1-FE1C91C40F76}"/>
    <dgm:cxn modelId="{01C26F67-B47D-4CD0-9A66-9212C77FF345}" type="presOf" srcId="{01E3BFBC-EC1A-4006-A953-98F53A8E1BF7}" destId="{DF37EB59-2479-48B6-8A2B-24BFFE12418B}" srcOrd="0" destOrd="0" presId="urn:microsoft.com/office/officeart/2008/layout/PictureStrips"/>
    <dgm:cxn modelId="{198D6AE9-CA37-416C-93C0-7CADE88FA0A0}" srcId="{BEED1BF8-E5C0-46AE-AFC9-1DB59604CAE0}" destId="{01E3BFBC-EC1A-4006-A953-98F53A8E1BF7}" srcOrd="0" destOrd="0" parTransId="{4DEE8CE2-3AE8-4506-BF6C-71AFDE533580}" sibTransId="{A5133427-7A03-4C4F-A428-8563FE098452}"/>
    <dgm:cxn modelId="{70148ACB-715B-4B3A-BAE6-34A5922A2E39}" type="presOf" srcId="{BEED1BF8-E5C0-46AE-AFC9-1DB59604CAE0}" destId="{A134C352-3D71-443D-86C6-9F1521664A07}" srcOrd="0" destOrd="0" presId="urn:microsoft.com/office/officeart/2008/layout/PictureStrips"/>
    <dgm:cxn modelId="{BDB0F6D4-FF44-40B5-AB98-5C4A6F2643E9}" type="presOf" srcId="{50BE9F29-5A34-4C0B-A79E-0AEC741BBB98}" destId="{8E11142D-65D4-4131-BBAD-7BE1C870750B}" srcOrd="0" destOrd="0" presId="urn:microsoft.com/office/officeart/2008/layout/PictureStrips"/>
    <dgm:cxn modelId="{2656E935-6D38-492F-852D-830E6DC447ED}" type="presParOf" srcId="{A134C352-3D71-443D-86C6-9F1521664A07}" destId="{F88FA761-8879-49E0-AEC8-0B5BF0A43E9B}" srcOrd="0" destOrd="0" presId="urn:microsoft.com/office/officeart/2008/layout/PictureStrips"/>
    <dgm:cxn modelId="{E19FCDA4-619F-4EF7-9113-68C9D0F1C2ED}" type="presParOf" srcId="{F88FA761-8879-49E0-AEC8-0B5BF0A43E9B}" destId="{DF37EB59-2479-48B6-8A2B-24BFFE12418B}" srcOrd="0" destOrd="0" presId="urn:microsoft.com/office/officeart/2008/layout/PictureStrips"/>
    <dgm:cxn modelId="{555487BF-1F00-41FB-8646-0EF18C775F98}" type="presParOf" srcId="{F88FA761-8879-49E0-AEC8-0B5BF0A43E9B}" destId="{54C11AB9-7EBC-4958-B184-EC9DC577A084}" srcOrd="1" destOrd="0" presId="urn:microsoft.com/office/officeart/2008/layout/PictureStrips"/>
    <dgm:cxn modelId="{3EF5C558-5BA9-4020-8C59-46EF966CAB65}" type="presParOf" srcId="{A134C352-3D71-443D-86C6-9F1521664A07}" destId="{CD8692F4-D9D1-4C3C-BEAF-E2EDBCF41AA8}" srcOrd="1" destOrd="0" presId="urn:microsoft.com/office/officeart/2008/layout/PictureStrips"/>
    <dgm:cxn modelId="{A7822A59-1E43-40FE-A187-496EF54BC2A5}" type="presParOf" srcId="{A134C352-3D71-443D-86C6-9F1521664A07}" destId="{3C44F65A-0DC0-44B6-9043-89FC103ED224}" srcOrd="2" destOrd="0" presId="urn:microsoft.com/office/officeart/2008/layout/PictureStrips"/>
    <dgm:cxn modelId="{7CEEE2AA-90CA-4025-AA73-DDBC574B04B5}" type="presParOf" srcId="{3C44F65A-0DC0-44B6-9043-89FC103ED224}" destId="{8E11142D-65D4-4131-BBAD-7BE1C870750B}" srcOrd="0" destOrd="0" presId="urn:microsoft.com/office/officeart/2008/layout/PictureStrips"/>
    <dgm:cxn modelId="{09E90D0F-3E49-4C67-BC3D-9ADDD45FF549}" type="presParOf" srcId="{3C44F65A-0DC0-44B6-9043-89FC103ED224}" destId="{6B8A4905-6A03-44B1-AD81-400E7F102BF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B252911-8681-41B5-B637-FCDEC392C167}" type="doc">
      <dgm:prSet loTypeId="urn:microsoft.com/office/officeart/2005/8/layout/vList3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s-MX"/>
        </a:p>
      </dgm:t>
    </dgm:pt>
    <dgm:pt modelId="{F1709120-41C3-471C-A7A4-1A073E833843}">
      <dgm:prSet/>
      <dgm:spPr/>
      <dgm:t>
        <a:bodyPr/>
        <a:lstStyle/>
        <a:p>
          <a:pPr rtl="0"/>
          <a:r>
            <a:rPr lang="es-MX" dirty="0" smtClean="0">
              <a:latin typeface="Georgia" pitchFamily="18" charset="0"/>
            </a:rPr>
            <a:t>Difusión del </a:t>
          </a:r>
          <a:r>
            <a:rPr lang="es-MX" b="1" dirty="0" smtClean="0">
              <a:latin typeface="Georgia" pitchFamily="18" charset="0"/>
            </a:rPr>
            <a:t>desempeño por  plantel </a:t>
          </a:r>
          <a:r>
            <a:rPr lang="es-MX" dirty="0" smtClean="0">
              <a:latin typeface="Georgia" pitchFamily="18" charset="0"/>
            </a:rPr>
            <a:t>para que las academias de docentes fortalezcan la enseñanza en aquellas dimensiones críticas.</a:t>
          </a:r>
          <a:endParaRPr lang="es-MX" dirty="0">
            <a:latin typeface="Georgia" pitchFamily="18" charset="0"/>
          </a:endParaRPr>
        </a:p>
      </dgm:t>
    </dgm:pt>
    <dgm:pt modelId="{047FEF78-F346-4DFA-A309-FB6CEEA844E9}" type="parTrans" cxnId="{034C0E5A-D680-423F-BED9-6E7BD11F3AD2}">
      <dgm:prSet/>
      <dgm:spPr/>
      <dgm:t>
        <a:bodyPr/>
        <a:lstStyle/>
        <a:p>
          <a:endParaRPr lang="es-MX">
            <a:latin typeface="Georgia" pitchFamily="18" charset="0"/>
          </a:endParaRPr>
        </a:p>
      </dgm:t>
    </dgm:pt>
    <dgm:pt modelId="{C91205B0-E55E-49C2-B7A5-C2CE0F70F5DE}" type="sibTrans" cxnId="{034C0E5A-D680-423F-BED9-6E7BD11F3AD2}">
      <dgm:prSet/>
      <dgm:spPr/>
      <dgm:t>
        <a:bodyPr/>
        <a:lstStyle/>
        <a:p>
          <a:endParaRPr lang="es-MX">
            <a:latin typeface="Georgia" pitchFamily="18" charset="0"/>
          </a:endParaRPr>
        </a:p>
      </dgm:t>
    </dgm:pt>
    <dgm:pt modelId="{414997D7-177A-40A1-883E-B7955E92BDB9}">
      <dgm:prSet/>
      <dgm:spPr/>
      <dgm:t>
        <a:bodyPr/>
        <a:lstStyle/>
        <a:p>
          <a:pPr rtl="0"/>
          <a:r>
            <a:rPr lang="es-MX" dirty="0" smtClean="0">
              <a:latin typeface="Georgia" pitchFamily="18" charset="0"/>
            </a:rPr>
            <a:t>Distribución de </a:t>
          </a:r>
          <a:r>
            <a:rPr lang="es-MX" b="1" dirty="0" smtClean="0">
              <a:latin typeface="Georgia" pitchFamily="18" charset="0"/>
            </a:rPr>
            <a:t>5 textos de apoyo </a:t>
          </a:r>
          <a:r>
            <a:rPr lang="es-MX" dirty="0" smtClean="0">
              <a:latin typeface="Georgia" pitchFamily="18" charset="0"/>
            </a:rPr>
            <a:t>al trabajo docente sobre la enseñanza de las matemáticas en un modelo de desarrollo de competencias. </a:t>
          </a:r>
          <a:endParaRPr lang="es-MX" dirty="0">
            <a:latin typeface="Georgia" pitchFamily="18" charset="0"/>
          </a:endParaRPr>
        </a:p>
      </dgm:t>
    </dgm:pt>
    <dgm:pt modelId="{0C4F5EA0-5A1D-4D6E-ABA9-24701147655E}" type="parTrans" cxnId="{9261D58B-E149-484D-AF99-C181F7C96B8B}">
      <dgm:prSet/>
      <dgm:spPr/>
      <dgm:t>
        <a:bodyPr/>
        <a:lstStyle/>
        <a:p>
          <a:endParaRPr lang="es-MX">
            <a:latin typeface="Georgia" pitchFamily="18" charset="0"/>
          </a:endParaRPr>
        </a:p>
      </dgm:t>
    </dgm:pt>
    <dgm:pt modelId="{98411566-5F0D-4DFC-9DC7-89438B59ECC2}" type="sibTrans" cxnId="{9261D58B-E149-484D-AF99-C181F7C96B8B}">
      <dgm:prSet/>
      <dgm:spPr/>
      <dgm:t>
        <a:bodyPr/>
        <a:lstStyle/>
        <a:p>
          <a:endParaRPr lang="es-MX">
            <a:latin typeface="Georgia" pitchFamily="18" charset="0"/>
          </a:endParaRPr>
        </a:p>
      </dgm:t>
    </dgm:pt>
    <dgm:pt modelId="{5E1ACB75-A56D-46BA-B7F5-4D2F4077B90D}">
      <dgm:prSet/>
      <dgm:spPr/>
      <dgm:t>
        <a:bodyPr/>
        <a:lstStyle/>
        <a:p>
          <a:pPr rtl="0"/>
          <a:r>
            <a:rPr lang="es-MX" dirty="0" smtClean="0">
              <a:latin typeface="Georgia" pitchFamily="18" charset="0"/>
            </a:rPr>
            <a:t>Distribución de una </a:t>
          </a:r>
          <a:r>
            <a:rPr lang="es-MX" b="1" dirty="0" smtClean="0">
              <a:latin typeface="Georgia" pitchFamily="18" charset="0"/>
            </a:rPr>
            <a:t>antología de enseñanza de comprensión lectora </a:t>
          </a:r>
          <a:r>
            <a:rPr lang="es-MX" dirty="0" smtClean="0">
              <a:latin typeface="Georgia" pitchFamily="18" charset="0"/>
            </a:rPr>
            <a:t>para los maestros.</a:t>
          </a:r>
          <a:endParaRPr lang="es-MX" dirty="0">
            <a:latin typeface="Georgia" pitchFamily="18" charset="0"/>
          </a:endParaRPr>
        </a:p>
      </dgm:t>
    </dgm:pt>
    <dgm:pt modelId="{2B53C7AE-2F13-4291-A2FD-C9F04D2167CF}" type="parTrans" cxnId="{0C501801-D1DF-4B62-8FE1-C7BBACE2922D}">
      <dgm:prSet/>
      <dgm:spPr/>
      <dgm:t>
        <a:bodyPr/>
        <a:lstStyle/>
        <a:p>
          <a:endParaRPr lang="es-MX">
            <a:latin typeface="Georgia" pitchFamily="18" charset="0"/>
          </a:endParaRPr>
        </a:p>
      </dgm:t>
    </dgm:pt>
    <dgm:pt modelId="{9F19C151-C8C0-450A-A938-E5DE69F9FCCB}" type="sibTrans" cxnId="{0C501801-D1DF-4B62-8FE1-C7BBACE2922D}">
      <dgm:prSet/>
      <dgm:spPr/>
      <dgm:t>
        <a:bodyPr/>
        <a:lstStyle/>
        <a:p>
          <a:endParaRPr lang="es-MX">
            <a:latin typeface="Georgia" pitchFamily="18" charset="0"/>
          </a:endParaRPr>
        </a:p>
      </dgm:t>
    </dgm:pt>
    <dgm:pt modelId="{6CA8BEA0-C48C-4D67-B0B2-56B720782B47}">
      <dgm:prSet/>
      <dgm:spPr/>
      <dgm:t>
        <a:bodyPr/>
        <a:lstStyle/>
        <a:p>
          <a:pPr rtl="0"/>
          <a:r>
            <a:rPr lang="es-MX" dirty="0" smtClean="0">
              <a:latin typeface="Georgia" pitchFamily="18" charset="0"/>
            </a:rPr>
            <a:t>Se tienen preparados </a:t>
          </a:r>
          <a:r>
            <a:rPr lang="es-MX" b="1" dirty="0" smtClean="0">
              <a:latin typeface="Georgia" pitchFamily="18" charset="0"/>
            </a:rPr>
            <a:t>textos adicionales para el área de comunicación</a:t>
          </a:r>
          <a:r>
            <a:rPr lang="es-MX" dirty="0" smtClean="0">
              <a:latin typeface="Georgia" pitchFamily="18" charset="0"/>
            </a:rPr>
            <a:t> para apoyar las competencias didácticas de los docentes.</a:t>
          </a:r>
          <a:endParaRPr lang="es-MX" dirty="0">
            <a:latin typeface="Georgia" pitchFamily="18" charset="0"/>
          </a:endParaRPr>
        </a:p>
      </dgm:t>
    </dgm:pt>
    <dgm:pt modelId="{5EB74008-C2C0-437B-9BC1-38FE94D0A2EA}" type="parTrans" cxnId="{9D60A440-C7A5-42A5-A052-5631E6056A55}">
      <dgm:prSet/>
      <dgm:spPr/>
      <dgm:t>
        <a:bodyPr/>
        <a:lstStyle/>
        <a:p>
          <a:endParaRPr lang="es-MX">
            <a:latin typeface="Georgia" pitchFamily="18" charset="0"/>
          </a:endParaRPr>
        </a:p>
      </dgm:t>
    </dgm:pt>
    <dgm:pt modelId="{4F42DAC6-148C-4C9D-86C2-12F76A467ACA}" type="sibTrans" cxnId="{9D60A440-C7A5-42A5-A052-5631E6056A55}">
      <dgm:prSet/>
      <dgm:spPr/>
      <dgm:t>
        <a:bodyPr/>
        <a:lstStyle/>
        <a:p>
          <a:endParaRPr lang="es-MX">
            <a:latin typeface="Georgia" pitchFamily="18" charset="0"/>
          </a:endParaRPr>
        </a:p>
      </dgm:t>
    </dgm:pt>
    <dgm:pt modelId="{B56EC266-B0E0-4CBB-B588-E9D0313A27F8}">
      <dgm:prSet/>
      <dgm:spPr/>
      <dgm:t>
        <a:bodyPr/>
        <a:lstStyle/>
        <a:p>
          <a:pPr rtl="0"/>
          <a:r>
            <a:rPr lang="es-MX" dirty="0" smtClean="0">
              <a:latin typeface="Georgia" pitchFamily="18" charset="0"/>
            </a:rPr>
            <a:t>Se impulsa el </a:t>
          </a:r>
          <a:r>
            <a:rPr lang="es-MX" b="1" dirty="0" smtClean="0">
              <a:latin typeface="Georgia" pitchFamily="18" charset="0"/>
            </a:rPr>
            <a:t>trabajo colegiado docente </a:t>
          </a:r>
          <a:r>
            <a:rPr lang="es-MX" dirty="0" smtClean="0">
              <a:latin typeface="Georgia" pitchFamily="18" charset="0"/>
            </a:rPr>
            <a:t>junto con las autoridades Educativas Estatales.</a:t>
          </a:r>
          <a:endParaRPr lang="es-MX" dirty="0">
            <a:latin typeface="Georgia" pitchFamily="18" charset="0"/>
          </a:endParaRPr>
        </a:p>
      </dgm:t>
    </dgm:pt>
    <dgm:pt modelId="{E928CC0D-03EE-48DD-8523-D129C2371AC8}" type="parTrans" cxnId="{7E4FEAD8-5109-44C6-A01E-1D2039DCDF05}">
      <dgm:prSet/>
      <dgm:spPr/>
      <dgm:t>
        <a:bodyPr/>
        <a:lstStyle/>
        <a:p>
          <a:endParaRPr lang="es-MX">
            <a:latin typeface="Georgia" pitchFamily="18" charset="0"/>
          </a:endParaRPr>
        </a:p>
      </dgm:t>
    </dgm:pt>
    <dgm:pt modelId="{256BE779-72AE-4C97-B78E-285076ECBFB3}" type="sibTrans" cxnId="{7E4FEAD8-5109-44C6-A01E-1D2039DCDF05}">
      <dgm:prSet/>
      <dgm:spPr/>
      <dgm:t>
        <a:bodyPr/>
        <a:lstStyle/>
        <a:p>
          <a:endParaRPr lang="es-MX">
            <a:latin typeface="Georgia" pitchFamily="18" charset="0"/>
          </a:endParaRPr>
        </a:p>
      </dgm:t>
    </dgm:pt>
    <dgm:pt modelId="{82453A60-3DB3-424C-AA29-AA223556BF9D}" type="pres">
      <dgm:prSet presAssocID="{5B252911-8681-41B5-B637-FCDEC392C16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FF58AD8-EF11-42B1-B35A-60EAD267400F}" type="pres">
      <dgm:prSet presAssocID="{F1709120-41C3-471C-A7A4-1A073E833843}" presName="composite" presStyleCnt="0"/>
      <dgm:spPr/>
    </dgm:pt>
    <dgm:pt modelId="{26DC588A-DA1D-4A49-8AFB-58290A74290B}" type="pres">
      <dgm:prSet presAssocID="{F1709120-41C3-471C-A7A4-1A073E833843}" presName="imgShp" presStyleLbl="fgImgPlace1" presStyleIdx="0" presStyleCnt="5"/>
      <dgm:spPr/>
    </dgm:pt>
    <dgm:pt modelId="{37229B98-041F-4D23-97D1-65965C480361}" type="pres">
      <dgm:prSet presAssocID="{F1709120-41C3-471C-A7A4-1A073E833843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0DDA75B-80DB-4248-A7F9-4819B6998F75}" type="pres">
      <dgm:prSet presAssocID="{C91205B0-E55E-49C2-B7A5-C2CE0F70F5DE}" presName="spacing" presStyleCnt="0"/>
      <dgm:spPr/>
    </dgm:pt>
    <dgm:pt modelId="{85EDD06E-7D9D-4A5C-B3D0-62F7E51EA70F}" type="pres">
      <dgm:prSet presAssocID="{414997D7-177A-40A1-883E-B7955E92BDB9}" presName="composite" presStyleCnt="0"/>
      <dgm:spPr/>
    </dgm:pt>
    <dgm:pt modelId="{2F34150E-7CC6-4481-A381-3F48E0007F8D}" type="pres">
      <dgm:prSet presAssocID="{414997D7-177A-40A1-883E-B7955E92BDB9}" presName="imgShp" presStyleLbl="fgImgPlace1" presStyleIdx="1" presStyleCnt="5"/>
      <dgm:spPr/>
    </dgm:pt>
    <dgm:pt modelId="{5BC52E5E-5948-414F-AC39-919928C1E3EF}" type="pres">
      <dgm:prSet presAssocID="{414997D7-177A-40A1-883E-B7955E92BDB9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F79FA59-249F-409D-8103-63F851516AC9}" type="pres">
      <dgm:prSet presAssocID="{98411566-5F0D-4DFC-9DC7-89438B59ECC2}" presName="spacing" presStyleCnt="0"/>
      <dgm:spPr/>
    </dgm:pt>
    <dgm:pt modelId="{3BC51E22-54E4-4677-9232-F67F5F0AB842}" type="pres">
      <dgm:prSet presAssocID="{5E1ACB75-A56D-46BA-B7F5-4D2F4077B90D}" presName="composite" presStyleCnt="0"/>
      <dgm:spPr/>
    </dgm:pt>
    <dgm:pt modelId="{1B0900D5-FDF6-480C-9E6D-DBA98D9268C0}" type="pres">
      <dgm:prSet presAssocID="{5E1ACB75-A56D-46BA-B7F5-4D2F4077B90D}" presName="imgShp" presStyleLbl="fgImgPlace1" presStyleIdx="2" presStyleCnt="5"/>
      <dgm:spPr/>
    </dgm:pt>
    <dgm:pt modelId="{1F9ED79C-64D1-4E11-82B1-40B3AD3220FC}" type="pres">
      <dgm:prSet presAssocID="{5E1ACB75-A56D-46BA-B7F5-4D2F4077B90D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BBBA121-47FA-4455-BC82-6E49BF53D47D}" type="pres">
      <dgm:prSet presAssocID="{9F19C151-C8C0-450A-A938-E5DE69F9FCCB}" presName="spacing" presStyleCnt="0"/>
      <dgm:spPr/>
    </dgm:pt>
    <dgm:pt modelId="{D137F3FD-788A-458B-A168-6F371082B296}" type="pres">
      <dgm:prSet presAssocID="{6CA8BEA0-C48C-4D67-B0B2-56B720782B47}" presName="composite" presStyleCnt="0"/>
      <dgm:spPr/>
    </dgm:pt>
    <dgm:pt modelId="{1C7ED8F6-39CC-4EE0-BE16-3D607CBD78CB}" type="pres">
      <dgm:prSet presAssocID="{6CA8BEA0-C48C-4D67-B0B2-56B720782B47}" presName="imgShp" presStyleLbl="fgImgPlace1" presStyleIdx="3" presStyleCnt="5"/>
      <dgm:spPr/>
    </dgm:pt>
    <dgm:pt modelId="{7963A8A3-CF39-490E-82CB-363DA37353CD}" type="pres">
      <dgm:prSet presAssocID="{6CA8BEA0-C48C-4D67-B0B2-56B720782B47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D40C9EB-AE19-4AA8-BCCB-7F0B2B863FDC}" type="pres">
      <dgm:prSet presAssocID="{4F42DAC6-148C-4C9D-86C2-12F76A467ACA}" presName="spacing" presStyleCnt="0"/>
      <dgm:spPr/>
    </dgm:pt>
    <dgm:pt modelId="{38D05912-7492-4BDB-B97B-78EE6652B08B}" type="pres">
      <dgm:prSet presAssocID="{B56EC266-B0E0-4CBB-B588-E9D0313A27F8}" presName="composite" presStyleCnt="0"/>
      <dgm:spPr/>
    </dgm:pt>
    <dgm:pt modelId="{7ADBEA80-E512-45FD-BD54-6BAE75F84C08}" type="pres">
      <dgm:prSet presAssocID="{B56EC266-B0E0-4CBB-B588-E9D0313A27F8}" presName="imgShp" presStyleLbl="fgImgPlace1" presStyleIdx="4" presStyleCnt="5"/>
      <dgm:spPr/>
    </dgm:pt>
    <dgm:pt modelId="{60FD183D-DB34-42FA-AC60-E51C390EBFDE}" type="pres">
      <dgm:prSet presAssocID="{B56EC266-B0E0-4CBB-B588-E9D0313A27F8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7E4FEAD8-5109-44C6-A01E-1D2039DCDF05}" srcId="{5B252911-8681-41B5-B637-FCDEC392C167}" destId="{B56EC266-B0E0-4CBB-B588-E9D0313A27F8}" srcOrd="4" destOrd="0" parTransId="{E928CC0D-03EE-48DD-8523-D129C2371AC8}" sibTransId="{256BE779-72AE-4C97-B78E-285076ECBFB3}"/>
    <dgm:cxn modelId="{0C501801-D1DF-4B62-8FE1-C7BBACE2922D}" srcId="{5B252911-8681-41B5-B637-FCDEC392C167}" destId="{5E1ACB75-A56D-46BA-B7F5-4D2F4077B90D}" srcOrd="2" destOrd="0" parTransId="{2B53C7AE-2F13-4291-A2FD-C9F04D2167CF}" sibTransId="{9F19C151-C8C0-450A-A938-E5DE69F9FCCB}"/>
    <dgm:cxn modelId="{9261D58B-E149-484D-AF99-C181F7C96B8B}" srcId="{5B252911-8681-41B5-B637-FCDEC392C167}" destId="{414997D7-177A-40A1-883E-B7955E92BDB9}" srcOrd="1" destOrd="0" parTransId="{0C4F5EA0-5A1D-4D6E-ABA9-24701147655E}" sibTransId="{98411566-5F0D-4DFC-9DC7-89438B59ECC2}"/>
    <dgm:cxn modelId="{7D38E458-0E02-4F0D-93DA-173D8815F456}" type="presOf" srcId="{5E1ACB75-A56D-46BA-B7F5-4D2F4077B90D}" destId="{1F9ED79C-64D1-4E11-82B1-40B3AD3220FC}" srcOrd="0" destOrd="0" presId="urn:microsoft.com/office/officeart/2005/8/layout/vList3"/>
    <dgm:cxn modelId="{5252E3F0-A908-424E-8462-4D2EBA14588F}" type="presOf" srcId="{F1709120-41C3-471C-A7A4-1A073E833843}" destId="{37229B98-041F-4D23-97D1-65965C480361}" srcOrd="0" destOrd="0" presId="urn:microsoft.com/office/officeart/2005/8/layout/vList3"/>
    <dgm:cxn modelId="{5EEBA92D-9BCC-4F25-AAF7-B3906B460008}" type="presOf" srcId="{6CA8BEA0-C48C-4D67-B0B2-56B720782B47}" destId="{7963A8A3-CF39-490E-82CB-363DA37353CD}" srcOrd="0" destOrd="0" presId="urn:microsoft.com/office/officeart/2005/8/layout/vList3"/>
    <dgm:cxn modelId="{9D60A440-C7A5-42A5-A052-5631E6056A55}" srcId="{5B252911-8681-41B5-B637-FCDEC392C167}" destId="{6CA8BEA0-C48C-4D67-B0B2-56B720782B47}" srcOrd="3" destOrd="0" parTransId="{5EB74008-C2C0-437B-9BC1-38FE94D0A2EA}" sibTransId="{4F42DAC6-148C-4C9D-86C2-12F76A467ACA}"/>
    <dgm:cxn modelId="{5E5B780A-859D-469B-925C-B5B6D5B78440}" type="presOf" srcId="{B56EC266-B0E0-4CBB-B588-E9D0313A27F8}" destId="{60FD183D-DB34-42FA-AC60-E51C390EBFDE}" srcOrd="0" destOrd="0" presId="urn:microsoft.com/office/officeart/2005/8/layout/vList3"/>
    <dgm:cxn modelId="{0DF1EB9B-9E0D-4CEB-B5E4-59CFE735377F}" type="presOf" srcId="{5B252911-8681-41B5-B637-FCDEC392C167}" destId="{82453A60-3DB3-424C-AA29-AA223556BF9D}" srcOrd="0" destOrd="0" presId="urn:microsoft.com/office/officeart/2005/8/layout/vList3"/>
    <dgm:cxn modelId="{16091BBC-0022-416C-85CF-7B34DE461C8A}" type="presOf" srcId="{414997D7-177A-40A1-883E-B7955E92BDB9}" destId="{5BC52E5E-5948-414F-AC39-919928C1E3EF}" srcOrd="0" destOrd="0" presId="urn:microsoft.com/office/officeart/2005/8/layout/vList3"/>
    <dgm:cxn modelId="{034C0E5A-D680-423F-BED9-6E7BD11F3AD2}" srcId="{5B252911-8681-41B5-B637-FCDEC392C167}" destId="{F1709120-41C3-471C-A7A4-1A073E833843}" srcOrd="0" destOrd="0" parTransId="{047FEF78-F346-4DFA-A309-FB6CEEA844E9}" sibTransId="{C91205B0-E55E-49C2-B7A5-C2CE0F70F5DE}"/>
    <dgm:cxn modelId="{79F583DA-026C-4633-90EB-BF2325DBAF3E}" type="presParOf" srcId="{82453A60-3DB3-424C-AA29-AA223556BF9D}" destId="{CFF58AD8-EF11-42B1-B35A-60EAD267400F}" srcOrd="0" destOrd="0" presId="urn:microsoft.com/office/officeart/2005/8/layout/vList3"/>
    <dgm:cxn modelId="{5FBF2E56-16B9-4F16-AAD6-78DE60EE0F1E}" type="presParOf" srcId="{CFF58AD8-EF11-42B1-B35A-60EAD267400F}" destId="{26DC588A-DA1D-4A49-8AFB-58290A74290B}" srcOrd="0" destOrd="0" presId="urn:microsoft.com/office/officeart/2005/8/layout/vList3"/>
    <dgm:cxn modelId="{5F1F164B-8AD8-4E23-96D7-B7279BBCBA2B}" type="presParOf" srcId="{CFF58AD8-EF11-42B1-B35A-60EAD267400F}" destId="{37229B98-041F-4D23-97D1-65965C480361}" srcOrd="1" destOrd="0" presId="urn:microsoft.com/office/officeart/2005/8/layout/vList3"/>
    <dgm:cxn modelId="{E14D9624-B196-49E2-BE38-AC1937325909}" type="presParOf" srcId="{82453A60-3DB3-424C-AA29-AA223556BF9D}" destId="{F0DDA75B-80DB-4248-A7F9-4819B6998F75}" srcOrd="1" destOrd="0" presId="urn:microsoft.com/office/officeart/2005/8/layout/vList3"/>
    <dgm:cxn modelId="{7E1A8212-A58C-4956-BC18-D37EA31BAB2D}" type="presParOf" srcId="{82453A60-3DB3-424C-AA29-AA223556BF9D}" destId="{85EDD06E-7D9D-4A5C-B3D0-62F7E51EA70F}" srcOrd="2" destOrd="0" presId="urn:microsoft.com/office/officeart/2005/8/layout/vList3"/>
    <dgm:cxn modelId="{A0B9086D-D06F-400C-BBFA-651A77177F92}" type="presParOf" srcId="{85EDD06E-7D9D-4A5C-B3D0-62F7E51EA70F}" destId="{2F34150E-7CC6-4481-A381-3F48E0007F8D}" srcOrd="0" destOrd="0" presId="urn:microsoft.com/office/officeart/2005/8/layout/vList3"/>
    <dgm:cxn modelId="{3378DE15-0729-4F29-BB5F-38B42CFE42F0}" type="presParOf" srcId="{85EDD06E-7D9D-4A5C-B3D0-62F7E51EA70F}" destId="{5BC52E5E-5948-414F-AC39-919928C1E3EF}" srcOrd="1" destOrd="0" presId="urn:microsoft.com/office/officeart/2005/8/layout/vList3"/>
    <dgm:cxn modelId="{E463D24A-CB67-4B30-A69C-BC7FFC316E7A}" type="presParOf" srcId="{82453A60-3DB3-424C-AA29-AA223556BF9D}" destId="{AF79FA59-249F-409D-8103-63F851516AC9}" srcOrd="3" destOrd="0" presId="urn:microsoft.com/office/officeart/2005/8/layout/vList3"/>
    <dgm:cxn modelId="{89DEBE71-1600-4E16-ABFD-921653A41000}" type="presParOf" srcId="{82453A60-3DB3-424C-AA29-AA223556BF9D}" destId="{3BC51E22-54E4-4677-9232-F67F5F0AB842}" srcOrd="4" destOrd="0" presId="urn:microsoft.com/office/officeart/2005/8/layout/vList3"/>
    <dgm:cxn modelId="{9FED2AEC-EA5C-43D8-9EC4-54C5991900E2}" type="presParOf" srcId="{3BC51E22-54E4-4677-9232-F67F5F0AB842}" destId="{1B0900D5-FDF6-480C-9E6D-DBA98D9268C0}" srcOrd="0" destOrd="0" presId="urn:microsoft.com/office/officeart/2005/8/layout/vList3"/>
    <dgm:cxn modelId="{DA6EAB0D-C09F-41D7-AF64-D77C94DE92DD}" type="presParOf" srcId="{3BC51E22-54E4-4677-9232-F67F5F0AB842}" destId="{1F9ED79C-64D1-4E11-82B1-40B3AD3220FC}" srcOrd="1" destOrd="0" presId="urn:microsoft.com/office/officeart/2005/8/layout/vList3"/>
    <dgm:cxn modelId="{0A57FF97-3EDD-4203-98BE-F61CC6E0ED3D}" type="presParOf" srcId="{82453A60-3DB3-424C-AA29-AA223556BF9D}" destId="{7BBBA121-47FA-4455-BC82-6E49BF53D47D}" srcOrd="5" destOrd="0" presId="urn:microsoft.com/office/officeart/2005/8/layout/vList3"/>
    <dgm:cxn modelId="{ACB9C89D-3586-4EC8-A416-55C08B22B408}" type="presParOf" srcId="{82453A60-3DB3-424C-AA29-AA223556BF9D}" destId="{D137F3FD-788A-458B-A168-6F371082B296}" srcOrd="6" destOrd="0" presId="urn:microsoft.com/office/officeart/2005/8/layout/vList3"/>
    <dgm:cxn modelId="{2219B949-FDDB-4300-A300-386DB8D0AC3A}" type="presParOf" srcId="{D137F3FD-788A-458B-A168-6F371082B296}" destId="{1C7ED8F6-39CC-4EE0-BE16-3D607CBD78CB}" srcOrd="0" destOrd="0" presId="urn:microsoft.com/office/officeart/2005/8/layout/vList3"/>
    <dgm:cxn modelId="{4EE641AC-9CF5-45B4-91BB-0A40E272CFCA}" type="presParOf" srcId="{D137F3FD-788A-458B-A168-6F371082B296}" destId="{7963A8A3-CF39-490E-82CB-363DA37353CD}" srcOrd="1" destOrd="0" presId="urn:microsoft.com/office/officeart/2005/8/layout/vList3"/>
    <dgm:cxn modelId="{AA300C0C-B2C7-4B4D-B838-55FA27D32311}" type="presParOf" srcId="{82453A60-3DB3-424C-AA29-AA223556BF9D}" destId="{2D40C9EB-AE19-4AA8-BCCB-7F0B2B863FDC}" srcOrd="7" destOrd="0" presId="urn:microsoft.com/office/officeart/2005/8/layout/vList3"/>
    <dgm:cxn modelId="{2CCA163B-57C1-4685-8133-BCCC4E222BD2}" type="presParOf" srcId="{82453A60-3DB3-424C-AA29-AA223556BF9D}" destId="{38D05912-7492-4BDB-B97B-78EE6652B08B}" srcOrd="8" destOrd="0" presId="urn:microsoft.com/office/officeart/2005/8/layout/vList3"/>
    <dgm:cxn modelId="{86DF19C5-B668-404E-A832-85F5EA147369}" type="presParOf" srcId="{38D05912-7492-4BDB-B97B-78EE6652B08B}" destId="{7ADBEA80-E512-45FD-BD54-6BAE75F84C08}" srcOrd="0" destOrd="0" presId="urn:microsoft.com/office/officeart/2005/8/layout/vList3"/>
    <dgm:cxn modelId="{127D02A5-50F1-4245-96C7-E664D61022EA}" type="presParOf" srcId="{38D05912-7492-4BDB-B97B-78EE6652B08B}" destId="{60FD183D-DB34-42FA-AC60-E51C390EBFD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217156D-CAE2-4201-91E3-36C57C8EE15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D2E7718A-4B61-432C-A5BE-9B434A7ED5E8}">
      <dgm:prSet phldrT="[Texto]" custT="1"/>
      <dgm:spPr/>
      <dgm:t>
        <a:bodyPr/>
        <a:lstStyle/>
        <a:p>
          <a:r>
            <a:rPr lang="es-MX" sz="2000" b="1" dirty="0" smtClean="0">
              <a:latin typeface="Georgia" pitchFamily="18" charset="0"/>
            </a:rPr>
            <a:t>Motivación  profesional</a:t>
          </a:r>
          <a:r>
            <a:rPr lang="es-MX" sz="2000" dirty="0" smtClean="0">
              <a:latin typeface="Georgia" pitchFamily="18" charset="0"/>
            </a:rPr>
            <a:t> para mejorar los aprendizajes de los alumnos</a:t>
          </a:r>
          <a:endParaRPr lang="es-MX" sz="2000" dirty="0">
            <a:latin typeface="Georgia" pitchFamily="18" charset="0"/>
          </a:endParaRPr>
        </a:p>
      </dgm:t>
    </dgm:pt>
    <dgm:pt modelId="{7EA3CE5F-F008-4809-9BB4-728130A34941}" type="parTrans" cxnId="{12A8993A-415A-46C6-83E0-D7AF566C0C91}">
      <dgm:prSet/>
      <dgm:spPr/>
      <dgm:t>
        <a:bodyPr/>
        <a:lstStyle/>
        <a:p>
          <a:endParaRPr lang="es-MX" sz="2000"/>
        </a:p>
      </dgm:t>
    </dgm:pt>
    <dgm:pt modelId="{52305072-F4C2-43F2-9B43-522764B659D7}" type="sibTrans" cxnId="{12A8993A-415A-46C6-83E0-D7AF566C0C91}">
      <dgm:prSet/>
      <dgm:spPr/>
      <dgm:t>
        <a:bodyPr/>
        <a:lstStyle/>
        <a:p>
          <a:endParaRPr lang="es-MX" sz="2000"/>
        </a:p>
      </dgm:t>
    </dgm:pt>
    <dgm:pt modelId="{F9874B2B-6EDD-4B44-81C5-4BA1C904FC14}">
      <dgm:prSet phldrT="[Texto]" custT="1"/>
      <dgm:spPr/>
      <dgm:t>
        <a:bodyPr/>
        <a:lstStyle/>
        <a:p>
          <a:pPr algn="just"/>
          <a:r>
            <a:rPr lang="es-MX" sz="2000" dirty="0" smtClean="0">
              <a:latin typeface="Georgia" pitchFamily="18" charset="0"/>
            </a:rPr>
            <a:t>Los docentes motivados no escatiman esfuerzos para preparar sus estrategias de enseñanza. </a:t>
          </a:r>
          <a:endParaRPr lang="es-MX" sz="2000" dirty="0">
            <a:latin typeface="Georgia" pitchFamily="18" charset="0"/>
          </a:endParaRPr>
        </a:p>
      </dgm:t>
    </dgm:pt>
    <dgm:pt modelId="{8A1709A8-3703-44A5-9923-A8292442EBA3}" type="parTrans" cxnId="{B498DCAE-4989-4D3B-B30A-BC69EE94AA4E}">
      <dgm:prSet/>
      <dgm:spPr/>
      <dgm:t>
        <a:bodyPr/>
        <a:lstStyle/>
        <a:p>
          <a:endParaRPr lang="es-MX" sz="2000"/>
        </a:p>
      </dgm:t>
    </dgm:pt>
    <dgm:pt modelId="{435C0708-0988-4C9D-AE4B-0E2B06242B55}" type="sibTrans" cxnId="{B498DCAE-4989-4D3B-B30A-BC69EE94AA4E}">
      <dgm:prSet/>
      <dgm:spPr/>
      <dgm:t>
        <a:bodyPr/>
        <a:lstStyle/>
        <a:p>
          <a:endParaRPr lang="es-MX" sz="2000"/>
        </a:p>
      </dgm:t>
    </dgm:pt>
    <dgm:pt modelId="{CC09850D-7387-43A8-867C-2136383DA37E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MX" sz="2000" dirty="0" smtClean="0">
              <a:latin typeface="Georgia" pitchFamily="18" charset="0"/>
            </a:rPr>
            <a:t>Toma de decisiones de docentes anteponen valoración del </a:t>
          </a:r>
          <a:r>
            <a:rPr lang="es-MX" sz="2000" b="1" dirty="0" smtClean="0">
              <a:latin typeface="Georgia" pitchFamily="18" charset="0"/>
            </a:rPr>
            <a:t>costo/beneficio del esfuerzo de la docencia</a:t>
          </a:r>
          <a:r>
            <a:rPr lang="es-MX" sz="2000" dirty="0" smtClean="0">
              <a:latin typeface="Georgia" pitchFamily="18" charset="0"/>
            </a:rPr>
            <a:t>. </a:t>
          </a:r>
          <a:endParaRPr lang="es-MX" sz="2000" dirty="0">
            <a:latin typeface="Georgia" pitchFamily="18" charset="0"/>
          </a:endParaRPr>
        </a:p>
      </dgm:t>
    </dgm:pt>
    <dgm:pt modelId="{39C25087-F9E5-4FFE-BBF6-822A73E38779}" type="parTrans" cxnId="{C5245EE0-E783-4A46-A12B-924B36A3F480}">
      <dgm:prSet/>
      <dgm:spPr/>
      <dgm:t>
        <a:bodyPr/>
        <a:lstStyle/>
        <a:p>
          <a:endParaRPr lang="es-MX" sz="2000"/>
        </a:p>
      </dgm:t>
    </dgm:pt>
    <dgm:pt modelId="{0C5AD052-4B2C-4AA4-BB54-EA08F98262D9}" type="sibTrans" cxnId="{C5245EE0-E783-4A46-A12B-924B36A3F480}">
      <dgm:prSet/>
      <dgm:spPr/>
      <dgm:t>
        <a:bodyPr/>
        <a:lstStyle/>
        <a:p>
          <a:endParaRPr lang="es-MX" sz="2000"/>
        </a:p>
      </dgm:t>
    </dgm:pt>
    <dgm:pt modelId="{54B26E15-DFD0-47C9-9A94-76A70E611A42}">
      <dgm:prSet phldrT="[Texto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es-MX" sz="2000" dirty="0" smtClean="0">
              <a:latin typeface="Georgia" pitchFamily="18" charset="0"/>
            </a:rPr>
            <a:t>Los docentes realizan una valoración del costo/beneficio que implica (en tiempo y recursos) la preparación de clases y las estrategias de enseñanza.</a:t>
          </a:r>
          <a:endParaRPr lang="es-MX" sz="2000" dirty="0">
            <a:latin typeface="Georgia" pitchFamily="18" charset="0"/>
          </a:endParaRPr>
        </a:p>
      </dgm:t>
    </dgm:pt>
    <dgm:pt modelId="{35ABF7BD-CAF0-4C0A-90E3-F9AE2540DF87}" type="parTrans" cxnId="{9A8B4053-1C6B-46EB-B3F9-AB4507301047}">
      <dgm:prSet/>
      <dgm:spPr/>
      <dgm:t>
        <a:bodyPr/>
        <a:lstStyle/>
        <a:p>
          <a:endParaRPr lang="es-MX" sz="2000"/>
        </a:p>
      </dgm:t>
    </dgm:pt>
    <dgm:pt modelId="{C51EB96C-C7E1-4B20-88FB-600404C8FDE3}" type="sibTrans" cxnId="{9A8B4053-1C6B-46EB-B3F9-AB4507301047}">
      <dgm:prSet/>
      <dgm:spPr/>
      <dgm:t>
        <a:bodyPr/>
        <a:lstStyle/>
        <a:p>
          <a:endParaRPr lang="es-MX" sz="2000"/>
        </a:p>
      </dgm:t>
    </dgm:pt>
    <dgm:pt modelId="{F43F3C7F-F462-48A3-A4B4-374696DD9A25}">
      <dgm:prSet phldrT="[Texto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s-MX" sz="2400" dirty="0" smtClean="0">
              <a:latin typeface="Georgia" pitchFamily="18" charset="0"/>
            </a:rPr>
            <a:t>Sin interés</a:t>
          </a:r>
          <a:endParaRPr lang="es-MX" sz="2400" dirty="0">
            <a:latin typeface="Georgia" pitchFamily="18" charset="0"/>
          </a:endParaRPr>
        </a:p>
      </dgm:t>
    </dgm:pt>
    <dgm:pt modelId="{F0BD4C18-A62C-40C4-AD21-8E0BBCFAAC14}" type="parTrans" cxnId="{569B9546-4378-4DCF-A689-D140259F3028}">
      <dgm:prSet/>
      <dgm:spPr/>
      <dgm:t>
        <a:bodyPr/>
        <a:lstStyle/>
        <a:p>
          <a:endParaRPr lang="es-MX" sz="2000"/>
        </a:p>
      </dgm:t>
    </dgm:pt>
    <dgm:pt modelId="{C42A7B30-8F88-4873-9541-25FC17AE249E}" type="sibTrans" cxnId="{569B9546-4378-4DCF-A689-D140259F3028}">
      <dgm:prSet/>
      <dgm:spPr/>
      <dgm:t>
        <a:bodyPr/>
        <a:lstStyle/>
        <a:p>
          <a:endParaRPr lang="es-MX" sz="2000"/>
        </a:p>
      </dgm:t>
    </dgm:pt>
    <dgm:pt modelId="{61096263-B833-4060-9FB7-072B38BB8A7D}">
      <dgm:prSet phldrT="[Texto]" custT="1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es-MX" sz="2000" dirty="0" smtClean="0">
              <a:latin typeface="Georgia" pitchFamily="18" charset="0"/>
            </a:rPr>
            <a:t>Desarrollan una carrera en el sistema educativo pero solo realizan el esfuerzo necesario para cumplir con sus tareas. Asumen que ningún tipo de incentivos podría influir en su conducta. </a:t>
          </a:r>
          <a:endParaRPr lang="es-MX" sz="2000" dirty="0">
            <a:latin typeface="Georgia" pitchFamily="18" charset="0"/>
          </a:endParaRPr>
        </a:p>
      </dgm:t>
    </dgm:pt>
    <dgm:pt modelId="{8F96C70C-1E79-4290-8919-233AFBAADE65}" type="parTrans" cxnId="{C85EB885-6DFE-49AE-9650-CEF3713505DE}">
      <dgm:prSet/>
      <dgm:spPr/>
      <dgm:t>
        <a:bodyPr/>
        <a:lstStyle/>
        <a:p>
          <a:endParaRPr lang="es-MX" sz="2000"/>
        </a:p>
      </dgm:t>
    </dgm:pt>
    <dgm:pt modelId="{08C5509B-2563-4E1D-9858-7D697DC46EED}" type="sibTrans" cxnId="{C85EB885-6DFE-49AE-9650-CEF3713505DE}">
      <dgm:prSet/>
      <dgm:spPr/>
      <dgm:t>
        <a:bodyPr/>
        <a:lstStyle/>
        <a:p>
          <a:endParaRPr lang="es-MX" sz="2000"/>
        </a:p>
      </dgm:t>
    </dgm:pt>
    <dgm:pt modelId="{01B7E860-A144-46E8-874F-3EC24F8E6608}" type="pres">
      <dgm:prSet presAssocID="{B217156D-CAE2-4201-91E3-36C57C8EE15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92A34D3C-BB2A-477E-A0AD-F1439E6378C3}" type="pres">
      <dgm:prSet presAssocID="{D2E7718A-4B61-432C-A5BE-9B434A7ED5E8}" presName="linNode" presStyleCnt="0"/>
      <dgm:spPr/>
    </dgm:pt>
    <dgm:pt modelId="{0BB3CC62-04B8-4B9F-A5D7-F80F952A5D14}" type="pres">
      <dgm:prSet presAssocID="{D2E7718A-4B61-432C-A5BE-9B434A7ED5E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308D191-F158-4EDF-A458-D4CFAD71A429}" type="pres">
      <dgm:prSet presAssocID="{D2E7718A-4B61-432C-A5BE-9B434A7ED5E8}" presName="descendantText" presStyleLbl="alignAccFollowNode1" presStyleIdx="0" presStyleCnt="3" custScaleY="11122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C66D7AE-2749-43B5-8FE8-4B74DABD1D28}" type="pres">
      <dgm:prSet presAssocID="{52305072-F4C2-43F2-9B43-522764B659D7}" presName="sp" presStyleCnt="0"/>
      <dgm:spPr/>
    </dgm:pt>
    <dgm:pt modelId="{16B670C4-15AB-47DE-AEDA-98695919D7FD}" type="pres">
      <dgm:prSet presAssocID="{CC09850D-7387-43A8-867C-2136383DA37E}" presName="linNode" presStyleCnt="0"/>
      <dgm:spPr/>
    </dgm:pt>
    <dgm:pt modelId="{072475E8-7AE8-441B-9794-DDAE4D8EFDB1}" type="pres">
      <dgm:prSet presAssocID="{CC09850D-7387-43A8-867C-2136383DA37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0292F3E-1D8E-4848-A18E-8376202134AF}" type="pres">
      <dgm:prSet presAssocID="{CC09850D-7387-43A8-867C-2136383DA37E}" presName="descendantText" presStyleLbl="alignAccFollowNode1" presStyleIdx="1" presStyleCnt="3" custScaleY="11747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0CA6EFB-FECC-4C1B-9755-A415571C33CC}" type="pres">
      <dgm:prSet presAssocID="{0C5AD052-4B2C-4AA4-BB54-EA08F98262D9}" presName="sp" presStyleCnt="0"/>
      <dgm:spPr/>
    </dgm:pt>
    <dgm:pt modelId="{A6B3AC2D-C814-459D-A1DF-2EC079578A99}" type="pres">
      <dgm:prSet presAssocID="{F43F3C7F-F462-48A3-A4B4-374696DD9A25}" presName="linNode" presStyleCnt="0"/>
      <dgm:spPr/>
    </dgm:pt>
    <dgm:pt modelId="{9EF1E1DE-32D1-4DC3-9221-12A7FCB349A9}" type="pres">
      <dgm:prSet presAssocID="{F43F3C7F-F462-48A3-A4B4-374696DD9A25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04A4F9A-BAC1-4E72-8FBB-DB36CFDB03C9}" type="pres">
      <dgm:prSet presAssocID="{F43F3C7F-F462-48A3-A4B4-374696DD9A25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8FF9B4C-BFAA-4390-8D23-AF132B5FAB62}" type="presOf" srcId="{61096263-B833-4060-9FB7-072B38BB8A7D}" destId="{504A4F9A-BAC1-4E72-8FBB-DB36CFDB03C9}" srcOrd="0" destOrd="0" presId="urn:microsoft.com/office/officeart/2005/8/layout/vList5"/>
    <dgm:cxn modelId="{C85EB885-6DFE-49AE-9650-CEF3713505DE}" srcId="{F43F3C7F-F462-48A3-A4B4-374696DD9A25}" destId="{61096263-B833-4060-9FB7-072B38BB8A7D}" srcOrd="0" destOrd="0" parTransId="{8F96C70C-1E79-4290-8919-233AFBAADE65}" sibTransId="{08C5509B-2563-4E1D-9858-7D697DC46EED}"/>
    <dgm:cxn modelId="{569B9546-4378-4DCF-A689-D140259F3028}" srcId="{B217156D-CAE2-4201-91E3-36C57C8EE153}" destId="{F43F3C7F-F462-48A3-A4B4-374696DD9A25}" srcOrd="2" destOrd="0" parTransId="{F0BD4C18-A62C-40C4-AD21-8E0BBCFAAC14}" sibTransId="{C42A7B30-8F88-4873-9541-25FC17AE249E}"/>
    <dgm:cxn modelId="{9A8B4053-1C6B-46EB-B3F9-AB4507301047}" srcId="{CC09850D-7387-43A8-867C-2136383DA37E}" destId="{54B26E15-DFD0-47C9-9A94-76A70E611A42}" srcOrd="0" destOrd="0" parTransId="{35ABF7BD-CAF0-4C0A-90E3-F9AE2540DF87}" sibTransId="{C51EB96C-C7E1-4B20-88FB-600404C8FDE3}"/>
    <dgm:cxn modelId="{BE7AAF93-381F-4995-BE63-606830BC0B7B}" type="presOf" srcId="{F9874B2B-6EDD-4B44-81C5-4BA1C904FC14}" destId="{D308D191-F158-4EDF-A458-D4CFAD71A429}" srcOrd="0" destOrd="0" presId="urn:microsoft.com/office/officeart/2005/8/layout/vList5"/>
    <dgm:cxn modelId="{DB45DEDB-25F8-4254-A888-43D852593EE4}" type="presOf" srcId="{54B26E15-DFD0-47C9-9A94-76A70E611A42}" destId="{30292F3E-1D8E-4848-A18E-8376202134AF}" srcOrd="0" destOrd="0" presId="urn:microsoft.com/office/officeart/2005/8/layout/vList5"/>
    <dgm:cxn modelId="{B498DCAE-4989-4D3B-B30A-BC69EE94AA4E}" srcId="{D2E7718A-4B61-432C-A5BE-9B434A7ED5E8}" destId="{F9874B2B-6EDD-4B44-81C5-4BA1C904FC14}" srcOrd="0" destOrd="0" parTransId="{8A1709A8-3703-44A5-9923-A8292442EBA3}" sibTransId="{435C0708-0988-4C9D-AE4B-0E2B06242B55}"/>
    <dgm:cxn modelId="{C84ACB8D-1A14-4F7A-A90C-28839F600C24}" type="presOf" srcId="{D2E7718A-4B61-432C-A5BE-9B434A7ED5E8}" destId="{0BB3CC62-04B8-4B9F-A5D7-F80F952A5D14}" srcOrd="0" destOrd="0" presId="urn:microsoft.com/office/officeart/2005/8/layout/vList5"/>
    <dgm:cxn modelId="{36E1332B-A05C-4A7A-9393-79FA462756E2}" type="presOf" srcId="{CC09850D-7387-43A8-867C-2136383DA37E}" destId="{072475E8-7AE8-441B-9794-DDAE4D8EFDB1}" srcOrd="0" destOrd="0" presId="urn:microsoft.com/office/officeart/2005/8/layout/vList5"/>
    <dgm:cxn modelId="{12A8993A-415A-46C6-83E0-D7AF566C0C91}" srcId="{B217156D-CAE2-4201-91E3-36C57C8EE153}" destId="{D2E7718A-4B61-432C-A5BE-9B434A7ED5E8}" srcOrd="0" destOrd="0" parTransId="{7EA3CE5F-F008-4809-9BB4-728130A34941}" sibTransId="{52305072-F4C2-43F2-9B43-522764B659D7}"/>
    <dgm:cxn modelId="{C5245EE0-E783-4A46-A12B-924B36A3F480}" srcId="{B217156D-CAE2-4201-91E3-36C57C8EE153}" destId="{CC09850D-7387-43A8-867C-2136383DA37E}" srcOrd="1" destOrd="0" parTransId="{39C25087-F9E5-4FFE-BBF6-822A73E38779}" sibTransId="{0C5AD052-4B2C-4AA4-BB54-EA08F98262D9}"/>
    <dgm:cxn modelId="{5F583D59-0776-45DD-92CC-FB8D2892C655}" type="presOf" srcId="{B217156D-CAE2-4201-91E3-36C57C8EE153}" destId="{01B7E860-A144-46E8-874F-3EC24F8E6608}" srcOrd="0" destOrd="0" presId="urn:microsoft.com/office/officeart/2005/8/layout/vList5"/>
    <dgm:cxn modelId="{EB8A526A-3D7D-4C8E-B4A0-2335991A37AB}" type="presOf" srcId="{F43F3C7F-F462-48A3-A4B4-374696DD9A25}" destId="{9EF1E1DE-32D1-4DC3-9221-12A7FCB349A9}" srcOrd="0" destOrd="0" presId="urn:microsoft.com/office/officeart/2005/8/layout/vList5"/>
    <dgm:cxn modelId="{DF05568D-EA6F-4C53-A92C-6392A11058A9}" type="presParOf" srcId="{01B7E860-A144-46E8-874F-3EC24F8E6608}" destId="{92A34D3C-BB2A-477E-A0AD-F1439E6378C3}" srcOrd="0" destOrd="0" presId="urn:microsoft.com/office/officeart/2005/8/layout/vList5"/>
    <dgm:cxn modelId="{8832F839-2986-4106-B5EB-3EFB3A0AB719}" type="presParOf" srcId="{92A34D3C-BB2A-477E-A0AD-F1439E6378C3}" destId="{0BB3CC62-04B8-4B9F-A5D7-F80F952A5D14}" srcOrd="0" destOrd="0" presId="urn:microsoft.com/office/officeart/2005/8/layout/vList5"/>
    <dgm:cxn modelId="{A1787A60-FBAC-4C04-9B52-0CC822ADEC07}" type="presParOf" srcId="{92A34D3C-BB2A-477E-A0AD-F1439E6378C3}" destId="{D308D191-F158-4EDF-A458-D4CFAD71A429}" srcOrd="1" destOrd="0" presId="urn:microsoft.com/office/officeart/2005/8/layout/vList5"/>
    <dgm:cxn modelId="{07C56256-BD78-4C19-8B3A-E622EFA18FF2}" type="presParOf" srcId="{01B7E860-A144-46E8-874F-3EC24F8E6608}" destId="{FC66D7AE-2749-43B5-8FE8-4B74DABD1D28}" srcOrd="1" destOrd="0" presId="urn:microsoft.com/office/officeart/2005/8/layout/vList5"/>
    <dgm:cxn modelId="{A94CEA20-4DBC-4823-A0E5-DDA6E62912C4}" type="presParOf" srcId="{01B7E860-A144-46E8-874F-3EC24F8E6608}" destId="{16B670C4-15AB-47DE-AEDA-98695919D7FD}" srcOrd="2" destOrd="0" presId="urn:microsoft.com/office/officeart/2005/8/layout/vList5"/>
    <dgm:cxn modelId="{1BA45060-1FE1-43D5-BFB9-6431E9BC797A}" type="presParOf" srcId="{16B670C4-15AB-47DE-AEDA-98695919D7FD}" destId="{072475E8-7AE8-441B-9794-DDAE4D8EFDB1}" srcOrd="0" destOrd="0" presId="urn:microsoft.com/office/officeart/2005/8/layout/vList5"/>
    <dgm:cxn modelId="{1ED48582-7DAC-4689-B439-6C14F3003405}" type="presParOf" srcId="{16B670C4-15AB-47DE-AEDA-98695919D7FD}" destId="{30292F3E-1D8E-4848-A18E-8376202134AF}" srcOrd="1" destOrd="0" presId="urn:microsoft.com/office/officeart/2005/8/layout/vList5"/>
    <dgm:cxn modelId="{EA127DA2-7A4E-4EDB-89D7-75D1B618787E}" type="presParOf" srcId="{01B7E860-A144-46E8-874F-3EC24F8E6608}" destId="{90CA6EFB-FECC-4C1B-9755-A415571C33CC}" srcOrd="3" destOrd="0" presId="urn:microsoft.com/office/officeart/2005/8/layout/vList5"/>
    <dgm:cxn modelId="{567F06D4-31ED-48FC-BB61-BE6387D47F02}" type="presParOf" srcId="{01B7E860-A144-46E8-874F-3EC24F8E6608}" destId="{A6B3AC2D-C814-459D-A1DF-2EC079578A99}" srcOrd="4" destOrd="0" presId="urn:microsoft.com/office/officeart/2005/8/layout/vList5"/>
    <dgm:cxn modelId="{58C9D400-1BBC-4203-BAEF-9E742CBEF707}" type="presParOf" srcId="{A6B3AC2D-C814-459D-A1DF-2EC079578A99}" destId="{9EF1E1DE-32D1-4DC3-9221-12A7FCB349A9}" srcOrd="0" destOrd="0" presId="urn:microsoft.com/office/officeart/2005/8/layout/vList5"/>
    <dgm:cxn modelId="{A0FC3731-84BD-4CBA-86CA-0A2D674756F3}" type="presParOf" srcId="{A6B3AC2D-C814-459D-A1DF-2EC079578A99}" destId="{504A4F9A-BAC1-4E72-8FBB-DB36CFDB03C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DC87DFD-35E3-8940-91CD-06613603A9E4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C9A90FA-D3CC-5A45-BF70-15C44E6AE220}">
      <dgm:prSet phldrT="[Texto]" custT="1"/>
      <dgm:spPr>
        <a:solidFill>
          <a:srgbClr val="7030A0"/>
        </a:solidFill>
      </dgm:spPr>
      <dgm:t>
        <a:bodyPr/>
        <a:lstStyle/>
        <a:p>
          <a:r>
            <a:rPr lang="es-ES" sz="1200" dirty="0" smtClean="0">
              <a:latin typeface="Georgia"/>
              <a:cs typeface="Georgia"/>
            </a:rPr>
            <a:t>Entender y manejar las emociones</a:t>
          </a:r>
          <a:endParaRPr lang="es-ES" sz="1200" dirty="0">
            <a:latin typeface="Georgia"/>
            <a:cs typeface="Georgia"/>
          </a:endParaRPr>
        </a:p>
      </dgm:t>
    </dgm:pt>
    <dgm:pt modelId="{3E930245-D94B-064D-8651-0BB6E1F503FF}" type="parTrans" cxnId="{05DA985F-0A56-FD4D-A1BC-20581DC58546}">
      <dgm:prSet/>
      <dgm:spPr/>
      <dgm:t>
        <a:bodyPr/>
        <a:lstStyle/>
        <a:p>
          <a:endParaRPr lang="es-ES" sz="1000">
            <a:latin typeface="Georgia"/>
            <a:cs typeface="Georgia"/>
          </a:endParaRPr>
        </a:p>
      </dgm:t>
    </dgm:pt>
    <dgm:pt modelId="{5FC050FE-F330-F042-BE6F-F2C31E807C2D}" type="sibTrans" cxnId="{05DA985F-0A56-FD4D-A1BC-20581DC58546}">
      <dgm:prSet/>
      <dgm:spPr/>
      <dgm:t>
        <a:bodyPr/>
        <a:lstStyle/>
        <a:p>
          <a:endParaRPr lang="es-ES" sz="1000">
            <a:latin typeface="Georgia"/>
            <a:cs typeface="Georgia"/>
          </a:endParaRPr>
        </a:p>
      </dgm:t>
    </dgm:pt>
    <dgm:pt modelId="{DA68C079-B50A-CA45-B92B-7BECC8087697}">
      <dgm:prSet phldrT="[Texto]" custT="1"/>
      <dgm:spPr>
        <a:solidFill>
          <a:srgbClr val="FF0000"/>
        </a:solidFill>
      </dgm:spPr>
      <dgm:t>
        <a:bodyPr/>
        <a:lstStyle/>
        <a:p>
          <a:r>
            <a:rPr lang="es-ES" sz="1200" dirty="0" smtClean="0">
              <a:latin typeface="Georgia"/>
              <a:cs typeface="Georgia"/>
            </a:rPr>
            <a:t>Establecer y alcanzar metas positivas</a:t>
          </a:r>
          <a:endParaRPr lang="es-ES" sz="1200" dirty="0">
            <a:latin typeface="Georgia"/>
            <a:cs typeface="Georgia"/>
          </a:endParaRPr>
        </a:p>
      </dgm:t>
    </dgm:pt>
    <dgm:pt modelId="{CB980923-379B-A94F-8B9B-11EDD61D5065}" type="parTrans" cxnId="{D5FC9BF5-99A7-214F-9E3F-6D275EAEAA34}">
      <dgm:prSet/>
      <dgm:spPr/>
      <dgm:t>
        <a:bodyPr/>
        <a:lstStyle/>
        <a:p>
          <a:endParaRPr lang="es-ES" sz="1000">
            <a:latin typeface="Georgia"/>
            <a:cs typeface="Georgia"/>
          </a:endParaRPr>
        </a:p>
      </dgm:t>
    </dgm:pt>
    <dgm:pt modelId="{BBC8FCCA-484E-1942-83D4-F876330F4C01}" type="sibTrans" cxnId="{D5FC9BF5-99A7-214F-9E3F-6D275EAEAA34}">
      <dgm:prSet/>
      <dgm:spPr/>
      <dgm:t>
        <a:bodyPr/>
        <a:lstStyle/>
        <a:p>
          <a:endParaRPr lang="es-ES" sz="1000">
            <a:latin typeface="Georgia"/>
            <a:cs typeface="Georgia"/>
          </a:endParaRPr>
        </a:p>
      </dgm:t>
    </dgm:pt>
    <dgm:pt modelId="{C5FD1296-6D71-9446-9771-50F61A7B32E1}">
      <dgm:prSet phldrT="[Texto]" custT="1"/>
      <dgm:spPr>
        <a:solidFill>
          <a:srgbClr val="DE2ED2"/>
        </a:solidFill>
      </dgm:spPr>
      <dgm:t>
        <a:bodyPr/>
        <a:lstStyle/>
        <a:p>
          <a:r>
            <a:rPr lang="es-ES" sz="1200" dirty="0" smtClean="0">
              <a:latin typeface="Georgia"/>
              <a:cs typeface="Georgia"/>
            </a:rPr>
            <a:t>Sentir y mostrar empatía hacia los demás</a:t>
          </a:r>
          <a:endParaRPr lang="es-ES" sz="1200" dirty="0">
            <a:latin typeface="Georgia"/>
            <a:cs typeface="Georgia"/>
          </a:endParaRPr>
        </a:p>
      </dgm:t>
    </dgm:pt>
    <dgm:pt modelId="{509319C7-239C-D541-B328-57E16A8B4205}" type="parTrans" cxnId="{DE5D5BB8-01D2-7F44-8E5C-F2964BB08B35}">
      <dgm:prSet/>
      <dgm:spPr/>
      <dgm:t>
        <a:bodyPr/>
        <a:lstStyle/>
        <a:p>
          <a:endParaRPr lang="es-ES" sz="1000">
            <a:latin typeface="Georgia"/>
            <a:cs typeface="Georgia"/>
          </a:endParaRPr>
        </a:p>
      </dgm:t>
    </dgm:pt>
    <dgm:pt modelId="{51A41200-8BAE-044A-8ED4-20F2E13204BF}" type="sibTrans" cxnId="{DE5D5BB8-01D2-7F44-8E5C-F2964BB08B35}">
      <dgm:prSet/>
      <dgm:spPr/>
      <dgm:t>
        <a:bodyPr/>
        <a:lstStyle/>
        <a:p>
          <a:endParaRPr lang="es-ES" sz="1000">
            <a:latin typeface="Georgia"/>
            <a:cs typeface="Georgia"/>
          </a:endParaRPr>
        </a:p>
      </dgm:t>
    </dgm:pt>
    <dgm:pt modelId="{BBE806D7-D107-4E44-BF8F-7CB158336880}">
      <dgm:prSet custT="1"/>
      <dgm:spPr>
        <a:solidFill>
          <a:srgbClr val="008000"/>
        </a:solidFill>
      </dgm:spPr>
      <dgm:t>
        <a:bodyPr/>
        <a:lstStyle/>
        <a:p>
          <a:r>
            <a:rPr lang="es-ES" sz="1200" dirty="0" smtClean="0">
              <a:latin typeface="Georgia"/>
              <a:cs typeface="Georgia"/>
            </a:rPr>
            <a:t>Establecer y mantener relaciones positivas</a:t>
          </a:r>
          <a:endParaRPr lang="es-ES" sz="1200" dirty="0">
            <a:latin typeface="Georgia"/>
            <a:cs typeface="Georgia"/>
          </a:endParaRPr>
        </a:p>
      </dgm:t>
    </dgm:pt>
    <dgm:pt modelId="{C5D57417-3738-0B44-8A91-D34E46F10365}" type="parTrans" cxnId="{C484E473-BBAA-344A-9076-F0831F8F807D}">
      <dgm:prSet/>
      <dgm:spPr/>
      <dgm:t>
        <a:bodyPr/>
        <a:lstStyle/>
        <a:p>
          <a:endParaRPr lang="es-ES" sz="1000">
            <a:latin typeface="Georgia"/>
            <a:cs typeface="Georgia"/>
          </a:endParaRPr>
        </a:p>
      </dgm:t>
    </dgm:pt>
    <dgm:pt modelId="{1BB7EFA6-4C14-174E-B80E-F07034000FD9}" type="sibTrans" cxnId="{C484E473-BBAA-344A-9076-F0831F8F807D}">
      <dgm:prSet/>
      <dgm:spPr/>
      <dgm:t>
        <a:bodyPr/>
        <a:lstStyle/>
        <a:p>
          <a:endParaRPr lang="es-ES" sz="1000">
            <a:latin typeface="Georgia"/>
            <a:cs typeface="Georgia"/>
          </a:endParaRPr>
        </a:p>
      </dgm:t>
    </dgm:pt>
    <dgm:pt modelId="{277F784A-9C76-F747-8156-33DBF0C87B05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ES" sz="1200" dirty="0" smtClean="0">
              <a:latin typeface="Georgia"/>
              <a:cs typeface="Georgia"/>
            </a:rPr>
            <a:t>Tomar decisiones responsablemente</a:t>
          </a:r>
          <a:endParaRPr lang="es-ES" sz="1200" dirty="0">
            <a:latin typeface="Georgia"/>
            <a:cs typeface="Georgia"/>
          </a:endParaRPr>
        </a:p>
      </dgm:t>
    </dgm:pt>
    <dgm:pt modelId="{4B63E5A1-76D5-0943-935C-6CA2A6FE6C1A}" type="parTrans" cxnId="{9556962D-E764-3948-B32F-4E962541B9F9}">
      <dgm:prSet/>
      <dgm:spPr/>
      <dgm:t>
        <a:bodyPr/>
        <a:lstStyle/>
        <a:p>
          <a:endParaRPr lang="es-ES" sz="1000">
            <a:latin typeface="Georgia"/>
            <a:cs typeface="Georgia"/>
          </a:endParaRPr>
        </a:p>
      </dgm:t>
    </dgm:pt>
    <dgm:pt modelId="{565D6A27-B479-5445-BB87-7F811BFDE8F7}" type="sibTrans" cxnId="{9556962D-E764-3948-B32F-4E962541B9F9}">
      <dgm:prSet/>
      <dgm:spPr/>
      <dgm:t>
        <a:bodyPr/>
        <a:lstStyle/>
        <a:p>
          <a:endParaRPr lang="es-ES" sz="1000">
            <a:latin typeface="Georgia"/>
            <a:cs typeface="Georgia"/>
          </a:endParaRPr>
        </a:p>
      </dgm:t>
    </dgm:pt>
    <dgm:pt modelId="{E9B3E02A-FB77-B243-A4A8-FE75824B078A}" type="pres">
      <dgm:prSet presAssocID="{6DC87DFD-35E3-8940-91CD-06613603A9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4786131-7217-5846-9C36-552E1E7310EF}" type="pres">
      <dgm:prSet presAssocID="{2C9A90FA-D3CC-5A45-BF70-15C44E6AE220}" presName="linNode" presStyleCnt="0"/>
      <dgm:spPr/>
    </dgm:pt>
    <dgm:pt modelId="{A4553830-35A2-DF41-8313-99E027DC5404}" type="pres">
      <dgm:prSet presAssocID="{2C9A90FA-D3CC-5A45-BF70-15C44E6AE220}" presName="parentText" presStyleLbl="node1" presStyleIdx="0" presStyleCnt="5" custScaleX="26405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C173153-C307-C94D-B68D-3D7AFCE8C182}" type="pres">
      <dgm:prSet presAssocID="{5FC050FE-F330-F042-BE6F-F2C31E807C2D}" presName="sp" presStyleCnt="0"/>
      <dgm:spPr/>
    </dgm:pt>
    <dgm:pt modelId="{17DA968D-8118-B54C-934C-A87978A87BD3}" type="pres">
      <dgm:prSet presAssocID="{DA68C079-B50A-CA45-B92B-7BECC8087697}" presName="linNode" presStyleCnt="0"/>
      <dgm:spPr/>
    </dgm:pt>
    <dgm:pt modelId="{5019C62C-70E0-D940-8416-24622E73B2A6}" type="pres">
      <dgm:prSet presAssocID="{DA68C079-B50A-CA45-B92B-7BECC8087697}" presName="parentText" presStyleLbl="node1" presStyleIdx="1" presStyleCnt="5" custScaleX="263989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BF5A1A6-BFFE-0D40-860C-9E30871B521A}" type="pres">
      <dgm:prSet presAssocID="{BBC8FCCA-484E-1942-83D4-F876330F4C01}" presName="sp" presStyleCnt="0"/>
      <dgm:spPr/>
    </dgm:pt>
    <dgm:pt modelId="{FA38BEAF-8F25-8147-B626-F599EC38A003}" type="pres">
      <dgm:prSet presAssocID="{C5FD1296-6D71-9446-9771-50F61A7B32E1}" presName="linNode" presStyleCnt="0"/>
      <dgm:spPr/>
    </dgm:pt>
    <dgm:pt modelId="{5BB562B3-F4BB-0144-B84C-6AF01EE7DE1A}" type="pres">
      <dgm:prSet presAssocID="{C5FD1296-6D71-9446-9771-50F61A7B32E1}" presName="parentText" presStyleLbl="node1" presStyleIdx="2" presStyleCnt="5" custScaleX="252415" custScaleY="19501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393C885-5983-A44E-A467-5512D33CB1E4}" type="pres">
      <dgm:prSet presAssocID="{51A41200-8BAE-044A-8ED4-20F2E13204BF}" presName="sp" presStyleCnt="0"/>
      <dgm:spPr/>
    </dgm:pt>
    <dgm:pt modelId="{A220D360-7198-6049-BD5D-EE40A9674990}" type="pres">
      <dgm:prSet presAssocID="{BBE806D7-D107-4E44-BF8F-7CB158336880}" presName="linNode" presStyleCnt="0"/>
      <dgm:spPr/>
    </dgm:pt>
    <dgm:pt modelId="{6A8EFB35-AD41-8640-ACBE-91033782FAE6}" type="pres">
      <dgm:prSet presAssocID="{BBE806D7-D107-4E44-BF8F-7CB158336880}" presName="parentText" presStyleLbl="node1" presStyleIdx="3" presStyleCnt="5" custScaleX="265730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72DAD57-101A-2140-9A82-6B46F9DC5852}" type="pres">
      <dgm:prSet presAssocID="{1BB7EFA6-4C14-174E-B80E-F07034000FD9}" presName="sp" presStyleCnt="0"/>
      <dgm:spPr/>
    </dgm:pt>
    <dgm:pt modelId="{014C16B6-A0AD-F546-AFF0-8FE9D29F0DCB}" type="pres">
      <dgm:prSet presAssocID="{277F784A-9C76-F747-8156-33DBF0C87B05}" presName="linNode" presStyleCnt="0"/>
      <dgm:spPr/>
    </dgm:pt>
    <dgm:pt modelId="{D837B6B3-8854-3C44-A49B-E5BE5DCB1241}" type="pres">
      <dgm:prSet presAssocID="{277F784A-9C76-F747-8156-33DBF0C87B05}" presName="parentText" presStyleLbl="node1" presStyleIdx="4" presStyleCnt="5" custScaleX="264056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49DB45F-5C4A-4B4E-B8F0-42D03E44925C}" type="presOf" srcId="{DA68C079-B50A-CA45-B92B-7BECC8087697}" destId="{5019C62C-70E0-D940-8416-24622E73B2A6}" srcOrd="0" destOrd="0" presId="urn:microsoft.com/office/officeart/2005/8/layout/vList5"/>
    <dgm:cxn modelId="{35192C48-FA15-467E-8F8E-3C436E486A89}" type="presOf" srcId="{BBE806D7-D107-4E44-BF8F-7CB158336880}" destId="{6A8EFB35-AD41-8640-ACBE-91033782FAE6}" srcOrd="0" destOrd="0" presId="urn:microsoft.com/office/officeart/2005/8/layout/vList5"/>
    <dgm:cxn modelId="{D5FC9BF5-99A7-214F-9E3F-6D275EAEAA34}" srcId="{6DC87DFD-35E3-8940-91CD-06613603A9E4}" destId="{DA68C079-B50A-CA45-B92B-7BECC8087697}" srcOrd="1" destOrd="0" parTransId="{CB980923-379B-A94F-8B9B-11EDD61D5065}" sibTransId="{BBC8FCCA-484E-1942-83D4-F876330F4C01}"/>
    <dgm:cxn modelId="{9556962D-E764-3948-B32F-4E962541B9F9}" srcId="{6DC87DFD-35E3-8940-91CD-06613603A9E4}" destId="{277F784A-9C76-F747-8156-33DBF0C87B05}" srcOrd="4" destOrd="0" parTransId="{4B63E5A1-76D5-0943-935C-6CA2A6FE6C1A}" sibTransId="{565D6A27-B479-5445-BB87-7F811BFDE8F7}"/>
    <dgm:cxn modelId="{DE5D5BB8-01D2-7F44-8E5C-F2964BB08B35}" srcId="{6DC87DFD-35E3-8940-91CD-06613603A9E4}" destId="{C5FD1296-6D71-9446-9771-50F61A7B32E1}" srcOrd="2" destOrd="0" parTransId="{509319C7-239C-D541-B328-57E16A8B4205}" sibTransId="{51A41200-8BAE-044A-8ED4-20F2E13204BF}"/>
    <dgm:cxn modelId="{05DA985F-0A56-FD4D-A1BC-20581DC58546}" srcId="{6DC87DFD-35E3-8940-91CD-06613603A9E4}" destId="{2C9A90FA-D3CC-5A45-BF70-15C44E6AE220}" srcOrd="0" destOrd="0" parTransId="{3E930245-D94B-064D-8651-0BB6E1F503FF}" sibTransId="{5FC050FE-F330-F042-BE6F-F2C31E807C2D}"/>
    <dgm:cxn modelId="{CCFF96FF-A914-4EA2-AA75-FB6BCE1B24C1}" type="presOf" srcId="{6DC87DFD-35E3-8940-91CD-06613603A9E4}" destId="{E9B3E02A-FB77-B243-A4A8-FE75824B078A}" srcOrd="0" destOrd="0" presId="urn:microsoft.com/office/officeart/2005/8/layout/vList5"/>
    <dgm:cxn modelId="{87FB6FF7-AC9B-4255-B6C8-9E7304F68AD4}" type="presOf" srcId="{2C9A90FA-D3CC-5A45-BF70-15C44E6AE220}" destId="{A4553830-35A2-DF41-8313-99E027DC5404}" srcOrd="0" destOrd="0" presId="urn:microsoft.com/office/officeart/2005/8/layout/vList5"/>
    <dgm:cxn modelId="{3FDAEA89-721A-4AE5-9AB4-22D1BAF8C356}" type="presOf" srcId="{277F784A-9C76-F747-8156-33DBF0C87B05}" destId="{D837B6B3-8854-3C44-A49B-E5BE5DCB1241}" srcOrd="0" destOrd="0" presId="urn:microsoft.com/office/officeart/2005/8/layout/vList5"/>
    <dgm:cxn modelId="{C484E473-BBAA-344A-9076-F0831F8F807D}" srcId="{6DC87DFD-35E3-8940-91CD-06613603A9E4}" destId="{BBE806D7-D107-4E44-BF8F-7CB158336880}" srcOrd="3" destOrd="0" parTransId="{C5D57417-3738-0B44-8A91-D34E46F10365}" sibTransId="{1BB7EFA6-4C14-174E-B80E-F07034000FD9}"/>
    <dgm:cxn modelId="{171EA355-45B7-40A0-9C60-0E91288B86F2}" type="presOf" srcId="{C5FD1296-6D71-9446-9771-50F61A7B32E1}" destId="{5BB562B3-F4BB-0144-B84C-6AF01EE7DE1A}" srcOrd="0" destOrd="0" presId="urn:microsoft.com/office/officeart/2005/8/layout/vList5"/>
    <dgm:cxn modelId="{250E3049-A8EF-460A-8D93-C84C3BDA84B1}" type="presParOf" srcId="{E9B3E02A-FB77-B243-A4A8-FE75824B078A}" destId="{F4786131-7217-5846-9C36-552E1E7310EF}" srcOrd="0" destOrd="0" presId="urn:microsoft.com/office/officeart/2005/8/layout/vList5"/>
    <dgm:cxn modelId="{1218382D-F6F6-4E42-BFA8-7C4BE52CC1BA}" type="presParOf" srcId="{F4786131-7217-5846-9C36-552E1E7310EF}" destId="{A4553830-35A2-DF41-8313-99E027DC5404}" srcOrd="0" destOrd="0" presId="urn:microsoft.com/office/officeart/2005/8/layout/vList5"/>
    <dgm:cxn modelId="{AB419AD7-6F47-4D2F-AB09-43FC192713BB}" type="presParOf" srcId="{E9B3E02A-FB77-B243-A4A8-FE75824B078A}" destId="{4C173153-C307-C94D-B68D-3D7AFCE8C182}" srcOrd="1" destOrd="0" presId="urn:microsoft.com/office/officeart/2005/8/layout/vList5"/>
    <dgm:cxn modelId="{4958FC4F-038E-4593-AE20-DFABA14A5E9A}" type="presParOf" srcId="{E9B3E02A-FB77-B243-A4A8-FE75824B078A}" destId="{17DA968D-8118-B54C-934C-A87978A87BD3}" srcOrd="2" destOrd="0" presId="urn:microsoft.com/office/officeart/2005/8/layout/vList5"/>
    <dgm:cxn modelId="{26EF3475-BB9E-490B-9AE5-DE3EC4B622CE}" type="presParOf" srcId="{17DA968D-8118-B54C-934C-A87978A87BD3}" destId="{5019C62C-70E0-D940-8416-24622E73B2A6}" srcOrd="0" destOrd="0" presId="urn:microsoft.com/office/officeart/2005/8/layout/vList5"/>
    <dgm:cxn modelId="{C865867B-24CC-4FAA-9BED-9E459B9D2F6C}" type="presParOf" srcId="{E9B3E02A-FB77-B243-A4A8-FE75824B078A}" destId="{0BF5A1A6-BFFE-0D40-860C-9E30871B521A}" srcOrd="3" destOrd="0" presId="urn:microsoft.com/office/officeart/2005/8/layout/vList5"/>
    <dgm:cxn modelId="{4A86C1C4-E1FA-4B99-8F5E-4B6D60E0998F}" type="presParOf" srcId="{E9B3E02A-FB77-B243-A4A8-FE75824B078A}" destId="{FA38BEAF-8F25-8147-B626-F599EC38A003}" srcOrd="4" destOrd="0" presId="urn:microsoft.com/office/officeart/2005/8/layout/vList5"/>
    <dgm:cxn modelId="{C5CBA631-35F2-4852-A94E-4E52A9112035}" type="presParOf" srcId="{FA38BEAF-8F25-8147-B626-F599EC38A003}" destId="{5BB562B3-F4BB-0144-B84C-6AF01EE7DE1A}" srcOrd="0" destOrd="0" presId="urn:microsoft.com/office/officeart/2005/8/layout/vList5"/>
    <dgm:cxn modelId="{6286EB34-41A0-4C31-BAA6-6D6349613D08}" type="presParOf" srcId="{E9B3E02A-FB77-B243-A4A8-FE75824B078A}" destId="{0393C885-5983-A44E-A467-5512D33CB1E4}" srcOrd="5" destOrd="0" presId="urn:microsoft.com/office/officeart/2005/8/layout/vList5"/>
    <dgm:cxn modelId="{DCBAC711-66B6-4C1D-A3FA-F2BF23E14B5D}" type="presParOf" srcId="{E9B3E02A-FB77-B243-A4A8-FE75824B078A}" destId="{A220D360-7198-6049-BD5D-EE40A9674990}" srcOrd="6" destOrd="0" presId="urn:microsoft.com/office/officeart/2005/8/layout/vList5"/>
    <dgm:cxn modelId="{3B72F3F1-B3AE-49C6-AD5C-7FA779679151}" type="presParOf" srcId="{A220D360-7198-6049-BD5D-EE40A9674990}" destId="{6A8EFB35-AD41-8640-ACBE-91033782FAE6}" srcOrd="0" destOrd="0" presId="urn:microsoft.com/office/officeart/2005/8/layout/vList5"/>
    <dgm:cxn modelId="{9AAA2D49-6E06-43FF-B1BC-DDDDC63EB61C}" type="presParOf" srcId="{E9B3E02A-FB77-B243-A4A8-FE75824B078A}" destId="{072DAD57-101A-2140-9A82-6B46F9DC5852}" srcOrd="7" destOrd="0" presId="urn:microsoft.com/office/officeart/2005/8/layout/vList5"/>
    <dgm:cxn modelId="{CB303988-BB2E-44BC-8778-D4AE83C6DA9D}" type="presParOf" srcId="{E9B3E02A-FB77-B243-A4A8-FE75824B078A}" destId="{014C16B6-A0AD-F546-AFF0-8FE9D29F0DCB}" srcOrd="8" destOrd="0" presId="urn:microsoft.com/office/officeart/2005/8/layout/vList5"/>
    <dgm:cxn modelId="{346DE37A-AE8B-4E29-8CFF-5980A25D1B5D}" type="presParOf" srcId="{014C16B6-A0AD-F546-AFF0-8FE9D29F0DCB}" destId="{D837B6B3-8854-3C44-A49B-E5BE5DCB124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F97DFB-9550-4ABC-A4B7-F6E904B28323}">
      <dsp:nvSpPr>
        <dsp:cNvPr id="0" name=""/>
        <dsp:cNvSpPr/>
      </dsp:nvSpPr>
      <dsp:spPr>
        <a:xfrm rot="10800000">
          <a:off x="553403" y="4410"/>
          <a:ext cx="3874568" cy="835603"/>
        </a:xfrm>
        <a:prstGeom prst="homePlat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478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latin typeface="Georgia" pitchFamily="18" charset="0"/>
            </a:rPr>
            <a:t>Baja cobertura</a:t>
          </a:r>
          <a:endParaRPr lang="es-MX" sz="2000" b="1" kern="1200" dirty="0">
            <a:latin typeface="Georgia" pitchFamily="18" charset="0"/>
          </a:endParaRPr>
        </a:p>
      </dsp:txBody>
      <dsp:txXfrm rot="10800000">
        <a:off x="762304" y="4410"/>
        <a:ext cx="3665667" cy="835603"/>
      </dsp:txXfrm>
    </dsp:sp>
    <dsp:sp modelId="{E4A04C2B-ECE2-4F83-A804-086C36E7440C}">
      <dsp:nvSpPr>
        <dsp:cNvPr id="0" name=""/>
        <dsp:cNvSpPr/>
      </dsp:nvSpPr>
      <dsp:spPr>
        <a:xfrm>
          <a:off x="0" y="4410"/>
          <a:ext cx="835603" cy="835603"/>
        </a:xfrm>
        <a:prstGeom prst="ellipse">
          <a:avLst/>
        </a:prstGeom>
        <a:blipFill>
          <a:blip xmlns:r="http://schemas.openxmlformats.org/officeDocument/2006/relationships" r:embed="rId1" cstate="print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B0554F-F813-46CA-83C5-777EA68ECA8D}">
      <dsp:nvSpPr>
        <dsp:cNvPr id="0" name=""/>
        <dsp:cNvSpPr/>
      </dsp:nvSpPr>
      <dsp:spPr>
        <a:xfrm rot="10800000">
          <a:off x="553403" y="1089448"/>
          <a:ext cx="3874568" cy="835603"/>
        </a:xfrm>
        <a:prstGeom prst="homePlat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478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latin typeface="Georgia" pitchFamily="18" charset="0"/>
            </a:rPr>
            <a:t>Elevadas Tasas de Abandono Escolar</a:t>
          </a:r>
          <a:endParaRPr lang="es-MX" sz="2000" b="1" kern="1200" dirty="0">
            <a:latin typeface="Georgia" pitchFamily="18" charset="0"/>
          </a:endParaRPr>
        </a:p>
      </dsp:txBody>
      <dsp:txXfrm rot="10800000">
        <a:off x="762304" y="1089448"/>
        <a:ext cx="3665667" cy="835603"/>
      </dsp:txXfrm>
    </dsp:sp>
    <dsp:sp modelId="{D9DD173D-5099-464B-B094-D23E5458B2FD}">
      <dsp:nvSpPr>
        <dsp:cNvPr id="0" name=""/>
        <dsp:cNvSpPr/>
      </dsp:nvSpPr>
      <dsp:spPr>
        <a:xfrm>
          <a:off x="0" y="1089448"/>
          <a:ext cx="835603" cy="835603"/>
        </a:xfrm>
        <a:prstGeom prst="ellipse">
          <a:avLst/>
        </a:prstGeom>
        <a:blipFill>
          <a:blip xmlns:r="http://schemas.openxmlformats.org/officeDocument/2006/relationships" r:embed="rId1" cstate="print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F61445-861F-4592-BB04-DC75E0C8E60A}">
      <dsp:nvSpPr>
        <dsp:cNvPr id="0" name=""/>
        <dsp:cNvSpPr/>
      </dsp:nvSpPr>
      <dsp:spPr>
        <a:xfrm rot="10800000">
          <a:off x="553403" y="2174486"/>
          <a:ext cx="3874568" cy="835603"/>
        </a:xfrm>
        <a:prstGeom prst="homePlat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478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latin typeface="Georgia" pitchFamily="18" charset="0"/>
            </a:rPr>
            <a:t>Graves Problemas de Equidad</a:t>
          </a:r>
        </a:p>
      </dsp:txBody>
      <dsp:txXfrm rot="10800000">
        <a:off x="762304" y="2174486"/>
        <a:ext cx="3665667" cy="835603"/>
      </dsp:txXfrm>
    </dsp:sp>
    <dsp:sp modelId="{CF6B1E4C-4F3E-4AD2-9247-88A0DEE40028}">
      <dsp:nvSpPr>
        <dsp:cNvPr id="0" name=""/>
        <dsp:cNvSpPr/>
      </dsp:nvSpPr>
      <dsp:spPr>
        <a:xfrm>
          <a:off x="0" y="2174486"/>
          <a:ext cx="835603" cy="835603"/>
        </a:xfrm>
        <a:prstGeom prst="ellipse">
          <a:avLst/>
        </a:prstGeom>
        <a:blipFill>
          <a:blip xmlns:r="http://schemas.openxmlformats.org/officeDocument/2006/relationships" r:embed="rId1" cstate="print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45063B-BED1-48D4-A4A3-D98CE1C9C5C8}">
      <dsp:nvSpPr>
        <dsp:cNvPr id="0" name=""/>
        <dsp:cNvSpPr/>
      </dsp:nvSpPr>
      <dsp:spPr>
        <a:xfrm rot="10800000">
          <a:off x="553403" y="3259524"/>
          <a:ext cx="3874568" cy="835603"/>
        </a:xfrm>
        <a:prstGeom prst="homePlat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478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latin typeface="Georgia" pitchFamily="18" charset="0"/>
            </a:rPr>
            <a:t>Aprendizajes Insuficientes</a:t>
          </a:r>
          <a:endParaRPr lang="es-MX" sz="2000" b="1" kern="1200" dirty="0" smtClean="0">
            <a:solidFill>
              <a:schemeClr val="bg1"/>
            </a:solidFill>
            <a:latin typeface="Georgia" pitchFamily="18" charset="0"/>
          </a:endParaRPr>
        </a:p>
      </dsp:txBody>
      <dsp:txXfrm rot="10800000">
        <a:off x="762304" y="3259524"/>
        <a:ext cx="3665667" cy="835603"/>
      </dsp:txXfrm>
    </dsp:sp>
    <dsp:sp modelId="{1D2A817A-0F31-40F5-AC64-B1773C7F9F65}">
      <dsp:nvSpPr>
        <dsp:cNvPr id="0" name=""/>
        <dsp:cNvSpPr/>
      </dsp:nvSpPr>
      <dsp:spPr>
        <a:xfrm>
          <a:off x="0" y="3259524"/>
          <a:ext cx="835603" cy="835603"/>
        </a:xfrm>
        <a:prstGeom prst="ellipse">
          <a:avLst/>
        </a:prstGeom>
        <a:blipFill>
          <a:blip xmlns:r="http://schemas.openxmlformats.org/officeDocument/2006/relationships" r:embed="rId1" cstate="print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6A2368-B83E-48B8-BFD3-2F4E61CCE68C}">
      <dsp:nvSpPr>
        <dsp:cNvPr id="0" name=""/>
        <dsp:cNvSpPr/>
      </dsp:nvSpPr>
      <dsp:spPr>
        <a:xfrm rot="10800000">
          <a:off x="553403" y="4344562"/>
          <a:ext cx="3874568" cy="835603"/>
        </a:xfrm>
        <a:prstGeom prst="homePlat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478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latin typeface="Georgia" pitchFamily="18" charset="0"/>
            </a:rPr>
            <a:t>Calidad de los  Servicios</a:t>
          </a:r>
        </a:p>
      </dsp:txBody>
      <dsp:txXfrm rot="10800000">
        <a:off x="762304" y="4344562"/>
        <a:ext cx="3665667" cy="835603"/>
      </dsp:txXfrm>
    </dsp:sp>
    <dsp:sp modelId="{B5C24250-AAC4-4B91-AD4E-7FF01C37FC01}">
      <dsp:nvSpPr>
        <dsp:cNvPr id="0" name=""/>
        <dsp:cNvSpPr/>
      </dsp:nvSpPr>
      <dsp:spPr>
        <a:xfrm>
          <a:off x="0" y="4344562"/>
          <a:ext cx="835603" cy="835603"/>
        </a:xfrm>
        <a:prstGeom prst="ellipse">
          <a:avLst/>
        </a:prstGeom>
        <a:blipFill>
          <a:blip xmlns:r="http://schemas.openxmlformats.org/officeDocument/2006/relationships" r:embed="rId1" cstate="print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F97DFB-9550-4ABC-A4B7-F6E904B28323}">
      <dsp:nvSpPr>
        <dsp:cNvPr id="0" name=""/>
        <dsp:cNvSpPr/>
      </dsp:nvSpPr>
      <dsp:spPr>
        <a:xfrm rot="10800000">
          <a:off x="553403" y="4410"/>
          <a:ext cx="3874568" cy="835603"/>
        </a:xfrm>
        <a:prstGeom prst="homePlat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478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bg1"/>
              </a:solidFill>
              <a:latin typeface="Georgia" pitchFamily="18" charset="0"/>
            </a:rPr>
            <a:t>Profesionalización de Docentes y Directivos</a:t>
          </a:r>
          <a:endParaRPr lang="es-MX" sz="1800" b="1" kern="1200" dirty="0" smtClean="0">
            <a:latin typeface="Georgia" pitchFamily="18" charset="0"/>
          </a:endParaRPr>
        </a:p>
      </dsp:txBody>
      <dsp:txXfrm rot="10800000">
        <a:off x="762304" y="4410"/>
        <a:ext cx="3665667" cy="835603"/>
      </dsp:txXfrm>
    </dsp:sp>
    <dsp:sp modelId="{E4A04C2B-ECE2-4F83-A804-086C36E7440C}">
      <dsp:nvSpPr>
        <dsp:cNvPr id="0" name=""/>
        <dsp:cNvSpPr/>
      </dsp:nvSpPr>
      <dsp:spPr>
        <a:xfrm>
          <a:off x="0" y="4410"/>
          <a:ext cx="835603" cy="835603"/>
        </a:xfrm>
        <a:prstGeom prst="ellipse">
          <a:avLst/>
        </a:prstGeom>
        <a:blipFill>
          <a:blip xmlns:r="http://schemas.openxmlformats.org/officeDocument/2006/relationships" r:embed="rId1" cstate="print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B0554F-F813-46CA-83C5-777EA68ECA8D}">
      <dsp:nvSpPr>
        <dsp:cNvPr id="0" name=""/>
        <dsp:cNvSpPr/>
      </dsp:nvSpPr>
      <dsp:spPr>
        <a:xfrm rot="10800000">
          <a:off x="553403" y="1089448"/>
          <a:ext cx="3874568" cy="835603"/>
        </a:xfrm>
        <a:prstGeom prst="homePlat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478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latin typeface="Georgia" pitchFamily="18" charset="0"/>
            </a:rPr>
            <a:t>Continuidad de la Trayectoria Educativa</a:t>
          </a:r>
        </a:p>
      </dsp:txBody>
      <dsp:txXfrm rot="10800000">
        <a:off x="762304" y="1089448"/>
        <a:ext cx="3665667" cy="835603"/>
      </dsp:txXfrm>
    </dsp:sp>
    <dsp:sp modelId="{D9DD173D-5099-464B-B094-D23E5458B2FD}">
      <dsp:nvSpPr>
        <dsp:cNvPr id="0" name=""/>
        <dsp:cNvSpPr/>
      </dsp:nvSpPr>
      <dsp:spPr>
        <a:xfrm>
          <a:off x="0" y="1089448"/>
          <a:ext cx="835603" cy="835603"/>
        </a:xfrm>
        <a:prstGeom prst="ellipse">
          <a:avLst/>
        </a:prstGeom>
        <a:blipFill>
          <a:blip xmlns:r="http://schemas.openxmlformats.org/officeDocument/2006/relationships" r:embed="rId1" cstate="print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F61445-861F-4592-BB04-DC75E0C8E60A}">
      <dsp:nvSpPr>
        <dsp:cNvPr id="0" name=""/>
        <dsp:cNvSpPr/>
      </dsp:nvSpPr>
      <dsp:spPr>
        <a:xfrm rot="10800000">
          <a:off x="553403" y="2174486"/>
          <a:ext cx="3874568" cy="835603"/>
        </a:xfrm>
        <a:prstGeom prst="homePlat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478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latin typeface="Georgia" pitchFamily="18" charset="0"/>
            </a:rPr>
            <a:t>Infraestructura y Equipamiento Insuficiente e Ineficiente</a:t>
          </a:r>
        </a:p>
      </dsp:txBody>
      <dsp:txXfrm rot="10800000">
        <a:off x="762304" y="2174486"/>
        <a:ext cx="3665667" cy="835603"/>
      </dsp:txXfrm>
    </dsp:sp>
    <dsp:sp modelId="{CF6B1E4C-4F3E-4AD2-9247-88A0DEE40028}">
      <dsp:nvSpPr>
        <dsp:cNvPr id="0" name=""/>
        <dsp:cNvSpPr/>
      </dsp:nvSpPr>
      <dsp:spPr>
        <a:xfrm>
          <a:off x="0" y="2174486"/>
          <a:ext cx="835603" cy="835603"/>
        </a:xfrm>
        <a:prstGeom prst="ellipse">
          <a:avLst/>
        </a:prstGeom>
        <a:blipFill>
          <a:blip xmlns:r="http://schemas.openxmlformats.org/officeDocument/2006/relationships" r:embed="rId1" cstate="print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45063B-BED1-48D4-A4A3-D98CE1C9C5C8}">
      <dsp:nvSpPr>
        <dsp:cNvPr id="0" name=""/>
        <dsp:cNvSpPr/>
      </dsp:nvSpPr>
      <dsp:spPr>
        <a:xfrm rot="10800000">
          <a:off x="553403" y="3259524"/>
          <a:ext cx="3874568" cy="835603"/>
        </a:xfrm>
        <a:prstGeom prst="homePlat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478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latin typeface="Georgia" pitchFamily="18" charset="0"/>
            </a:rPr>
            <a:t>Desarticulación entre la Oferta Educativa y la Demanda Laboral</a:t>
          </a:r>
        </a:p>
      </dsp:txBody>
      <dsp:txXfrm rot="10800000">
        <a:off x="762304" y="3259524"/>
        <a:ext cx="3665667" cy="835603"/>
      </dsp:txXfrm>
    </dsp:sp>
    <dsp:sp modelId="{1D2A817A-0F31-40F5-AC64-B1773C7F9F65}">
      <dsp:nvSpPr>
        <dsp:cNvPr id="0" name=""/>
        <dsp:cNvSpPr/>
      </dsp:nvSpPr>
      <dsp:spPr>
        <a:xfrm>
          <a:off x="0" y="3259524"/>
          <a:ext cx="835603" cy="835603"/>
        </a:xfrm>
        <a:prstGeom prst="ellipse">
          <a:avLst/>
        </a:prstGeom>
        <a:blipFill>
          <a:blip xmlns:r="http://schemas.openxmlformats.org/officeDocument/2006/relationships" r:embed="rId1" cstate="print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6A2368-B83E-48B8-BFD3-2F4E61CCE68C}">
      <dsp:nvSpPr>
        <dsp:cNvPr id="0" name=""/>
        <dsp:cNvSpPr/>
      </dsp:nvSpPr>
      <dsp:spPr>
        <a:xfrm rot="10800000">
          <a:off x="645464" y="4331434"/>
          <a:ext cx="3874568" cy="835603"/>
        </a:xfrm>
        <a:prstGeom prst="homePlat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478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latin typeface="Georgia" pitchFamily="18" charset="0"/>
            </a:rPr>
            <a:t>Elevada Prevalencia de Conductas de Riesgo</a:t>
          </a:r>
          <a:endParaRPr lang="es-MX" sz="1800" b="1" kern="1200" dirty="0">
            <a:latin typeface="Georgia" pitchFamily="18" charset="0"/>
          </a:endParaRPr>
        </a:p>
      </dsp:txBody>
      <dsp:txXfrm rot="10800000">
        <a:off x="854365" y="4331434"/>
        <a:ext cx="3665667" cy="835603"/>
      </dsp:txXfrm>
    </dsp:sp>
    <dsp:sp modelId="{B5C24250-AAC4-4B91-AD4E-7FF01C37FC01}">
      <dsp:nvSpPr>
        <dsp:cNvPr id="0" name=""/>
        <dsp:cNvSpPr/>
      </dsp:nvSpPr>
      <dsp:spPr>
        <a:xfrm>
          <a:off x="0" y="4344562"/>
          <a:ext cx="835603" cy="835603"/>
        </a:xfrm>
        <a:prstGeom prst="ellipse">
          <a:avLst/>
        </a:prstGeom>
        <a:blipFill>
          <a:blip xmlns:r="http://schemas.openxmlformats.org/officeDocument/2006/relationships" r:embed="rId1" cstate="print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34C090-1440-4567-B396-8AEE6C4A7981}">
      <dsp:nvSpPr>
        <dsp:cNvPr id="0" name=""/>
        <dsp:cNvSpPr/>
      </dsp:nvSpPr>
      <dsp:spPr>
        <a:xfrm>
          <a:off x="0" y="300066"/>
          <a:ext cx="3600400" cy="478800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</dsp:sp>
    <dsp:sp modelId="{96BB7113-0D7A-4A91-8C22-2A894D3AEDF6}">
      <dsp:nvSpPr>
        <dsp:cNvPr id="0" name=""/>
        <dsp:cNvSpPr/>
      </dsp:nvSpPr>
      <dsp:spPr>
        <a:xfrm>
          <a:off x="180020" y="19626"/>
          <a:ext cx="2520280" cy="56088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95261" tIns="0" rIns="95261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0" kern="1200" dirty="0" smtClean="0">
              <a:latin typeface="Georgia" pitchFamily="18" charset="0"/>
              <a:cs typeface="Times New Roman" pitchFamily="18" charset="0"/>
            </a:rPr>
            <a:t>1.  Inversión para crear nuevos planteles y ampliar los existentes</a:t>
          </a:r>
          <a:endParaRPr lang="es-MX" sz="1100" b="0" kern="1200" dirty="0">
            <a:latin typeface="Georgia" pitchFamily="18" charset="0"/>
            <a:cs typeface="Times New Roman" pitchFamily="18" charset="0"/>
          </a:endParaRPr>
        </a:p>
      </dsp:txBody>
      <dsp:txXfrm>
        <a:off x="207400" y="47006"/>
        <a:ext cx="2465520" cy="506120"/>
      </dsp:txXfrm>
    </dsp:sp>
    <dsp:sp modelId="{8ECB4D6E-4AFB-490C-8E3E-8DCA8FEB03D1}">
      <dsp:nvSpPr>
        <dsp:cNvPr id="0" name=""/>
        <dsp:cNvSpPr/>
      </dsp:nvSpPr>
      <dsp:spPr>
        <a:xfrm>
          <a:off x="0" y="1161906"/>
          <a:ext cx="3600400" cy="478800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</dsp:sp>
    <dsp:sp modelId="{12B32786-92CE-40B6-84E4-271E4187CAE0}">
      <dsp:nvSpPr>
        <dsp:cNvPr id="0" name=""/>
        <dsp:cNvSpPr/>
      </dsp:nvSpPr>
      <dsp:spPr>
        <a:xfrm>
          <a:off x="180020" y="881466"/>
          <a:ext cx="2520280" cy="56088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95261" tIns="0" rIns="95261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0" kern="1200" smtClean="0">
              <a:latin typeface="Georgia" pitchFamily="18" charset="0"/>
              <a:cs typeface="Times New Roman" pitchFamily="18" charset="0"/>
            </a:rPr>
            <a:t>2. Aprovechamiento óptimo de la capacidad instalada</a:t>
          </a:r>
          <a:endParaRPr lang="es-MX" sz="1100" b="0" kern="1200" dirty="0">
            <a:latin typeface="Georgia" pitchFamily="18" charset="0"/>
            <a:cs typeface="Times New Roman" pitchFamily="18" charset="0"/>
          </a:endParaRPr>
        </a:p>
      </dsp:txBody>
      <dsp:txXfrm>
        <a:off x="207400" y="908846"/>
        <a:ext cx="2465520" cy="506120"/>
      </dsp:txXfrm>
    </dsp:sp>
    <dsp:sp modelId="{9B5352D1-A174-4F4B-B958-A3B55D63DFF1}">
      <dsp:nvSpPr>
        <dsp:cNvPr id="0" name=""/>
        <dsp:cNvSpPr/>
      </dsp:nvSpPr>
      <dsp:spPr>
        <a:xfrm>
          <a:off x="0" y="2261559"/>
          <a:ext cx="3600400" cy="478800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</dsp:sp>
    <dsp:sp modelId="{915AEB58-7685-4584-892A-153AD32A3723}">
      <dsp:nvSpPr>
        <dsp:cNvPr id="0" name=""/>
        <dsp:cNvSpPr/>
      </dsp:nvSpPr>
      <dsp:spPr>
        <a:xfrm>
          <a:off x="180020" y="1743306"/>
          <a:ext cx="2544046" cy="798693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95261" tIns="0" rIns="95261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0" kern="1200" dirty="0" smtClean="0">
              <a:latin typeface="Georgia" pitchFamily="18" charset="0"/>
              <a:cs typeface="Times New Roman" pitchFamily="18" charset="0"/>
            </a:rPr>
            <a:t>3. Creación de nuevos servicios e impulso a la modalidad no escolarizada</a:t>
          </a:r>
          <a:endParaRPr lang="es-MX" sz="1100" b="0" kern="1200" dirty="0">
            <a:latin typeface="Georgia" pitchFamily="18" charset="0"/>
            <a:cs typeface="Times New Roman" pitchFamily="18" charset="0"/>
          </a:endParaRPr>
        </a:p>
      </dsp:txBody>
      <dsp:txXfrm>
        <a:off x="219009" y="1782295"/>
        <a:ext cx="2466068" cy="720715"/>
      </dsp:txXfrm>
    </dsp:sp>
    <dsp:sp modelId="{7DB7E3ED-1946-4272-9E57-DBE092E40E2D}">
      <dsp:nvSpPr>
        <dsp:cNvPr id="0" name=""/>
        <dsp:cNvSpPr/>
      </dsp:nvSpPr>
      <dsp:spPr>
        <a:xfrm>
          <a:off x="0" y="3123399"/>
          <a:ext cx="3600400" cy="478800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</dsp:sp>
    <dsp:sp modelId="{CC6D8BCF-A95B-43BF-A1A0-6978679CAF01}">
      <dsp:nvSpPr>
        <dsp:cNvPr id="0" name=""/>
        <dsp:cNvSpPr/>
      </dsp:nvSpPr>
      <dsp:spPr>
        <a:xfrm>
          <a:off x="180020" y="2842959"/>
          <a:ext cx="2520280" cy="56088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95261" tIns="0" rIns="95261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0" kern="1200" smtClean="0">
              <a:latin typeface="Georgia" pitchFamily="18" charset="0"/>
              <a:cs typeface="Times New Roman" pitchFamily="18" charset="0"/>
            </a:rPr>
            <a:t>4. Disminución del abandono escolar</a:t>
          </a:r>
          <a:endParaRPr lang="es-MX" sz="1100" b="0" kern="1200" dirty="0">
            <a:latin typeface="Georgia" pitchFamily="18" charset="0"/>
            <a:cs typeface="Times New Roman" pitchFamily="18" charset="0"/>
          </a:endParaRPr>
        </a:p>
      </dsp:txBody>
      <dsp:txXfrm>
        <a:off x="207400" y="2870339"/>
        <a:ext cx="2465520" cy="506120"/>
      </dsp:txXfrm>
    </dsp:sp>
    <dsp:sp modelId="{321AACF0-9E3B-4715-9E17-0DC2FB38471B}">
      <dsp:nvSpPr>
        <dsp:cNvPr id="0" name=""/>
        <dsp:cNvSpPr/>
      </dsp:nvSpPr>
      <dsp:spPr>
        <a:xfrm>
          <a:off x="0" y="3985239"/>
          <a:ext cx="3600400" cy="478800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</dsp:sp>
    <dsp:sp modelId="{76DD3C03-C23F-46BE-A536-4B776EAE3BAF}">
      <dsp:nvSpPr>
        <dsp:cNvPr id="0" name=""/>
        <dsp:cNvSpPr/>
      </dsp:nvSpPr>
      <dsp:spPr>
        <a:xfrm>
          <a:off x="180020" y="3704799"/>
          <a:ext cx="2520280" cy="56088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95261" tIns="0" rIns="95261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0" kern="1200" smtClean="0">
              <a:latin typeface="Georgia" pitchFamily="18" charset="0"/>
              <a:cs typeface="Times New Roman" pitchFamily="18" charset="0"/>
            </a:rPr>
            <a:t>5. Incremento de la tasa de transición de secundaria a la EMS</a:t>
          </a:r>
          <a:endParaRPr lang="es-MX" sz="1100" b="0" kern="1200" dirty="0">
            <a:latin typeface="Georgia" pitchFamily="18" charset="0"/>
            <a:cs typeface="Times New Roman" pitchFamily="18" charset="0"/>
          </a:endParaRPr>
        </a:p>
      </dsp:txBody>
      <dsp:txXfrm>
        <a:off x="207400" y="3732179"/>
        <a:ext cx="2465520" cy="506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2CA372-F713-4ABA-B43E-D889AE0529B1}">
      <dsp:nvSpPr>
        <dsp:cNvPr id="0" name=""/>
        <dsp:cNvSpPr/>
      </dsp:nvSpPr>
      <dsp:spPr>
        <a:xfrm>
          <a:off x="0" y="31600"/>
          <a:ext cx="8785185" cy="4668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latin typeface="Georgia" pitchFamily="18" charset="0"/>
            </a:rPr>
            <a:t>«Movimiento contra el abandono escolar»</a:t>
          </a:r>
          <a:endParaRPr lang="es-MX" sz="2000" kern="1200" dirty="0">
            <a:latin typeface="Georgia" pitchFamily="18" charset="0"/>
          </a:endParaRPr>
        </a:p>
      </dsp:txBody>
      <dsp:txXfrm>
        <a:off x="22789" y="54389"/>
        <a:ext cx="8739607" cy="421251"/>
      </dsp:txXfrm>
    </dsp:sp>
    <dsp:sp modelId="{450B8146-EA7A-41A4-B646-4CFB74596E5E}">
      <dsp:nvSpPr>
        <dsp:cNvPr id="0" name=""/>
        <dsp:cNvSpPr/>
      </dsp:nvSpPr>
      <dsp:spPr>
        <a:xfrm>
          <a:off x="0" y="498430"/>
          <a:ext cx="8785185" cy="978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930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600" kern="1200" dirty="0" smtClean="0">
              <a:latin typeface="Georgia" pitchFamily="18" charset="0"/>
            </a:rPr>
            <a:t>En 2013 y 2014 se capacitaron  8,000 directores para usar la “Caja de Herramientas” en los planteles de EMS.</a:t>
          </a:r>
          <a:endParaRPr lang="es-MX" sz="1600" kern="1200" dirty="0">
            <a:latin typeface="Georgia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600" kern="1200" dirty="0" smtClean="0">
              <a:latin typeface="Georgia" pitchFamily="18" charset="0"/>
            </a:rPr>
            <a:t>En el ciclo escolar 2013 – 2014 se asignaron más de 213,000 becas contra el abandono.</a:t>
          </a:r>
          <a:endParaRPr lang="es-MX" sz="1600" kern="1200" dirty="0">
            <a:latin typeface="Georgia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600" kern="1200" smtClean="0">
              <a:latin typeface="Georgia" pitchFamily="18" charset="0"/>
            </a:rPr>
            <a:t>80% de los directores cree que está teniendo éxito en reducir el abandono.</a:t>
          </a:r>
          <a:endParaRPr lang="es-MX" sz="1600" kern="1200">
            <a:latin typeface="Georgia" pitchFamily="18" charset="0"/>
          </a:endParaRPr>
        </a:p>
      </dsp:txBody>
      <dsp:txXfrm>
        <a:off x="0" y="498430"/>
        <a:ext cx="8785185" cy="9780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ED86D5-E333-4DE3-9187-146B7075E220}">
      <dsp:nvSpPr>
        <dsp:cNvPr id="0" name=""/>
        <dsp:cNvSpPr/>
      </dsp:nvSpPr>
      <dsp:spPr>
        <a:xfrm>
          <a:off x="0" y="0"/>
          <a:ext cx="1687687" cy="1440160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tx1">
              <a:lumMod val="85000"/>
              <a:lumOff val="15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Georgia" pitchFamily="18" charset="0"/>
            </a:rPr>
            <a:t>Becas contra el Abandono Escolar</a:t>
          </a:r>
          <a:endParaRPr lang="es-MX" sz="120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0" y="576064"/>
        <a:ext cx="1687687" cy="576064"/>
      </dsp:txXfrm>
    </dsp:sp>
    <dsp:sp modelId="{3AFFB74A-C669-4B49-886E-F27EB67FA678}">
      <dsp:nvSpPr>
        <dsp:cNvPr id="0" name=""/>
        <dsp:cNvSpPr/>
      </dsp:nvSpPr>
      <dsp:spPr>
        <a:xfrm>
          <a:off x="604057" y="152801"/>
          <a:ext cx="479573" cy="47957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3FFE3A-4CA7-49D8-8361-F9F4AC742CBF}">
      <dsp:nvSpPr>
        <dsp:cNvPr id="0" name=""/>
        <dsp:cNvSpPr/>
      </dsp:nvSpPr>
      <dsp:spPr>
        <a:xfrm>
          <a:off x="1738318" y="0"/>
          <a:ext cx="1687687" cy="1440160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tx1">
              <a:lumMod val="85000"/>
              <a:lumOff val="1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Georgia" pitchFamily="18" charset="0"/>
            </a:rPr>
            <a:t>Becas para Acceder a, Permanecer en y Concluir la EMS</a:t>
          </a:r>
          <a:endParaRPr lang="es-MX" sz="1200" kern="1200" dirty="0">
            <a:latin typeface="Georgia" pitchFamily="18" charset="0"/>
          </a:endParaRPr>
        </a:p>
      </dsp:txBody>
      <dsp:txXfrm>
        <a:off x="1738318" y="576064"/>
        <a:ext cx="1687687" cy="576064"/>
      </dsp:txXfrm>
    </dsp:sp>
    <dsp:sp modelId="{0C217835-ECDA-41F8-AF2A-233E2364A999}">
      <dsp:nvSpPr>
        <dsp:cNvPr id="0" name=""/>
        <dsp:cNvSpPr/>
      </dsp:nvSpPr>
      <dsp:spPr>
        <a:xfrm>
          <a:off x="2342375" y="86409"/>
          <a:ext cx="479573" cy="47957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FFAD29-7001-42D5-A31C-BB61AA03202C}">
      <dsp:nvSpPr>
        <dsp:cNvPr id="0" name=""/>
        <dsp:cNvSpPr/>
      </dsp:nvSpPr>
      <dsp:spPr>
        <a:xfrm>
          <a:off x="3476636" y="0"/>
          <a:ext cx="1687687" cy="1440160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tx1">
              <a:lumMod val="85000"/>
              <a:lumOff val="15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0" kern="1200" dirty="0" smtClean="0">
              <a:solidFill>
                <a:schemeClr val="tx1"/>
              </a:solidFill>
              <a:latin typeface="Georgia" pitchFamily="18" charset="0"/>
            </a:rPr>
            <a:t>Becas de Formación Educativa en</a:t>
          </a:r>
          <a:br>
            <a:rPr lang="es-MX" sz="1100" b="0" kern="1200" dirty="0" smtClean="0">
              <a:solidFill>
                <a:schemeClr val="tx1"/>
              </a:solidFill>
              <a:latin typeface="Georgia" pitchFamily="18" charset="0"/>
            </a:rPr>
          </a:br>
          <a:r>
            <a:rPr lang="es-MX" sz="1100" b="0" kern="1200" dirty="0" smtClean="0">
              <a:solidFill>
                <a:schemeClr val="tx1"/>
              </a:solidFill>
              <a:latin typeface="Georgia" pitchFamily="18" charset="0"/>
            </a:rPr>
            <a:t> y para el Trabajo</a:t>
          </a:r>
          <a:endParaRPr lang="es-MX" sz="1100" b="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3476636" y="576064"/>
        <a:ext cx="1687687" cy="576064"/>
      </dsp:txXfrm>
    </dsp:sp>
    <dsp:sp modelId="{C21D0717-8999-445A-B200-C351F9BA9306}">
      <dsp:nvSpPr>
        <dsp:cNvPr id="0" name=""/>
        <dsp:cNvSpPr/>
      </dsp:nvSpPr>
      <dsp:spPr>
        <a:xfrm>
          <a:off x="4080693" y="86409"/>
          <a:ext cx="479573" cy="479573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82C195-2AC6-497C-A55E-A1E6B1D5328A}">
      <dsp:nvSpPr>
        <dsp:cNvPr id="0" name=""/>
        <dsp:cNvSpPr/>
      </dsp:nvSpPr>
      <dsp:spPr>
        <a:xfrm>
          <a:off x="5214954" y="0"/>
          <a:ext cx="1687687" cy="1440160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tx1">
              <a:lumMod val="85000"/>
              <a:lumOff val="1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bg1"/>
              </a:solidFill>
              <a:latin typeface="Georgia" pitchFamily="18" charset="0"/>
            </a:rPr>
            <a:t>Becas para personas con discapacidad</a:t>
          </a:r>
          <a:endParaRPr lang="es-MX" sz="1200" kern="1200" dirty="0">
            <a:solidFill>
              <a:schemeClr val="bg1"/>
            </a:solidFill>
            <a:latin typeface="Georgia" pitchFamily="18" charset="0"/>
          </a:endParaRPr>
        </a:p>
      </dsp:txBody>
      <dsp:txXfrm>
        <a:off x="5214954" y="576064"/>
        <a:ext cx="1687687" cy="576064"/>
      </dsp:txXfrm>
    </dsp:sp>
    <dsp:sp modelId="{D0EC36E4-AFBC-4770-9E83-11DF1B62DFE7}">
      <dsp:nvSpPr>
        <dsp:cNvPr id="0" name=""/>
        <dsp:cNvSpPr/>
      </dsp:nvSpPr>
      <dsp:spPr>
        <a:xfrm>
          <a:off x="5819011" y="86409"/>
          <a:ext cx="479573" cy="47957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B5254F-49D5-4252-BE3B-C01E64676700}">
      <dsp:nvSpPr>
        <dsp:cNvPr id="0" name=""/>
        <dsp:cNvSpPr/>
      </dsp:nvSpPr>
      <dsp:spPr>
        <a:xfrm>
          <a:off x="6953272" y="0"/>
          <a:ext cx="1687687" cy="1440160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tx1">
              <a:lumMod val="85000"/>
              <a:lumOff val="15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Georgia" pitchFamily="18" charset="0"/>
            </a:rPr>
            <a:t>Becas para Hijos de Militares</a:t>
          </a:r>
          <a:endParaRPr lang="es-MX" sz="120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6953272" y="576064"/>
        <a:ext cx="1687687" cy="576064"/>
      </dsp:txXfrm>
    </dsp:sp>
    <dsp:sp modelId="{836E3A04-20B2-4791-A3EB-4CE5181C02D5}">
      <dsp:nvSpPr>
        <dsp:cNvPr id="0" name=""/>
        <dsp:cNvSpPr/>
      </dsp:nvSpPr>
      <dsp:spPr>
        <a:xfrm>
          <a:off x="7557329" y="86409"/>
          <a:ext cx="479573" cy="479573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796396-EF38-44CE-8F65-98B16A58D98C}">
      <dsp:nvSpPr>
        <dsp:cNvPr id="0" name=""/>
        <dsp:cNvSpPr/>
      </dsp:nvSpPr>
      <dsp:spPr>
        <a:xfrm>
          <a:off x="345638" y="1152128"/>
          <a:ext cx="7949683" cy="21602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37EB59-2479-48B6-8A2B-24BFFE12418B}">
      <dsp:nvSpPr>
        <dsp:cNvPr id="0" name=""/>
        <dsp:cNvSpPr/>
      </dsp:nvSpPr>
      <dsp:spPr>
        <a:xfrm>
          <a:off x="129389" y="422543"/>
          <a:ext cx="3067855" cy="958704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49363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Georgia" pitchFamily="18" charset="0"/>
            </a:rPr>
            <a:t>En enero de 2013 había 46 Centros de Atención para Estudiantes con Discapacidad (CAED). En 2013 se contaba con </a:t>
          </a:r>
          <a:r>
            <a:rPr lang="es-MX" sz="1400" b="1" kern="1200" dirty="0" smtClean="0">
              <a:latin typeface="Georgia" pitchFamily="18" charset="0"/>
            </a:rPr>
            <a:t>100 de ellos</a:t>
          </a:r>
          <a:r>
            <a:rPr lang="es-MX" sz="1400" kern="1200" dirty="0" smtClean="0">
              <a:latin typeface="Georgia" pitchFamily="18" charset="0"/>
            </a:rPr>
            <a:t>. </a:t>
          </a:r>
          <a:endParaRPr lang="es-MX" sz="1400" kern="1200" dirty="0"/>
        </a:p>
      </dsp:txBody>
      <dsp:txXfrm>
        <a:off x="129389" y="422543"/>
        <a:ext cx="3067855" cy="958704"/>
      </dsp:txXfrm>
    </dsp:sp>
    <dsp:sp modelId="{54C11AB9-7EBC-4958-B184-EC9DC577A084}">
      <dsp:nvSpPr>
        <dsp:cNvPr id="0" name=""/>
        <dsp:cNvSpPr/>
      </dsp:nvSpPr>
      <dsp:spPr>
        <a:xfrm>
          <a:off x="1561" y="284064"/>
          <a:ext cx="671093" cy="10066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E11142D-65D4-4131-BBAD-7BE1C870750B}">
      <dsp:nvSpPr>
        <dsp:cNvPr id="0" name=""/>
        <dsp:cNvSpPr/>
      </dsp:nvSpPr>
      <dsp:spPr>
        <a:xfrm>
          <a:off x="129389" y="1629446"/>
          <a:ext cx="3067855" cy="958704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49363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Georgia" pitchFamily="18" charset="0"/>
            </a:rPr>
            <a:t>Se están creando 100 CAED en 2014. Se crearán 300 más entre 2015 y 2018, .</a:t>
          </a:r>
          <a:endParaRPr lang="es-MX" sz="1400" kern="1200" dirty="0"/>
        </a:p>
      </dsp:txBody>
      <dsp:txXfrm>
        <a:off x="129389" y="1629446"/>
        <a:ext cx="3067855" cy="958704"/>
      </dsp:txXfrm>
    </dsp:sp>
    <dsp:sp modelId="{6B8A4905-6A03-44B1-AD81-400E7F102BF2}">
      <dsp:nvSpPr>
        <dsp:cNvPr id="0" name=""/>
        <dsp:cNvSpPr/>
      </dsp:nvSpPr>
      <dsp:spPr>
        <a:xfrm>
          <a:off x="1561" y="1490967"/>
          <a:ext cx="671093" cy="100664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229B98-041F-4D23-97D1-65965C480361}">
      <dsp:nvSpPr>
        <dsp:cNvPr id="0" name=""/>
        <dsp:cNvSpPr/>
      </dsp:nvSpPr>
      <dsp:spPr>
        <a:xfrm rot="10800000">
          <a:off x="1373605" y="576"/>
          <a:ext cx="4644876" cy="81462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9226" tIns="57150" rIns="10668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>
              <a:latin typeface="Georgia" pitchFamily="18" charset="0"/>
            </a:rPr>
            <a:t>Difusión del </a:t>
          </a:r>
          <a:r>
            <a:rPr lang="es-MX" sz="1500" b="1" kern="1200" dirty="0" smtClean="0">
              <a:latin typeface="Georgia" pitchFamily="18" charset="0"/>
            </a:rPr>
            <a:t>desempeño por  plantel </a:t>
          </a:r>
          <a:r>
            <a:rPr lang="es-MX" sz="1500" kern="1200" dirty="0" smtClean="0">
              <a:latin typeface="Georgia" pitchFamily="18" charset="0"/>
            </a:rPr>
            <a:t>para que las academias de docentes fortalezcan la enseñanza en aquellas dimensiones críticas.</a:t>
          </a:r>
          <a:endParaRPr lang="es-MX" sz="1500" kern="1200" dirty="0">
            <a:latin typeface="Georgia" pitchFamily="18" charset="0"/>
          </a:endParaRPr>
        </a:p>
      </dsp:txBody>
      <dsp:txXfrm rot="10800000">
        <a:off x="1577261" y="576"/>
        <a:ext cx="4441220" cy="814623"/>
      </dsp:txXfrm>
    </dsp:sp>
    <dsp:sp modelId="{26DC588A-DA1D-4A49-8AFB-58290A74290B}">
      <dsp:nvSpPr>
        <dsp:cNvPr id="0" name=""/>
        <dsp:cNvSpPr/>
      </dsp:nvSpPr>
      <dsp:spPr>
        <a:xfrm>
          <a:off x="966294" y="576"/>
          <a:ext cx="814623" cy="814623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C52E5E-5948-414F-AC39-919928C1E3EF}">
      <dsp:nvSpPr>
        <dsp:cNvPr id="0" name=""/>
        <dsp:cNvSpPr/>
      </dsp:nvSpPr>
      <dsp:spPr>
        <a:xfrm rot="10800000">
          <a:off x="1373605" y="1058371"/>
          <a:ext cx="4644876" cy="81462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9226" tIns="57150" rIns="10668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>
              <a:latin typeface="Georgia" pitchFamily="18" charset="0"/>
            </a:rPr>
            <a:t>Distribución de </a:t>
          </a:r>
          <a:r>
            <a:rPr lang="es-MX" sz="1500" b="1" kern="1200" dirty="0" smtClean="0">
              <a:latin typeface="Georgia" pitchFamily="18" charset="0"/>
            </a:rPr>
            <a:t>5 textos de apoyo </a:t>
          </a:r>
          <a:r>
            <a:rPr lang="es-MX" sz="1500" kern="1200" dirty="0" smtClean="0">
              <a:latin typeface="Georgia" pitchFamily="18" charset="0"/>
            </a:rPr>
            <a:t>al trabajo docente sobre la enseñanza de las matemáticas en un modelo de desarrollo de competencias. </a:t>
          </a:r>
          <a:endParaRPr lang="es-MX" sz="1500" kern="1200" dirty="0">
            <a:latin typeface="Georgia" pitchFamily="18" charset="0"/>
          </a:endParaRPr>
        </a:p>
      </dsp:txBody>
      <dsp:txXfrm rot="10800000">
        <a:off x="1577261" y="1058371"/>
        <a:ext cx="4441220" cy="814623"/>
      </dsp:txXfrm>
    </dsp:sp>
    <dsp:sp modelId="{2F34150E-7CC6-4481-A381-3F48E0007F8D}">
      <dsp:nvSpPr>
        <dsp:cNvPr id="0" name=""/>
        <dsp:cNvSpPr/>
      </dsp:nvSpPr>
      <dsp:spPr>
        <a:xfrm>
          <a:off x="966294" y="1058371"/>
          <a:ext cx="814623" cy="814623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9ED79C-64D1-4E11-82B1-40B3AD3220FC}">
      <dsp:nvSpPr>
        <dsp:cNvPr id="0" name=""/>
        <dsp:cNvSpPr/>
      </dsp:nvSpPr>
      <dsp:spPr>
        <a:xfrm rot="10800000">
          <a:off x="1373605" y="2116165"/>
          <a:ext cx="4644876" cy="81462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9226" tIns="57150" rIns="10668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>
              <a:latin typeface="Georgia" pitchFamily="18" charset="0"/>
            </a:rPr>
            <a:t>Distribución de una </a:t>
          </a:r>
          <a:r>
            <a:rPr lang="es-MX" sz="1500" b="1" kern="1200" dirty="0" smtClean="0">
              <a:latin typeface="Georgia" pitchFamily="18" charset="0"/>
            </a:rPr>
            <a:t>antología de enseñanza de comprensión lectora </a:t>
          </a:r>
          <a:r>
            <a:rPr lang="es-MX" sz="1500" kern="1200" dirty="0" smtClean="0">
              <a:latin typeface="Georgia" pitchFamily="18" charset="0"/>
            </a:rPr>
            <a:t>para los maestros.</a:t>
          </a:r>
          <a:endParaRPr lang="es-MX" sz="1500" kern="1200" dirty="0">
            <a:latin typeface="Georgia" pitchFamily="18" charset="0"/>
          </a:endParaRPr>
        </a:p>
      </dsp:txBody>
      <dsp:txXfrm rot="10800000">
        <a:off x="1577261" y="2116165"/>
        <a:ext cx="4441220" cy="814623"/>
      </dsp:txXfrm>
    </dsp:sp>
    <dsp:sp modelId="{1B0900D5-FDF6-480C-9E6D-DBA98D9268C0}">
      <dsp:nvSpPr>
        <dsp:cNvPr id="0" name=""/>
        <dsp:cNvSpPr/>
      </dsp:nvSpPr>
      <dsp:spPr>
        <a:xfrm>
          <a:off x="966294" y="2116165"/>
          <a:ext cx="814623" cy="814623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63A8A3-CF39-490E-82CB-363DA37353CD}">
      <dsp:nvSpPr>
        <dsp:cNvPr id="0" name=""/>
        <dsp:cNvSpPr/>
      </dsp:nvSpPr>
      <dsp:spPr>
        <a:xfrm rot="10800000">
          <a:off x="1373605" y="3173960"/>
          <a:ext cx="4644876" cy="81462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9226" tIns="57150" rIns="10668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>
              <a:latin typeface="Georgia" pitchFamily="18" charset="0"/>
            </a:rPr>
            <a:t>Se tienen preparados </a:t>
          </a:r>
          <a:r>
            <a:rPr lang="es-MX" sz="1500" b="1" kern="1200" dirty="0" smtClean="0">
              <a:latin typeface="Georgia" pitchFamily="18" charset="0"/>
            </a:rPr>
            <a:t>textos adicionales para el área de comunicación</a:t>
          </a:r>
          <a:r>
            <a:rPr lang="es-MX" sz="1500" kern="1200" dirty="0" smtClean="0">
              <a:latin typeface="Georgia" pitchFamily="18" charset="0"/>
            </a:rPr>
            <a:t> para apoyar las competencias didácticas de los docentes.</a:t>
          </a:r>
          <a:endParaRPr lang="es-MX" sz="1500" kern="1200" dirty="0">
            <a:latin typeface="Georgia" pitchFamily="18" charset="0"/>
          </a:endParaRPr>
        </a:p>
      </dsp:txBody>
      <dsp:txXfrm rot="10800000">
        <a:off x="1577261" y="3173960"/>
        <a:ext cx="4441220" cy="814623"/>
      </dsp:txXfrm>
    </dsp:sp>
    <dsp:sp modelId="{1C7ED8F6-39CC-4EE0-BE16-3D607CBD78CB}">
      <dsp:nvSpPr>
        <dsp:cNvPr id="0" name=""/>
        <dsp:cNvSpPr/>
      </dsp:nvSpPr>
      <dsp:spPr>
        <a:xfrm>
          <a:off x="966294" y="3173960"/>
          <a:ext cx="814623" cy="814623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FD183D-DB34-42FA-AC60-E51C390EBFDE}">
      <dsp:nvSpPr>
        <dsp:cNvPr id="0" name=""/>
        <dsp:cNvSpPr/>
      </dsp:nvSpPr>
      <dsp:spPr>
        <a:xfrm rot="10800000">
          <a:off x="1373605" y="4231754"/>
          <a:ext cx="4644876" cy="81462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9226" tIns="57150" rIns="10668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>
              <a:latin typeface="Georgia" pitchFamily="18" charset="0"/>
            </a:rPr>
            <a:t>Se impulsa el </a:t>
          </a:r>
          <a:r>
            <a:rPr lang="es-MX" sz="1500" b="1" kern="1200" dirty="0" smtClean="0">
              <a:latin typeface="Georgia" pitchFamily="18" charset="0"/>
            </a:rPr>
            <a:t>trabajo colegiado docente </a:t>
          </a:r>
          <a:r>
            <a:rPr lang="es-MX" sz="1500" kern="1200" dirty="0" smtClean="0">
              <a:latin typeface="Georgia" pitchFamily="18" charset="0"/>
            </a:rPr>
            <a:t>junto con las autoridades Educativas Estatales.</a:t>
          </a:r>
          <a:endParaRPr lang="es-MX" sz="1500" kern="1200" dirty="0">
            <a:latin typeface="Georgia" pitchFamily="18" charset="0"/>
          </a:endParaRPr>
        </a:p>
      </dsp:txBody>
      <dsp:txXfrm rot="10800000">
        <a:off x="1577261" y="4231754"/>
        <a:ext cx="4441220" cy="814623"/>
      </dsp:txXfrm>
    </dsp:sp>
    <dsp:sp modelId="{7ADBEA80-E512-45FD-BD54-6BAE75F84C08}">
      <dsp:nvSpPr>
        <dsp:cNvPr id="0" name=""/>
        <dsp:cNvSpPr/>
      </dsp:nvSpPr>
      <dsp:spPr>
        <a:xfrm>
          <a:off x="966294" y="4231754"/>
          <a:ext cx="814623" cy="814623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08D191-F158-4EDF-A458-D4CFAD71A429}">
      <dsp:nvSpPr>
        <dsp:cNvPr id="0" name=""/>
        <dsp:cNvSpPr/>
      </dsp:nvSpPr>
      <dsp:spPr>
        <a:xfrm rot="5400000">
          <a:off x="5360861" y="-2055958"/>
          <a:ext cx="1421706" cy="57145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>
              <a:latin typeface="Georgia" pitchFamily="18" charset="0"/>
            </a:rPr>
            <a:t>Los docentes motivados no escatiman esfuerzos para preparar sus estrategias de enseñanza. </a:t>
          </a:r>
          <a:endParaRPr lang="es-MX" sz="2000" kern="1200" dirty="0">
            <a:latin typeface="Georgia" pitchFamily="18" charset="0"/>
          </a:endParaRPr>
        </a:p>
      </dsp:txBody>
      <dsp:txXfrm rot="-5400000">
        <a:off x="3214437" y="159868"/>
        <a:ext cx="5645152" cy="1282902"/>
      </dsp:txXfrm>
    </dsp:sp>
    <dsp:sp modelId="{0BB3CC62-04B8-4B9F-A5D7-F80F952A5D14}">
      <dsp:nvSpPr>
        <dsp:cNvPr id="0" name=""/>
        <dsp:cNvSpPr/>
      </dsp:nvSpPr>
      <dsp:spPr>
        <a:xfrm>
          <a:off x="0" y="2420"/>
          <a:ext cx="3214437" cy="15977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latin typeface="Georgia" pitchFamily="18" charset="0"/>
            </a:rPr>
            <a:t>Motivación  profesional</a:t>
          </a:r>
          <a:r>
            <a:rPr lang="es-MX" sz="2000" kern="1200" dirty="0" smtClean="0">
              <a:latin typeface="Georgia" pitchFamily="18" charset="0"/>
            </a:rPr>
            <a:t> para mejorar los aprendizajes de los alumnos</a:t>
          </a:r>
          <a:endParaRPr lang="es-MX" sz="2000" kern="1200" dirty="0">
            <a:latin typeface="Georgia" pitchFamily="18" charset="0"/>
          </a:endParaRPr>
        </a:p>
      </dsp:txBody>
      <dsp:txXfrm>
        <a:off x="77998" y="80418"/>
        <a:ext cx="3058441" cy="1441800"/>
      </dsp:txXfrm>
    </dsp:sp>
    <dsp:sp modelId="{30292F3E-1D8E-4848-A18E-8376202134AF}">
      <dsp:nvSpPr>
        <dsp:cNvPr id="0" name=""/>
        <dsp:cNvSpPr/>
      </dsp:nvSpPr>
      <dsp:spPr>
        <a:xfrm rot="5400000">
          <a:off x="5320903" y="-378271"/>
          <a:ext cx="1501621" cy="5714554"/>
        </a:xfrm>
        <a:prstGeom prst="round2Same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>
              <a:latin typeface="Georgia" pitchFamily="18" charset="0"/>
            </a:rPr>
            <a:t>Los docentes realizan una valoración del costo/beneficio que implica (en tiempo y recursos) la preparación de clases y las estrategias de enseñanza.</a:t>
          </a:r>
          <a:endParaRPr lang="es-MX" sz="2000" kern="1200" dirty="0">
            <a:latin typeface="Georgia" pitchFamily="18" charset="0"/>
          </a:endParaRPr>
        </a:p>
      </dsp:txBody>
      <dsp:txXfrm rot="-5400000">
        <a:off x="3214437" y="1801498"/>
        <a:ext cx="5641251" cy="1355015"/>
      </dsp:txXfrm>
    </dsp:sp>
    <dsp:sp modelId="{072475E8-7AE8-441B-9794-DDAE4D8EFDB1}">
      <dsp:nvSpPr>
        <dsp:cNvPr id="0" name=""/>
        <dsp:cNvSpPr/>
      </dsp:nvSpPr>
      <dsp:spPr>
        <a:xfrm>
          <a:off x="0" y="1680107"/>
          <a:ext cx="3214437" cy="1597796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Georgia" pitchFamily="18" charset="0"/>
            </a:rPr>
            <a:t>Toma de decisiones de docentes anteponen valoración del </a:t>
          </a:r>
          <a:r>
            <a:rPr lang="es-MX" sz="2000" b="1" kern="1200" dirty="0" smtClean="0">
              <a:latin typeface="Georgia" pitchFamily="18" charset="0"/>
            </a:rPr>
            <a:t>costo/beneficio del esfuerzo de la docencia</a:t>
          </a:r>
          <a:r>
            <a:rPr lang="es-MX" sz="2000" kern="1200" dirty="0" smtClean="0">
              <a:latin typeface="Georgia" pitchFamily="18" charset="0"/>
            </a:rPr>
            <a:t>. </a:t>
          </a:r>
          <a:endParaRPr lang="es-MX" sz="2000" kern="1200" dirty="0">
            <a:latin typeface="Georgia" pitchFamily="18" charset="0"/>
          </a:endParaRPr>
        </a:p>
      </dsp:txBody>
      <dsp:txXfrm>
        <a:off x="77998" y="1758105"/>
        <a:ext cx="3058441" cy="1441800"/>
      </dsp:txXfrm>
    </dsp:sp>
    <dsp:sp modelId="{504A4F9A-BAC1-4E72-8FBB-DB36CFDB03C9}">
      <dsp:nvSpPr>
        <dsp:cNvPr id="0" name=""/>
        <dsp:cNvSpPr/>
      </dsp:nvSpPr>
      <dsp:spPr>
        <a:xfrm rot="5400000">
          <a:off x="5432595" y="1299414"/>
          <a:ext cx="1278237" cy="5714554"/>
        </a:xfrm>
        <a:prstGeom prst="round2SameRect">
          <a:avLst/>
        </a:prstGeom>
        <a:solidFill>
          <a:schemeClr val="tx2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>
              <a:latin typeface="Georgia" pitchFamily="18" charset="0"/>
            </a:rPr>
            <a:t>Desarrollan una carrera en el sistema educativo pero solo realizan el esfuerzo necesario para cumplir con sus tareas. Asumen que ningún tipo de incentivos podría influir en su conducta. </a:t>
          </a:r>
          <a:endParaRPr lang="es-MX" sz="2000" kern="1200" dirty="0">
            <a:latin typeface="Georgia" pitchFamily="18" charset="0"/>
          </a:endParaRPr>
        </a:p>
      </dsp:txBody>
      <dsp:txXfrm rot="-5400000">
        <a:off x="3214437" y="3579970"/>
        <a:ext cx="5652156" cy="1153441"/>
      </dsp:txXfrm>
    </dsp:sp>
    <dsp:sp modelId="{9EF1E1DE-32D1-4DC3-9221-12A7FCB349A9}">
      <dsp:nvSpPr>
        <dsp:cNvPr id="0" name=""/>
        <dsp:cNvSpPr/>
      </dsp:nvSpPr>
      <dsp:spPr>
        <a:xfrm>
          <a:off x="0" y="3357793"/>
          <a:ext cx="3214437" cy="1597796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latin typeface="Georgia" pitchFamily="18" charset="0"/>
            </a:rPr>
            <a:t>Sin interés</a:t>
          </a:r>
          <a:endParaRPr lang="es-MX" sz="2400" kern="1200" dirty="0">
            <a:latin typeface="Georgia" pitchFamily="18" charset="0"/>
          </a:endParaRPr>
        </a:p>
      </dsp:txBody>
      <dsp:txXfrm>
        <a:off x="77998" y="3435791"/>
        <a:ext cx="3058441" cy="14418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53830-35A2-DF41-8313-99E027DC5404}">
      <dsp:nvSpPr>
        <dsp:cNvPr id="0" name=""/>
        <dsp:cNvSpPr/>
      </dsp:nvSpPr>
      <dsp:spPr>
        <a:xfrm>
          <a:off x="37882" y="0"/>
          <a:ext cx="1660554" cy="356422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Georgia"/>
              <a:cs typeface="Georgia"/>
            </a:rPr>
            <a:t>Entender y manejar las emociones</a:t>
          </a:r>
          <a:endParaRPr lang="es-ES" sz="1200" kern="1200" dirty="0">
            <a:latin typeface="Georgia"/>
            <a:cs typeface="Georgia"/>
          </a:endParaRPr>
        </a:p>
      </dsp:txBody>
      <dsp:txXfrm>
        <a:off x="55281" y="17399"/>
        <a:ext cx="1625756" cy="321624"/>
      </dsp:txXfrm>
    </dsp:sp>
    <dsp:sp modelId="{5019C62C-70E0-D940-8416-24622E73B2A6}">
      <dsp:nvSpPr>
        <dsp:cNvPr id="0" name=""/>
        <dsp:cNvSpPr/>
      </dsp:nvSpPr>
      <dsp:spPr>
        <a:xfrm>
          <a:off x="37882" y="374243"/>
          <a:ext cx="1660139" cy="356422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Georgia"/>
              <a:cs typeface="Georgia"/>
            </a:rPr>
            <a:t>Establecer y alcanzar metas positivas</a:t>
          </a:r>
          <a:endParaRPr lang="es-ES" sz="1200" kern="1200" dirty="0">
            <a:latin typeface="Georgia"/>
            <a:cs typeface="Georgia"/>
          </a:endParaRPr>
        </a:p>
      </dsp:txBody>
      <dsp:txXfrm>
        <a:off x="55281" y="391642"/>
        <a:ext cx="1625341" cy="321624"/>
      </dsp:txXfrm>
    </dsp:sp>
    <dsp:sp modelId="{5BB562B3-F4BB-0144-B84C-6AF01EE7DE1A}">
      <dsp:nvSpPr>
        <dsp:cNvPr id="0" name=""/>
        <dsp:cNvSpPr/>
      </dsp:nvSpPr>
      <dsp:spPr>
        <a:xfrm>
          <a:off x="37882" y="748486"/>
          <a:ext cx="1585804" cy="695076"/>
        </a:xfrm>
        <a:prstGeom prst="roundRect">
          <a:avLst/>
        </a:prstGeom>
        <a:solidFill>
          <a:srgbClr val="DE2ED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Georgia"/>
              <a:cs typeface="Georgia"/>
            </a:rPr>
            <a:t>Sentir y mostrar empatía hacia los demás</a:t>
          </a:r>
          <a:endParaRPr lang="es-ES" sz="1200" kern="1200" dirty="0">
            <a:latin typeface="Georgia"/>
            <a:cs typeface="Georgia"/>
          </a:endParaRPr>
        </a:p>
      </dsp:txBody>
      <dsp:txXfrm>
        <a:off x="71813" y="782417"/>
        <a:ext cx="1517942" cy="627214"/>
      </dsp:txXfrm>
    </dsp:sp>
    <dsp:sp modelId="{6A8EFB35-AD41-8640-ACBE-91033782FAE6}">
      <dsp:nvSpPr>
        <dsp:cNvPr id="0" name=""/>
        <dsp:cNvSpPr/>
      </dsp:nvSpPr>
      <dsp:spPr>
        <a:xfrm>
          <a:off x="37882" y="1461384"/>
          <a:ext cx="1671088" cy="356422"/>
        </a:xfrm>
        <a:prstGeom prst="roundRect">
          <a:avLst/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Georgia"/>
              <a:cs typeface="Georgia"/>
            </a:rPr>
            <a:t>Establecer y mantener relaciones positivas</a:t>
          </a:r>
          <a:endParaRPr lang="es-ES" sz="1200" kern="1200" dirty="0">
            <a:latin typeface="Georgia"/>
            <a:cs typeface="Georgia"/>
          </a:endParaRPr>
        </a:p>
      </dsp:txBody>
      <dsp:txXfrm>
        <a:off x="55281" y="1478783"/>
        <a:ext cx="1636290" cy="321624"/>
      </dsp:txXfrm>
    </dsp:sp>
    <dsp:sp modelId="{D837B6B3-8854-3C44-A49B-E5BE5DCB1241}">
      <dsp:nvSpPr>
        <dsp:cNvPr id="0" name=""/>
        <dsp:cNvSpPr/>
      </dsp:nvSpPr>
      <dsp:spPr>
        <a:xfrm>
          <a:off x="37882" y="1835627"/>
          <a:ext cx="1660561" cy="356422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Georgia"/>
              <a:cs typeface="Georgia"/>
            </a:rPr>
            <a:t>Tomar decisiones responsablemente</a:t>
          </a:r>
          <a:endParaRPr lang="es-ES" sz="1200" kern="1200" dirty="0">
            <a:latin typeface="Georgia"/>
            <a:cs typeface="Georgia"/>
          </a:endParaRPr>
        </a:p>
      </dsp:txBody>
      <dsp:txXfrm>
        <a:off x="55281" y="1853026"/>
        <a:ext cx="1625763" cy="3216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0.3147</cdr:x>
      <cdr:y>0.32308</cdr:y>
    </cdr:from>
    <cdr:to>
      <cdr:x>0.39973</cdr:x>
      <cdr:y>0.4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2843808" y="1512168"/>
          <a:ext cx="768330" cy="360041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ES" sz="1400" b="1" dirty="0" smtClean="0">
              <a:latin typeface="Georgia" pitchFamily="18" charset="0"/>
            </a:rPr>
            <a:t>59.9%</a:t>
          </a:r>
          <a:endParaRPr lang="es-MX" sz="1400" b="1" dirty="0">
            <a:latin typeface="Georgia" pitchFamily="18" charset="0"/>
          </a:endParaRPr>
        </a:p>
      </cdr:txBody>
    </cdr:sp>
  </cdr:relSizeAnchor>
  <cdr:relSizeAnchor xmlns:cdr="http://schemas.openxmlformats.org/drawingml/2006/chartDrawing">
    <cdr:from>
      <cdr:x>0.37048</cdr:x>
      <cdr:y>0.43077</cdr:y>
    </cdr:from>
    <cdr:to>
      <cdr:x>0.46611</cdr:x>
      <cdr:y>0.50769</cdr:y>
    </cdr:to>
    <cdr:sp macro="" textlink="">
      <cdr:nvSpPr>
        <cdr:cNvPr id="3" name="1 CuadroTexto"/>
        <cdr:cNvSpPr txBox="1"/>
      </cdr:nvSpPr>
      <cdr:spPr>
        <a:xfrm xmlns:a="http://schemas.openxmlformats.org/drawingml/2006/main" rot="10800000" flipV="1">
          <a:off x="3347864" y="2016224"/>
          <a:ext cx="864096" cy="36004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40000"/>
            <a:lumOff val="60000"/>
          </a:schemeClr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1400" b="1" dirty="0" smtClean="0">
              <a:latin typeface="Georgia" pitchFamily="18" charset="0"/>
            </a:rPr>
            <a:t>55.2%</a:t>
          </a:r>
          <a:endParaRPr lang="es-MX" sz="1400" b="1" dirty="0">
            <a:latin typeface="Georgia" pitchFamily="18" charset="0"/>
          </a:endParaRPr>
        </a:p>
      </cdr:txBody>
    </cdr:sp>
  </cdr:relSizeAnchor>
  <cdr:relSizeAnchor xmlns:cdr="http://schemas.openxmlformats.org/drawingml/2006/chartDrawing">
    <cdr:from>
      <cdr:x>0.37048</cdr:x>
      <cdr:y>0.56923</cdr:y>
    </cdr:from>
    <cdr:to>
      <cdr:x>0.46611</cdr:x>
      <cdr:y>0.64615</cdr:y>
    </cdr:to>
    <cdr:sp macro="" textlink="">
      <cdr:nvSpPr>
        <cdr:cNvPr id="4" name="1 CuadroTexto"/>
        <cdr:cNvSpPr txBox="1"/>
      </cdr:nvSpPr>
      <cdr:spPr>
        <a:xfrm xmlns:a="http://schemas.openxmlformats.org/drawingml/2006/main">
          <a:off x="3347864" y="2664296"/>
          <a:ext cx="864096" cy="36004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40000"/>
            <a:lumOff val="60000"/>
          </a:schemeClr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1400" b="1" dirty="0" smtClean="0">
              <a:latin typeface="Georgia" pitchFamily="18" charset="0"/>
            </a:rPr>
            <a:t>39.2%</a:t>
          </a:r>
          <a:endParaRPr lang="es-MX" sz="1400" b="1" dirty="0">
            <a:latin typeface="Georgia" pitchFamily="18" charset="0"/>
          </a:endParaRPr>
        </a:p>
      </cdr:txBody>
    </cdr:sp>
  </cdr:relSizeAnchor>
  <cdr:relSizeAnchor xmlns:cdr="http://schemas.openxmlformats.org/drawingml/2006/chartDrawing">
    <cdr:from>
      <cdr:x>0.37845</cdr:x>
      <cdr:y>0.76923</cdr:y>
    </cdr:from>
    <cdr:to>
      <cdr:x>0.48216</cdr:x>
      <cdr:y>0.84615</cdr:y>
    </cdr:to>
    <cdr:sp macro="" textlink="">
      <cdr:nvSpPr>
        <cdr:cNvPr id="5" name="1 CuadroTexto"/>
        <cdr:cNvSpPr txBox="1"/>
      </cdr:nvSpPr>
      <cdr:spPr>
        <a:xfrm xmlns:a="http://schemas.openxmlformats.org/drawingml/2006/main">
          <a:off x="3419872" y="3600400"/>
          <a:ext cx="937172" cy="36004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60000"/>
            <a:lumOff val="40000"/>
          </a:schemeClr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1400" b="1" dirty="0" smtClean="0">
              <a:latin typeface="Georgia" pitchFamily="18" charset="0"/>
            </a:rPr>
            <a:t>17.5%</a:t>
          </a:r>
          <a:endParaRPr lang="es-MX" sz="1400" b="1" dirty="0">
            <a:latin typeface="Georgia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4"/>
            <a:ext cx="3038162" cy="46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6" tIns="45953" rIns="91906" bIns="45953" numCol="1" anchor="t" anchorCtr="0" compatLnSpc="1">
            <a:prstTxWarp prst="textNoShape">
              <a:avLst/>
            </a:prstTxWarp>
          </a:bodyPr>
          <a:lstStyle>
            <a:lvl1pPr defTabSz="9191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638" y="4"/>
            <a:ext cx="3038162" cy="46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6" tIns="45953" rIns="91906" bIns="45953" numCol="1" anchor="t" anchorCtr="0" compatLnSpc="1">
            <a:prstTxWarp prst="textNoShape">
              <a:avLst/>
            </a:prstTxWarp>
          </a:bodyPr>
          <a:lstStyle>
            <a:lvl1pPr algn="r" defTabSz="9191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8829664"/>
            <a:ext cx="3038162" cy="46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6" tIns="45953" rIns="91906" bIns="45953" numCol="1" anchor="b" anchorCtr="0" compatLnSpc="1">
            <a:prstTxWarp prst="textNoShape">
              <a:avLst/>
            </a:prstTxWarp>
          </a:bodyPr>
          <a:lstStyle>
            <a:lvl1pPr defTabSz="9191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01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638" y="8829664"/>
            <a:ext cx="3038162" cy="46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6" tIns="45953" rIns="91906" bIns="45953" numCol="1" anchor="b" anchorCtr="0" compatLnSpc="1">
            <a:prstTxWarp prst="textNoShape">
              <a:avLst/>
            </a:prstTxWarp>
          </a:bodyPr>
          <a:lstStyle>
            <a:lvl1pPr algn="r" defTabSz="9191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5CB3C25-A519-4246-BB12-0A584F85431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7225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4"/>
            <a:ext cx="3038162" cy="46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6" tIns="45953" rIns="91906" bIns="45953" numCol="1" anchor="t" anchorCtr="0" compatLnSpc="1">
            <a:prstTxWarp prst="textNoShape">
              <a:avLst/>
            </a:prstTxWarp>
          </a:bodyPr>
          <a:lstStyle>
            <a:lvl1pPr defTabSz="9191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638" y="4"/>
            <a:ext cx="3038162" cy="46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6" tIns="45953" rIns="91906" bIns="45953" numCol="1" anchor="t" anchorCtr="0" compatLnSpc="1">
            <a:prstTxWarp prst="textNoShape">
              <a:avLst/>
            </a:prstTxWarp>
          </a:bodyPr>
          <a:lstStyle>
            <a:lvl1pPr algn="r" defTabSz="9191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64" y="4416430"/>
            <a:ext cx="5607679" cy="418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6" tIns="45953" rIns="91906" bIns="459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8829664"/>
            <a:ext cx="3038162" cy="46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6" tIns="45953" rIns="91906" bIns="45953" numCol="1" anchor="b" anchorCtr="0" compatLnSpc="1">
            <a:prstTxWarp prst="textNoShape">
              <a:avLst/>
            </a:prstTxWarp>
          </a:bodyPr>
          <a:lstStyle>
            <a:lvl1pPr defTabSz="9191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638" y="8829664"/>
            <a:ext cx="3038162" cy="46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6" tIns="45953" rIns="91906" bIns="45953" numCol="1" anchor="b" anchorCtr="0" compatLnSpc="1">
            <a:prstTxWarp prst="textNoShape">
              <a:avLst/>
            </a:prstTxWarp>
          </a:bodyPr>
          <a:lstStyle>
            <a:lvl1pPr algn="r" defTabSz="9191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04B8B60-28E9-449C-B77C-4785BAE10F0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14295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UcParenR"/>
            </a:pPr>
            <a:r>
              <a:rPr lang="es-MX" dirty="0" smtClean="0"/>
              <a:t>Trayectoria por total (números</a:t>
            </a:r>
            <a:r>
              <a:rPr lang="es-MX" baseline="0" dirty="0" smtClean="0"/>
              <a:t> absolutos opciones 877 mil, o bien matrícula total)</a:t>
            </a:r>
          </a:p>
          <a:p>
            <a:pPr marL="228600" indent="-228600">
              <a:buAutoNum type="alphaUcParenR"/>
            </a:pPr>
            <a:r>
              <a:rPr lang="es-MX" baseline="0" dirty="0" smtClean="0"/>
              <a:t>Ajusta a datos reales 2012 – 2013 y 2013 – 2014 y proyectar próximos escolares, basados en datos reales. </a:t>
            </a:r>
          </a:p>
          <a:p>
            <a:pPr marL="228600" indent="-228600">
              <a:buAutoNum type="alphaUcParenR"/>
            </a:pPr>
            <a:endParaRPr lang="es-MX" baseline="0" dirty="0" smtClean="0"/>
          </a:p>
          <a:p>
            <a:pPr marL="0" indent="0">
              <a:buNone/>
            </a:pPr>
            <a:r>
              <a:rPr lang="es-MX" baseline="0" dirty="0" smtClean="0"/>
              <a:t>69.9 </a:t>
            </a:r>
            <a:r>
              <a:rPr lang="es-MX" baseline="0" dirty="0" err="1" smtClean="0"/>
              <a:t>Tuirán</a:t>
            </a:r>
            <a:r>
              <a:rPr lang="es-MX" baseline="0" dirty="0" smtClean="0"/>
              <a:t> dice que 69.4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B75B0-2B43-4A0C-BEAE-C7E2D9D1C42A}" type="slidenum">
              <a:rPr lang="es-MX" smtClean="0"/>
              <a:pPr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1241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E68D7A-5CAC-483B-B9EF-D5D088C28FE6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2252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E68D7A-5CAC-483B-B9EF-D5D088C28FE6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9092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3C0D8D-37B5-4506-9CC9-62840BA89E57}" type="slidenum">
              <a:rPr lang="pt-BR" smtClean="0"/>
              <a:pPr>
                <a:defRPr/>
              </a:pPr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5135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970437" y="8829989"/>
            <a:ext cx="3038372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994" tIns="45497" rIns="90994" bIns="45497"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F433C3EA-825D-4A15-AF97-778C4F6D82A0}" type="slidenum">
              <a:rPr lang="de-DE" sz="1200">
                <a:latin typeface="Arial" charset="0"/>
              </a:rPr>
              <a:pPr algn="r" eaLnBrk="1" hangingPunct="1"/>
              <a:t>43</a:t>
            </a:fld>
            <a:endParaRPr lang="de-DE" sz="1200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z="1400"/>
          </a:p>
        </p:txBody>
      </p:sp>
    </p:spTree>
    <p:extLst>
      <p:ext uri="{BB962C8B-B14F-4D97-AF65-F5344CB8AC3E}">
        <p14:creationId xmlns:p14="http://schemas.microsoft.com/office/powerpoint/2010/main" val="1112161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C5C2D3-2530-4801-8AD9-BB546C4F3D40}" type="slidenum">
              <a:rPr lang="es-MX" smtClean="0"/>
              <a:pPr>
                <a:defRPr/>
              </a:pPr>
              <a:t>49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88319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8AC23313-80E4-4CA2-BAA7-B39444F9E679}" type="datetime1">
              <a:rPr lang="es-E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05/10/2014</a:t>
            </a:fld>
            <a:endParaRPr lang="es-E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s-E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20AAEC23-591A-417F-A552-D0A541A9706A}" type="datetime1">
              <a:rPr lang="es-E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05/10/2014</a:t>
            </a:fld>
            <a:endParaRPr lang="es-E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s-E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8D35EA99-DD68-466E-B07C-9C71F4BAF0BA}" type="slidenum">
              <a:rPr lang="es-ES" sz="1200" b="1" kern="1200">
                <a:solidFill>
                  <a:prstClr val="white"/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‹Nº›</a:t>
            </a:fld>
            <a:endParaRPr lang="es-ES" sz="1200" b="1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4167F788-4BC5-425C-A73A-26BA3647F50B}" type="datetime1">
              <a:rPr lang="es-E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05/10/2014</a:t>
            </a:fld>
            <a:endParaRPr lang="es-E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s-E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274F8E02-9A85-4A7B-9E8F-3635977FCF69}" type="slidenum">
              <a:rPr lang="es-ES" sz="1200" b="1" kern="1200">
                <a:solidFill>
                  <a:prstClr val="white"/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‹Nº›</a:t>
            </a:fld>
            <a:endParaRPr lang="es-ES" sz="1200" b="1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58138" cy="1143000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7DC90B58-3094-42BA-9390-F67E14424997}" type="datetime1">
              <a:rPr lang="es-E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05/10/2014</a:t>
            </a:fld>
            <a:endParaRPr lang="es-E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s-E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492899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algn="r" rtl="0">
              <a:defRPr/>
            </a:pPr>
            <a:fld id="{2BE73324-1AB1-4E74-BA03-BFEC245311AC}" type="slidenum">
              <a:rPr lang="es-ES" sz="1200" kern="120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‹Nº›</a:t>
            </a:fld>
            <a:endParaRPr lang="es-ES" sz="1200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F3F5B4D0-4F20-43CA-BFEA-4EFCD8E4F204}" type="datetime1">
              <a:rPr lang="es-E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05/10/2014</a:t>
            </a:fld>
            <a:endParaRPr lang="es-E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s-E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99DC5324-9C4B-4BA3-97F8-06965DABA265}" type="slidenum">
              <a:rPr lang="es-ES" sz="1200" b="1" kern="1200">
                <a:solidFill>
                  <a:prstClr val="white"/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‹Nº›</a:t>
            </a:fld>
            <a:endParaRPr lang="es-ES" sz="1200" b="1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EE5EA863-8EEB-4EB9-AEAD-EF8812961665}" type="datetime1">
              <a:rPr lang="es-E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05/10/2014</a:t>
            </a:fld>
            <a:endParaRPr lang="es-E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s-E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2F681C8C-E6F2-4625-8241-4BD6C8231599}" type="slidenum">
              <a:rPr lang="es-ES" sz="1200" b="1" kern="1200">
                <a:solidFill>
                  <a:prstClr val="white"/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‹Nº›</a:t>
            </a:fld>
            <a:endParaRPr lang="es-ES" sz="1200" b="1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BC5F657B-A828-4E99-8E8F-CD26EBBA6C1F}" type="datetime1">
              <a:rPr lang="es-E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05/10/2014</a:t>
            </a:fld>
            <a:endParaRPr lang="es-E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s-E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68DDAC10-BBC8-485D-B7F4-4F515A9CBD13}" type="slidenum">
              <a:rPr lang="es-ES" sz="1200" b="1" kern="1200">
                <a:solidFill>
                  <a:prstClr val="white"/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‹Nº›</a:t>
            </a:fld>
            <a:endParaRPr lang="es-ES" sz="1200" b="1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0100DE03-7EBE-4BAD-8E86-AC3C1738F19B}" type="datetime1">
              <a:rPr lang="es-E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05/10/2014</a:t>
            </a:fld>
            <a:endParaRPr lang="es-E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s-E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DEA8FBB8-42C2-4B7A-B664-47582F3F1415}" type="slidenum">
              <a:rPr lang="es-ES" sz="1200" b="1" kern="1200">
                <a:solidFill>
                  <a:prstClr val="white"/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‹Nº›</a:t>
            </a:fld>
            <a:endParaRPr lang="es-ES" sz="1200" b="1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CEC95156-C4C0-4CE5-A563-418C1D985CC9}" type="datetime1">
              <a:rPr lang="es-E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05/10/2014</a:t>
            </a:fld>
            <a:endParaRPr lang="es-E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s-E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FF3560DD-0BBF-4091-B10F-DBA084FC1DFF}" type="slidenum">
              <a:rPr lang="es-ES" sz="1200" b="1" kern="1200">
                <a:solidFill>
                  <a:prstClr val="white"/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‹Nº›</a:t>
            </a:fld>
            <a:endParaRPr lang="es-ES" sz="1200" b="1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9E53443B-3316-48B2-B4A2-FD71D602E3C8}" type="datetime1">
              <a:rPr lang="es-E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05/10/2014</a:t>
            </a:fld>
            <a:endParaRPr lang="es-E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s-E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1701C7F5-1B84-4950-8A6E-8B24433B027E}" type="slidenum">
              <a:rPr lang="es-ES" sz="1200" b="1" kern="1200">
                <a:solidFill>
                  <a:prstClr val="white"/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‹Nº›</a:t>
            </a:fld>
            <a:endParaRPr lang="es-ES" sz="1200" b="1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8B49BD1F-866C-4F74-876C-F557DB956889}" type="datetime1">
              <a:rPr lang="es-E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05/10/2014</a:t>
            </a:fld>
            <a:endParaRPr lang="es-E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s-E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CDD5314A-A910-43AF-96EB-03077A8F3AE5}" type="slidenum">
              <a:rPr lang="es-ES" sz="1200" b="1" kern="1200">
                <a:solidFill>
                  <a:prstClr val="white"/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‹Nº›</a:t>
            </a:fld>
            <a:endParaRPr lang="es-ES" sz="1200" b="1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75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5 CuadroTexto"/>
          <p:cNvSpPr txBox="1"/>
          <p:nvPr userDrawn="1"/>
        </p:nvSpPr>
        <p:spPr>
          <a:xfrm>
            <a:off x="-7536" y="6580905"/>
            <a:ext cx="5904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i="0" cap="small" baseline="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Subsecretaría de Educación Media Superior</a:t>
            </a:r>
            <a:endParaRPr lang="es-MX" sz="1400" b="1" i="0" cap="small" baseline="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7" name="16 Rectángulo"/>
          <p:cNvSpPr/>
          <p:nvPr userDrawn="1"/>
        </p:nvSpPr>
        <p:spPr>
          <a:xfrm>
            <a:off x="972616" y="0"/>
            <a:ext cx="8171384" cy="11899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lumMod val="75000"/>
                </a:schemeClr>
              </a:gs>
              <a:gs pos="100000">
                <a:schemeClr val="bg1">
                  <a:lumMod val="6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8" name="17 Imagen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" t="2086"/>
          <a:stretch/>
        </p:blipFill>
        <p:spPr>
          <a:xfrm>
            <a:off x="0" y="0"/>
            <a:ext cx="971600" cy="1285663"/>
          </a:xfrm>
          <a:prstGeom prst="rect">
            <a:avLst/>
          </a:prstGeom>
        </p:spPr>
      </p:pic>
      <p:sp>
        <p:nvSpPr>
          <p:cNvPr id="6147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6148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0">
              <a:defRPr/>
            </a:pPr>
            <a:fld id="{932E4327-4E05-49E6-99F9-47208FB61C99}" type="datetime1">
              <a:rPr lang="es-E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t>05/10/2014</a:t>
            </a:fld>
            <a:endParaRPr lang="es-E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0"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50083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 rtl="0">
              <a:defRPr/>
            </a:pPr>
            <a:fld id="{CE0E0074-E4DC-4E1D-B817-223E261FC5D6}" type="slidenum">
              <a:rPr lang="es-ES" kern="1200" smtClean="0">
                <a:solidFill>
                  <a:prstClr val="white"/>
                </a:solidFill>
                <a:latin typeface="Calibri"/>
                <a:ea typeface="+mn-ea"/>
              </a:rPr>
              <a:pPr rtl="0">
                <a:defRPr/>
              </a:pPr>
              <a:t>‹Nº›</a:t>
            </a:fld>
            <a:endParaRPr lang="es-ES" kern="1200">
              <a:solidFill>
                <a:prstClr val="white"/>
              </a:solidFill>
              <a:latin typeface="Calibri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Georg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400" kern="120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7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microsoft.com/office/2007/relationships/hdphoto" Target="../media/hdphoto2.wdp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chart" Target="../charts/chart1.xml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mailto:rtuiran@gmail.com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843808" y="5606807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s-MX" sz="2000" b="1" dirty="0" smtClean="0">
                <a:latin typeface="Georgia" pitchFamily="18" charset="0"/>
                <a:cs typeface="Arabic Typesetting" pitchFamily="66" charset="-78"/>
              </a:rPr>
              <a:t>Dr. Rodolfo </a:t>
            </a:r>
            <a:r>
              <a:rPr lang="es-MX" sz="2000" b="1" dirty="0" err="1" smtClean="0">
                <a:latin typeface="Georgia" pitchFamily="18" charset="0"/>
                <a:cs typeface="Arabic Typesetting" pitchFamily="66" charset="-78"/>
              </a:rPr>
              <a:t>Tuirán</a:t>
            </a:r>
            <a:endParaRPr lang="es-MX" sz="2000" b="1" dirty="0" smtClean="0">
              <a:latin typeface="Georgia" pitchFamily="18" charset="0"/>
              <a:cs typeface="Arabic Typesetting" pitchFamily="66" charset="-78"/>
            </a:endParaRPr>
          </a:p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s-MX" sz="2000" b="1" dirty="0">
                <a:latin typeface="Georgia" pitchFamily="18" charset="0"/>
                <a:cs typeface="Arabic Typesetting" pitchFamily="66" charset="-78"/>
              </a:rPr>
              <a:t>6</a:t>
            </a:r>
            <a:r>
              <a:rPr lang="es-MX" sz="2000" b="1" dirty="0" smtClean="0">
                <a:latin typeface="Georgia" pitchFamily="18" charset="0"/>
                <a:cs typeface="Arabic Typesetting" pitchFamily="66" charset="-78"/>
              </a:rPr>
              <a:t> de octubre de 2014</a:t>
            </a:r>
            <a:endParaRPr lang="es-ES" sz="1400" b="1" kern="1200" dirty="0">
              <a:latin typeface="Georgia" pitchFamily="18" charset="0"/>
              <a:cs typeface="Arabic Typesetting" pitchFamily="66" charset="-78"/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322966" y="2348880"/>
            <a:ext cx="8496944" cy="0"/>
          </a:xfrm>
          <a:prstGeom prst="line">
            <a:avLst/>
          </a:prstGeom>
          <a:ln w="889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1 Título"/>
          <p:cNvSpPr txBox="1">
            <a:spLocks/>
          </p:cNvSpPr>
          <p:nvPr/>
        </p:nvSpPr>
        <p:spPr bwMode="auto">
          <a:xfrm>
            <a:off x="144016" y="2636912"/>
            <a:ext cx="889248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Georgia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es-MX" b="1" dirty="0" smtClean="0">
                <a:ea typeface="Tahoma" pitchFamily="34" charset="0"/>
                <a:cs typeface="Arabic Typesetting" pitchFamily="66" charset="-78"/>
              </a:rPr>
              <a:t>Desafíos de la Educación Media Superior, con énfasis en la profesionalización </a:t>
            </a:r>
            <a:r>
              <a:rPr lang="es-MX" b="1" dirty="0">
                <a:ea typeface="Tahoma" pitchFamily="34" charset="0"/>
                <a:cs typeface="Arabic Typesetting" pitchFamily="66" charset="-78"/>
              </a:rPr>
              <a:t>d</a:t>
            </a:r>
            <a:r>
              <a:rPr lang="es-MX" b="1" dirty="0" smtClean="0">
                <a:ea typeface="Tahoma" pitchFamily="34" charset="0"/>
                <a:cs typeface="Arabic Typesetting" pitchFamily="66" charset="-78"/>
              </a:rPr>
              <a:t>ocente y trabajo colegiado</a:t>
            </a:r>
            <a:endParaRPr lang="es-ES_tradnl" dirty="0" smtClean="0"/>
          </a:p>
        </p:txBody>
      </p:sp>
      <p:cxnSp>
        <p:nvCxnSpPr>
          <p:cNvPr id="11" name="10 Conector recto"/>
          <p:cNvCxnSpPr/>
          <p:nvPr/>
        </p:nvCxnSpPr>
        <p:spPr>
          <a:xfrm>
            <a:off x="323528" y="4523634"/>
            <a:ext cx="8496944" cy="0"/>
          </a:xfrm>
          <a:prstGeom prst="line">
            <a:avLst/>
          </a:prstGeom>
          <a:ln w="889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77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5" t="38252" r="41024" b="37888"/>
          <a:stretch/>
        </p:blipFill>
        <p:spPr bwMode="auto">
          <a:xfrm>
            <a:off x="251520" y="3013420"/>
            <a:ext cx="830620" cy="991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5" t="38252" r="41024" b="37888"/>
          <a:stretch/>
        </p:blipFill>
        <p:spPr bwMode="auto">
          <a:xfrm>
            <a:off x="6187390" y="4880741"/>
            <a:ext cx="774398" cy="924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5" t="38252" r="41024" b="37888"/>
          <a:stretch/>
        </p:blipFill>
        <p:spPr bwMode="auto">
          <a:xfrm>
            <a:off x="4733706" y="4880741"/>
            <a:ext cx="774398" cy="924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5" t="38252" r="41024" b="37888"/>
          <a:stretch/>
        </p:blipFill>
        <p:spPr bwMode="auto">
          <a:xfrm>
            <a:off x="3271667" y="4880741"/>
            <a:ext cx="774398" cy="924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5" t="38252" r="41024" b="37888"/>
          <a:stretch/>
        </p:blipFill>
        <p:spPr bwMode="auto">
          <a:xfrm>
            <a:off x="223176" y="4869160"/>
            <a:ext cx="774398" cy="924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5" t="38252" r="41024" b="37888"/>
          <a:stretch/>
        </p:blipFill>
        <p:spPr bwMode="auto">
          <a:xfrm>
            <a:off x="1828773" y="4869160"/>
            <a:ext cx="774398" cy="924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5" t="38252" r="41024" b="37888"/>
          <a:stretch/>
        </p:blipFill>
        <p:spPr bwMode="auto">
          <a:xfrm>
            <a:off x="1855100" y="3023328"/>
            <a:ext cx="822321" cy="981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5" t="38252" r="41024" b="37888"/>
          <a:stretch/>
        </p:blipFill>
        <p:spPr bwMode="auto">
          <a:xfrm>
            <a:off x="3278413" y="3023328"/>
            <a:ext cx="822321" cy="981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5" t="38252" r="41024" b="37888"/>
          <a:stretch/>
        </p:blipFill>
        <p:spPr bwMode="auto">
          <a:xfrm>
            <a:off x="4719270" y="3023328"/>
            <a:ext cx="822321" cy="981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5" t="38252" r="41024" b="37888"/>
          <a:stretch/>
        </p:blipFill>
        <p:spPr bwMode="auto">
          <a:xfrm>
            <a:off x="6245703" y="3023328"/>
            <a:ext cx="822321" cy="981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5" t="38252" r="41024" b="37888"/>
          <a:stretch/>
        </p:blipFill>
        <p:spPr bwMode="auto">
          <a:xfrm>
            <a:off x="7678464" y="3023328"/>
            <a:ext cx="822321" cy="981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5" t="38252" r="41024" b="37888"/>
          <a:stretch/>
        </p:blipFill>
        <p:spPr bwMode="auto">
          <a:xfrm>
            <a:off x="7696312" y="4880741"/>
            <a:ext cx="774398" cy="924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-36512" y="4005064"/>
            <a:ext cx="1348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solidFill>
                  <a:prstClr val="black"/>
                </a:solidFill>
                <a:latin typeface="Georgia" pitchFamily="18" charset="0"/>
              </a:rPr>
              <a:t>1. </a:t>
            </a:r>
            <a:r>
              <a:rPr lang="es-MX" sz="1200" dirty="0" smtClean="0">
                <a:solidFill>
                  <a:prstClr val="black"/>
                </a:solidFill>
                <a:latin typeface="Georgia" pitchFamily="18" charset="0"/>
              </a:rPr>
              <a:t>Para prevenir riesgos del abandono escolar</a:t>
            </a:r>
            <a:endParaRPr lang="es-MX" sz="1200" dirty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738203" y="4006805"/>
            <a:ext cx="1348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solidFill>
                  <a:prstClr val="black"/>
                </a:solidFill>
                <a:latin typeface="Georgia" pitchFamily="18" charset="0"/>
              </a:rPr>
              <a:t>2.</a:t>
            </a:r>
            <a:r>
              <a:rPr lang="es-MX" sz="1200" dirty="0" smtClean="0">
                <a:solidFill>
                  <a:prstClr val="black"/>
                </a:solidFill>
                <a:latin typeface="Georgia" pitchFamily="18" charset="0"/>
              </a:rPr>
              <a:t> Para recibir a los nuevos estudiantes</a:t>
            </a:r>
            <a:endParaRPr lang="es-MX" sz="1200" dirty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154772" y="4006805"/>
            <a:ext cx="1348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latin typeface="Georgia" pitchFamily="18" charset="0"/>
              </a:rPr>
              <a:t>3. </a:t>
            </a:r>
            <a:r>
              <a:rPr lang="es-MX" sz="1200" dirty="0" smtClean="0">
                <a:latin typeface="Georgia" pitchFamily="18" charset="0"/>
              </a:rPr>
              <a:t>Para impulsar nuevos hábitos de estudio</a:t>
            </a:r>
            <a:endParaRPr lang="es-MX" sz="1200" dirty="0">
              <a:latin typeface="Georgia" pitchFamily="18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602374" y="4006805"/>
            <a:ext cx="1348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solidFill>
                  <a:prstClr val="black"/>
                </a:solidFill>
                <a:latin typeface="Georgia" pitchFamily="18" charset="0"/>
              </a:rPr>
              <a:t>4. </a:t>
            </a:r>
            <a:r>
              <a:rPr lang="es-MX" sz="1200" dirty="0" smtClean="0">
                <a:latin typeface="Georgia" pitchFamily="18" charset="0"/>
              </a:rPr>
              <a:t>Para impulsar la tutoría entre pares</a:t>
            </a:r>
            <a:endParaRPr lang="es-MX" sz="1200" dirty="0">
              <a:latin typeface="Georgia" pitchFamily="18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6070493" y="3966155"/>
            <a:ext cx="1348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solidFill>
                  <a:prstClr val="black"/>
                </a:solidFill>
                <a:latin typeface="Georgia" pitchFamily="18" charset="0"/>
              </a:rPr>
              <a:t>5. </a:t>
            </a:r>
            <a:r>
              <a:rPr lang="es-MX" sz="1200" dirty="0" smtClean="0">
                <a:solidFill>
                  <a:prstClr val="black"/>
                </a:solidFill>
                <a:latin typeface="Georgia" pitchFamily="18" charset="0"/>
              </a:rPr>
              <a:t>Para acompañar las decisiones de los estudiantes</a:t>
            </a:r>
            <a:endParaRPr lang="es-MX" sz="1200" dirty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7458444" y="4005064"/>
            <a:ext cx="13487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solidFill>
                  <a:prstClr val="black"/>
                </a:solidFill>
                <a:latin typeface="Georgia" pitchFamily="18" charset="0"/>
              </a:rPr>
              <a:t>6. </a:t>
            </a:r>
            <a:r>
              <a:rPr lang="es-MX" sz="1100" dirty="0" smtClean="0">
                <a:latin typeface="Georgia" pitchFamily="18" charset="0"/>
              </a:rPr>
              <a:t>Para orientar a los alumnos para construir su plan de vida y carrera</a:t>
            </a:r>
            <a:endParaRPr lang="es-MX" sz="1100" dirty="0">
              <a:latin typeface="Georgia" pitchFamily="18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35496" y="5991671"/>
            <a:ext cx="1352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solidFill>
                  <a:prstClr val="black"/>
                </a:solidFill>
                <a:latin typeface="Georgia" pitchFamily="18" charset="0"/>
              </a:rPr>
              <a:t>7. </a:t>
            </a:r>
            <a:r>
              <a:rPr lang="es-MX" sz="1200" dirty="0" smtClean="0">
                <a:latin typeface="Georgia" pitchFamily="18" charset="0"/>
              </a:rPr>
              <a:t>Orientación educativa</a:t>
            </a:r>
            <a:endParaRPr lang="es-MX" sz="1200" dirty="0">
              <a:latin typeface="Georgia" pitchFamily="18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1641093" y="5991671"/>
            <a:ext cx="1352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solidFill>
                  <a:prstClr val="black"/>
                </a:solidFill>
                <a:latin typeface="Georgia" pitchFamily="18" charset="0"/>
              </a:rPr>
              <a:t>8</a:t>
            </a:r>
            <a:r>
              <a:rPr lang="es-MX" sz="1200" b="1" dirty="0" smtClean="0">
                <a:solidFill>
                  <a:prstClr val="black"/>
                </a:solidFill>
                <a:latin typeface="Georgia" pitchFamily="18" charset="0"/>
              </a:rPr>
              <a:t>. </a:t>
            </a:r>
            <a:r>
              <a:rPr lang="es-MX" sz="1200" dirty="0" smtClean="0">
                <a:solidFill>
                  <a:prstClr val="black"/>
                </a:solidFill>
                <a:latin typeface="Georgia" pitchFamily="18" charset="0"/>
              </a:rPr>
              <a:t>Para dialogar con los padres</a:t>
            </a:r>
            <a:endParaRPr lang="es-MX" sz="1200" dirty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2928210" y="5877272"/>
            <a:ext cx="135225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700" b="1" dirty="0" smtClean="0">
                <a:solidFill>
                  <a:prstClr val="black"/>
                </a:solidFill>
                <a:latin typeface="Georgia" pitchFamily="18" charset="0"/>
              </a:rPr>
              <a:t>9. </a:t>
            </a:r>
            <a:r>
              <a:rPr lang="es-MX" sz="1200" dirty="0" smtClean="0">
                <a:solidFill>
                  <a:prstClr val="black"/>
                </a:solidFill>
                <a:latin typeface="Georgia" pitchFamily="18" charset="0"/>
              </a:rPr>
              <a:t>Para ser un mejor tutor</a:t>
            </a:r>
            <a:endParaRPr lang="es-MX" sz="1200" dirty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4054484" y="5910371"/>
            <a:ext cx="1850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solidFill>
                  <a:prstClr val="black"/>
                </a:solidFill>
                <a:latin typeface="Georgia" pitchFamily="18" charset="0"/>
              </a:rPr>
              <a:t>10. </a:t>
            </a:r>
            <a:r>
              <a:rPr lang="es-MX" sz="1200" dirty="0" smtClean="0">
                <a:latin typeface="Georgia" pitchFamily="18" charset="0"/>
              </a:rPr>
              <a:t>Redes sociales y su aprovechamiento para prevenir el abandono escolar</a:t>
            </a:r>
            <a:endParaRPr lang="es-MX" sz="1200" dirty="0">
              <a:latin typeface="Georgia" pitchFamily="18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5724128" y="5879013"/>
            <a:ext cx="1918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solidFill>
                  <a:prstClr val="black"/>
                </a:solidFill>
                <a:latin typeface="Georgia" pitchFamily="18" charset="0"/>
              </a:rPr>
              <a:t>11</a:t>
            </a:r>
            <a:r>
              <a:rPr lang="es-MX" sz="1200" b="1" dirty="0" smtClean="0">
                <a:solidFill>
                  <a:srgbClr val="8064A2"/>
                </a:solidFill>
                <a:latin typeface="Georgia" pitchFamily="18" charset="0"/>
              </a:rPr>
              <a:t>. </a:t>
            </a:r>
            <a:r>
              <a:rPr lang="es-MX" sz="1200" dirty="0" smtClean="0">
                <a:latin typeface="Georgia" pitchFamily="18" charset="0"/>
              </a:rPr>
              <a:t>Para el desarrollo de las habilidades socioemocionales</a:t>
            </a:r>
            <a:endParaRPr lang="es-MX" sz="1200" dirty="0">
              <a:latin typeface="Georgia" pitchFamily="18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7582770" y="5807005"/>
            <a:ext cx="1453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solidFill>
                  <a:prstClr val="black"/>
                </a:solidFill>
                <a:latin typeface="Georgia" pitchFamily="18" charset="0"/>
              </a:rPr>
              <a:t>12. </a:t>
            </a:r>
            <a:r>
              <a:rPr lang="es-MX" sz="1200" dirty="0" smtClean="0">
                <a:solidFill>
                  <a:prstClr val="black"/>
                </a:solidFill>
                <a:latin typeface="Georgia" pitchFamily="18" charset="0"/>
              </a:rPr>
              <a:t>Del proceso de planeación participativa </a:t>
            </a:r>
            <a:endParaRPr lang="es-MX" sz="1200" dirty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28" name="3 CuadroTexto"/>
          <p:cNvSpPr txBox="1"/>
          <p:nvPr/>
        </p:nvSpPr>
        <p:spPr>
          <a:xfrm>
            <a:off x="1763688" y="1301279"/>
            <a:ext cx="7003819" cy="353943"/>
          </a:xfrm>
          <a:prstGeom prst="rect">
            <a:avLst/>
          </a:prstGeom>
          <a:noFill/>
          <a:ln w="28575">
            <a:solidFill>
              <a:srgbClr val="009999"/>
            </a:solidFill>
          </a:ln>
        </p:spPr>
        <p:txBody>
          <a:bodyPr wrap="square" rtlCol="0">
            <a:spAutoFit/>
          </a:bodyPr>
          <a:lstStyle/>
          <a:p>
            <a:r>
              <a:rPr lang="es-MX" sz="1700" dirty="0" smtClean="0">
                <a:solidFill>
                  <a:prstClr val="black"/>
                </a:solidFill>
                <a:latin typeface="Georgia" pitchFamily="18" charset="0"/>
              </a:rPr>
              <a:t>1. Promover </a:t>
            </a:r>
            <a:r>
              <a:rPr lang="es-MX" sz="1700" b="1" dirty="0" smtClean="0">
                <a:solidFill>
                  <a:prstClr val="black"/>
                </a:solidFill>
                <a:latin typeface="Georgia" pitchFamily="18" charset="0"/>
              </a:rPr>
              <a:t>uso de la Caja de Herramientas</a:t>
            </a:r>
            <a:endParaRPr lang="es-MX" sz="1700" dirty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29" name="3 CuadroTexto"/>
          <p:cNvSpPr txBox="1"/>
          <p:nvPr/>
        </p:nvSpPr>
        <p:spPr>
          <a:xfrm>
            <a:off x="1744645" y="1700808"/>
            <a:ext cx="7003819" cy="353943"/>
          </a:xfrm>
          <a:prstGeom prst="rect">
            <a:avLst/>
          </a:prstGeom>
          <a:noFill/>
          <a:ln w="28575">
            <a:solidFill>
              <a:srgbClr val="009999"/>
            </a:solidFill>
          </a:ln>
        </p:spPr>
        <p:txBody>
          <a:bodyPr wrap="square" rtlCol="0">
            <a:spAutoFit/>
          </a:bodyPr>
          <a:lstStyle/>
          <a:p>
            <a:r>
              <a:rPr lang="es-MX" sz="1700" dirty="0" smtClean="0">
                <a:solidFill>
                  <a:prstClr val="black"/>
                </a:solidFill>
                <a:latin typeface="Georgia" pitchFamily="18" charset="0"/>
              </a:rPr>
              <a:t>2. Establecer </a:t>
            </a:r>
            <a:r>
              <a:rPr lang="es-MX" sz="1700" b="1" dirty="0" smtClean="0">
                <a:solidFill>
                  <a:prstClr val="black"/>
                </a:solidFill>
                <a:latin typeface="Georgia" pitchFamily="18" charset="0"/>
              </a:rPr>
              <a:t>plan de acción</a:t>
            </a:r>
            <a:endParaRPr lang="es-MX" sz="1700" b="1" dirty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30" name="3 CuadroTexto"/>
          <p:cNvSpPr txBox="1"/>
          <p:nvPr/>
        </p:nvSpPr>
        <p:spPr>
          <a:xfrm>
            <a:off x="1744645" y="2138953"/>
            <a:ext cx="7003819" cy="353943"/>
          </a:xfrm>
          <a:prstGeom prst="rect">
            <a:avLst/>
          </a:prstGeom>
          <a:noFill/>
          <a:ln w="28575">
            <a:solidFill>
              <a:srgbClr val="009999"/>
            </a:solidFill>
          </a:ln>
        </p:spPr>
        <p:txBody>
          <a:bodyPr wrap="square" rtlCol="0">
            <a:spAutoFit/>
          </a:bodyPr>
          <a:lstStyle/>
          <a:p>
            <a:r>
              <a:rPr lang="es-MX" sz="1700" dirty="0" smtClean="0">
                <a:solidFill>
                  <a:prstClr val="black"/>
                </a:solidFill>
                <a:latin typeface="Georgia" pitchFamily="18" charset="0"/>
              </a:rPr>
              <a:t>3. </a:t>
            </a:r>
            <a:r>
              <a:rPr lang="es-MX" sz="1700" dirty="0">
                <a:solidFill>
                  <a:prstClr val="black"/>
                </a:solidFill>
                <a:latin typeface="Georgia" pitchFamily="18" charset="0"/>
              </a:rPr>
              <a:t>Establecer un</a:t>
            </a:r>
            <a:r>
              <a:rPr lang="es-MX" sz="1700" b="1" dirty="0">
                <a:solidFill>
                  <a:prstClr val="black"/>
                </a:solidFill>
                <a:latin typeface="Georgia" pitchFamily="18" charset="0"/>
              </a:rPr>
              <a:t> seguimiento sistemático </a:t>
            </a:r>
            <a:r>
              <a:rPr lang="es-MX" sz="1700" b="1" dirty="0" smtClean="0">
                <a:solidFill>
                  <a:prstClr val="black"/>
                </a:solidFill>
                <a:latin typeface="Georgia" pitchFamily="18" charset="0"/>
              </a:rPr>
              <a:t>de</a:t>
            </a:r>
            <a:r>
              <a:rPr lang="es-MX" sz="1700" dirty="0" smtClean="0">
                <a:solidFill>
                  <a:prstClr val="black"/>
                </a:solidFill>
                <a:latin typeface="Georgia" pitchFamily="18" charset="0"/>
              </a:rPr>
              <a:t> </a:t>
            </a:r>
            <a:r>
              <a:rPr lang="es-MX" sz="1700" dirty="0">
                <a:solidFill>
                  <a:prstClr val="black"/>
                </a:solidFill>
                <a:latin typeface="Georgia" pitchFamily="18" charset="0"/>
              </a:rPr>
              <a:t>jóvenes en </a:t>
            </a:r>
            <a:r>
              <a:rPr lang="es-MX" sz="1700" dirty="0" smtClean="0">
                <a:solidFill>
                  <a:prstClr val="black"/>
                </a:solidFill>
                <a:latin typeface="Georgia" pitchFamily="18" charset="0"/>
              </a:rPr>
              <a:t>riesgo</a:t>
            </a:r>
            <a:endParaRPr lang="es-MX" sz="1700" b="1" dirty="0">
              <a:solidFill>
                <a:prstClr val="black"/>
              </a:solidFill>
              <a:latin typeface="Georgia" pitchFamily="18" charset="0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5" t="38252" r="41024" b="37888"/>
          <a:stretch/>
        </p:blipFill>
        <p:spPr bwMode="auto">
          <a:xfrm>
            <a:off x="179512" y="1196752"/>
            <a:ext cx="1346661" cy="160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31 Rectángulo"/>
          <p:cNvSpPr/>
          <p:nvPr/>
        </p:nvSpPr>
        <p:spPr>
          <a:xfrm>
            <a:off x="637865" y="0"/>
            <a:ext cx="8308427" cy="1153773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ctr"/>
            <a:r>
              <a:rPr lang="es-MX" b="1" dirty="0">
                <a:latin typeface="Georgia" pitchFamily="18" charset="0"/>
              </a:rPr>
              <a:t>2. El desafío del abandono escolar</a:t>
            </a:r>
            <a:r>
              <a:rPr lang="es-MX" sz="2000" b="1" dirty="0">
                <a:latin typeface="Georgia" pitchFamily="18" charset="0"/>
              </a:rPr>
              <a:t>:</a:t>
            </a:r>
          </a:p>
          <a:p>
            <a:pPr algn="ctr"/>
            <a:r>
              <a:rPr lang="es-MX" sz="2000" b="1" dirty="0" smtClean="0">
                <a:solidFill>
                  <a:prstClr val="black"/>
                </a:solidFill>
                <a:latin typeface="Georgia" pitchFamily="18" charset="0"/>
              </a:rPr>
              <a:t>Las ACADEMIAS pueden ser clave para detener el abandono</a:t>
            </a:r>
            <a:endParaRPr lang="es-MX" sz="2000" b="1" dirty="0">
              <a:solidFill>
                <a:prstClr val="black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43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 bwMode="auto">
          <a:xfrm>
            <a:off x="144016" y="2636912"/>
            <a:ext cx="889248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Georgia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es-MX" b="1" dirty="0" smtClean="0"/>
              <a:t>El desafío de la equidad y la inclusión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39552" y="4221088"/>
            <a:ext cx="7992888" cy="0"/>
          </a:xfrm>
          <a:prstGeom prst="line">
            <a:avLst/>
          </a:prstGeom>
          <a:ln w="889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39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1389454433"/>
              </p:ext>
            </p:extLst>
          </p:nvPr>
        </p:nvGraphicFramePr>
        <p:xfrm>
          <a:off x="251520" y="2132856"/>
          <a:ext cx="8496944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741624" y="6278248"/>
            <a:ext cx="82089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800" dirty="0" smtClean="0">
                <a:latin typeface="Georgia" pitchFamily="18" charset="0"/>
              </a:rPr>
              <a:t>Fuente: SEMS, con base en: </a:t>
            </a:r>
            <a:r>
              <a:rPr lang="es-MX" sz="800" i="1" dirty="0">
                <a:latin typeface="Georgia" pitchFamily="18" charset="0"/>
              </a:rPr>
              <a:t>INEGI, Encuesta Nacional de Ingresos y Gastos de los Hogares (</a:t>
            </a:r>
            <a:r>
              <a:rPr lang="es-MX" sz="800" i="1" dirty="0" smtClean="0">
                <a:latin typeface="Georgia" pitchFamily="18" charset="0"/>
              </a:rPr>
              <a:t>ENIGH).</a:t>
            </a:r>
            <a:endParaRPr lang="es-MX" sz="800" dirty="0">
              <a:latin typeface="Georgia" pitchFamily="18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0" y="1296343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dirty="0" smtClean="0">
                <a:latin typeface="Georgia" pitchFamily="18" charset="0"/>
              </a:rPr>
              <a:t>La proporción de estudiantes matriculados provenientes de los primeros cuatro </a:t>
            </a:r>
            <a:r>
              <a:rPr lang="es-MX" sz="1800" dirty="0" err="1" smtClean="0">
                <a:latin typeface="Georgia" pitchFamily="18" charset="0"/>
              </a:rPr>
              <a:t>deciles</a:t>
            </a:r>
            <a:r>
              <a:rPr lang="es-MX" sz="1800" dirty="0" smtClean="0">
                <a:latin typeface="Georgia" pitchFamily="18" charset="0"/>
              </a:rPr>
              <a:t> de ingreso disminuye significativamente en los niveles educativos superiores.</a:t>
            </a:r>
            <a:endParaRPr lang="es-MX" sz="1800" dirty="0">
              <a:latin typeface="Georgia" pitchFamily="18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971600" y="26567"/>
            <a:ext cx="7920880" cy="1098177"/>
          </a:xfrm>
          <a:prstGeom prst="rect">
            <a:avLst/>
          </a:prstGeom>
          <a:noFill/>
        </p:spPr>
        <p:txBody>
          <a:bodyPr wrap="square" lIns="81949" tIns="40974" rIns="81949" bIns="40974" rtlCol="0" anchor="ctr" anchorCtr="0">
            <a:noAutofit/>
          </a:bodyPr>
          <a:lstStyle/>
          <a:p>
            <a:pPr algn="ctr"/>
            <a:r>
              <a:rPr lang="es-MX" sz="2400" b="1" dirty="0" smtClean="0">
                <a:solidFill>
                  <a:prstClr val="black"/>
                </a:solidFill>
                <a:latin typeface="Georgia" pitchFamily="18" charset="0"/>
                <a:ea typeface="MS PGothic" pitchFamily="34" charset="-128"/>
              </a:rPr>
              <a:t>3. El desafío de la equidad y la inclusión</a:t>
            </a:r>
            <a:endParaRPr lang="es-MX" sz="2400" b="1" dirty="0">
              <a:solidFill>
                <a:prstClr val="black"/>
              </a:solidFill>
              <a:latin typeface="Georgia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943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7767644" y="6617518"/>
            <a:ext cx="1289294" cy="195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800" dirty="0">
                <a:solidFill>
                  <a:prstClr val="black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Fuente: </a:t>
            </a:r>
            <a:r>
              <a:rPr lang="es-MX" sz="800" dirty="0" smtClean="0">
                <a:solidFill>
                  <a:prstClr val="black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SEP, SEMS.</a:t>
            </a:r>
            <a:endParaRPr lang="es-MX" sz="800" dirty="0">
              <a:solidFill>
                <a:prstClr val="black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graphicFrame>
        <p:nvGraphicFramePr>
          <p:cNvPr id="14" name="13 Diagrama"/>
          <p:cNvGraphicFramePr/>
          <p:nvPr>
            <p:extLst>
              <p:ext uri="{D42A27DB-BD31-4B8C-83A1-F6EECF244321}">
                <p14:modId xmlns:p14="http://schemas.microsoft.com/office/powerpoint/2010/main" val="2928707807"/>
              </p:ext>
            </p:extLst>
          </p:nvPr>
        </p:nvGraphicFramePr>
        <p:xfrm>
          <a:off x="251520" y="1628800"/>
          <a:ext cx="864096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19 CuadroTexto"/>
          <p:cNvSpPr txBox="1"/>
          <p:nvPr/>
        </p:nvSpPr>
        <p:spPr>
          <a:xfrm>
            <a:off x="899591" y="46310"/>
            <a:ext cx="7992889" cy="1098177"/>
          </a:xfrm>
          <a:prstGeom prst="rect">
            <a:avLst/>
          </a:prstGeom>
          <a:noFill/>
        </p:spPr>
        <p:txBody>
          <a:bodyPr wrap="square" lIns="81949" tIns="40974" rIns="81949" bIns="40974" rtlCol="0" anchor="ctr" anchorCtr="0">
            <a:noAutofit/>
          </a:bodyPr>
          <a:lstStyle/>
          <a:p>
            <a:pPr algn="ctr"/>
            <a:r>
              <a:rPr lang="es-MX" sz="2400" b="1" dirty="0" smtClean="0">
                <a:solidFill>
                  <a:prstClr val="black"/>
                </a:solidFill>
                <a:latin typeface="Georgia" pitchFamily="18" charset="0"/>
                <a:ea typeface="MS PGothic" pitchFamily="34" charset="-128"/>
              </a:rPr>
              <a:t>3. El desafío de la equidad y la inclusión</a:t>
            </a:r>
          </a:p>
          <a:p>
            <a:pPr algn="ctr"/>
            <a:r>
              <a:rPr lang="es-MX" sz="2000" b="1" dirty="0">
                <a:latin typeface="Georgia" pitchFamily="18" charset="0"/>
                <a:cs typeface="Trajan Pro"/>
              </a:rPr>
              <a:t>Instrumentos para la inclusión y la equidad </a:t>
            </a:r>
          </a:p>
        </p:txBody>
      </p:sp>
      <p:sp>
        <p:nvSpPr>
          <p:cNvPr id="11" name="CuadroTexto 5"/>
          <p:cNvSpPr txBox="1"/>
          <p:nvPr/>
        </p:nvSpPr>
        <p:spPr>
          <a:xfrm>
            <a:off x="308209" y="3162454"/>
            <a:ext cx="8728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latin typeface="Georgia" pitchFamily="18" charset="0"/>
                <a:cs typeface="Trajan Pro"/>
              </a:rPr>
              <a:t>Otros instrumentos de equidad e inclusión</a:t>
            </a:r>
            <a:endParaRPr lang="es-ES" sz="1600" b="1" dirty="0">
              <a:latin typeface="Georgia" pitchFamily="18" charset="0"/>
              <a:cs typeface="Trajan Pro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555776" y="6165304"/>
            <a:ext cx="18002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1400" dirty="0" smtClean="0">
                <a:latin typeface="Georgia" panose="02040502050405020303" pitchFamily="18" charset="0"/>
              </a:rPr>
              <a:t>Prospera</a:t>
            </a:r>
            <a:endParaRPr lang="es-MX" sz="1400" dirty="0">
              <a:latin typeface="Georgia" panose="02040502050405020303" pitchFamily="18" charset="0"/>
            </a:endParaRPr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3164946259"/>
              </p:ext>
            </p:extLst>
          </p:nvPr>
        </p:nvGraphicFramePr>
        <p:xfrm>
          <a:off x="1517209" y="3293088"/>
          <a:ext cx="3198807" cy="2872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11 Rectángulo"/>
          <p:cNvSpPr/>
          <p:nvPr/>
        </p:nvSpPr>
        <p:spPr>
          <a:xfrm>
            <a:off x="5364088" y="3645024"/>
            <a:ext cx="3007710" cy="108012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latin typeface="Georgia" pitchFamily="18" charset="0"/>
              </a:rPr>
              <a:t>Bachillerato Intercultural</a:t>
            </a:r>
            <a:endParaRPr lang="es-MX" sz="2000" dirty="0">
              <a:latin typeface="Georgia" pitchFamily="18" charset="0"/>
            </a:endParaRPr>
          </a:p>
        </p:txBody>
      </p:sp>
      <p:sp>
        <p:nvSpPr>
          <p:cNvPr id="13" name="CuadroTexto 5"/>
          <p:cNvSpPr txBox="1"/>
          <p:nvPr/>
        </p:nvSpPr>
        <p:spPr>
          <a:xfrm>
            <a:off x="323528" y="1268760"/>
            <a:ext cx="8728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latin typeface="Georgia" pitchFamily="18" charset="0"/>
                <a:cs typeface="Trajan Pro"/>
              </a:rPr>
              <a:t>Se entregan más de 2 millones de becas por año de desventaja.</a:t>
            </a:r>
            <a:endParaRPr lang="es-ES" sz="1600" b="1" dirty="0">
              <a:latin typeface="Georgia" pitchFamily="18" charset="0"/>
              <a:cs typeface="Trajan Pro"/>
            </a:endParaRPr>
          </a:p>
        </p:txBody>
      </p:sp>
      <p:grpSp>
        <p:nvGrpSpPr>
          <p:cNvPr id="15" name="14 Grupo"/>
          <p:cNvGrpSpPr/>
          <p:nvPr/>
        </p:nvGrpSpPr>
        <p:grpSpPr>
          <a:xfrm>
            <a:off x="5364088" y="4805812"/>
            <a:ext cx="1368152" cy="711420"/>
            <a:chOff x="0" y="1655296"/>
            <a:chExt cx="1092857" cy="434593"/>
          </a:xfrm>
          <a:scene3d>
            <a:camera prst="orthographicFront"/>
            <a:lightRig rig="flat" dir="t"/>
          </a:scene3d>
        </p:grpSpPr>
        <p:sp>
          <p:nvSpPr>
            <p:cNvPr id="16" name="15 Rectángulo redondeado"/>
            <p:cNvSpPr/>
            <p:nvPr/>
          </p:nvSpPr>
          <p:spPr>
            <a:xfrm>
              <a:off x="0" y="1655296"/>
              <a:ext cx="1092857" cy="434593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7" name="16 Rectángulo"/>
            <p:cNvSpPr/>
            <p:nvPr/>
          </p:nvSpPr>
          <p:spPr>
            <a:xfrm>
              <a:off x="12729" y="1668025"/>
              <a:ext cx="1067399" cy="4091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b="1" kern="1200" dirty="0" smtClean="0">
                  <a:latin typeface="Georgia" pitchFamily="18" charset="0"/>
                </a:rPr>
                <a:t>Pertinente</a:t>
              </a:r>
              <a:endParaRPr lang="es-ES" sz="1200" b="1" kern="1200" dirty="0">
                <a:latin typeface="Georgia" pitchFamily="18" charset="0"/>
              </a:endParaRPr>
            </a:p>
          </p:txBody>
        </p:sp>
      </p:grpSp>
      <p:grpSp>
        <p:nvGrpSpPr>
          <p:cNvPr id="18" name="17 Grupo"/>
          <p:cNvGrpSpPr/>
          <p:nvPr/>
        </p:nvGrpSpPr>
        <p:grpSpPr>
          <a:xfrm>
            <a:off x="5364089" y="5589240"/>
            <a:ext cx="1368152" cy="792088"/>
            <a:chOff x="2664298" y="3154152"/>
            <a:chExt cx="1092857" cy="434593"/>
          </a:xfrm>
          <a:scene3d>
            <a:camera prst="orthographicFront"/>
            <a:lightRig rig="flat" dir="t"/>
          </a:scene3d>
        </p:grpSpPr>
        <p:sp>
          <p:nvSpPr>
            <p:cNvPr id="19" name="18 Rectángulo redondeado"/>
            <p:cNvSpPr/>
            <p:nvPr/>
          </p:nvSpPr>
          <p:spPr>
            <a:xfrm>
              <a:off x="2664298" y="3154152"/>
              <a:ext cx="1092857" cy="434593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1" name="20 Rectángulo"/>
            <p:cNvSpPr/>
            <p:nvPr/>
          </p:nvSpPr>
          <p:spPr>
            <a:xfrm>
              <a:off x="2677027" y="3166881"/>
              <a:ext cx="1067399" cy="4091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7145" tIns="11430" rIns="17145" bIns="1143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900" b="1" kern="1200" dirty="0" smtClean="0">
                  <a:latin typeface="Georgia" pitchFamily="18" charset="0"/>
                </a:rPr>
                <a:t>MULTILINGÜE </a:t>
              </a:r>
              <a:endParaRPr lang="es-ES" sz="900" b="1" kern="1200" dirty="0">
                <a:latin typeface="Georgia" pitchFamily="18" charset="0"/>
              </a:endParaRPr>
            </a:p>
          </p:txBody>
        </p:sp>
      </p:grpSp>
      <p:grpSp>
        <p:nvGrpSpPr>
          <p:cNvPr id="22" name="21 Grupo"/>
          <p:cNvGrpSpPr/>
          <p:nvPr/>
        </p:nvGrpSpPr>
        <p:grpSpPr>
          <a:xfrm>
            <a:off x="6961001" y="4808357"/>
            <a:ext cx="1427423" cy="708875"/>
            <a:chOff x="1333899" y="879933"/>
            <a:chExt cx="1092857" cy="434593"/>
          </a:xfrm>
          <a:scene3d>
            <a:camera prst="orthographicFront"/>
            <a:lightRig rig="flat" dir="t"/>
          </a:scene3d>
        </p:grpSpPr>
        <p:sp>
          <p:nvSpPr>
            <p:cNvPr id="23" name="22 Rectángulo redondeado"/>
            <p:cNvSpPr/>
            <p:nvPr/>
          </p:nvSpPr>
          <p:spPr>
            <a:xfrm>
              <a:off x="1333899" y="879933"/>
              <a:ext cx="1092857" cy="434593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4" name="23 Rectángulo"/>
            <p:cNvSpPr/>
            <p:nvPr/>
          </p:nvSpPr>
          <p:spPr>
            <a:xfrm>
              <a:off x="1346628" y="892662"/>
              <a:ext cx="1067399" cy="4091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4765" tIns="16510" rIns="24765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300" b="1" kern="1200" dirty="0" smtClean="0">
                  <a:latin typeface="Georgia" pitchFamily="18" charset="0"/>
                </a:rPr>
                <a:t>Flexible</a:t>
              </a:r>
              <a:endParaRPr lang="es-ES" sz="1300" b="1" kern="1200" dirty="0">
                <a:latin typeface="Georgia" pitchFamily="18" charset="0"/>
              </a:endParaRPr>
            </a:p>
          </p:txBody>
        </p:sp>
      </p:grpSp>
      <p:grpSp>
        <p:nvGrpSpPr>
          <p:cNvPr id="25" name="24 Grupo"/>
          <p:cNvGrpSpPr/>
          <p:nvPr/>
        </p:nvGrpSpPr>
        <p:grpSpPr>
          <a:xfrm>
            <a:off x="6977627" y="5589240"/>
            <a:ext cx="1410797" cy="792088"/>
            <a:chOff x="4430276" y="1718554"/>
            <a:chExt cx="1092857" cy="434593"/>
          </a:xfrm>
          <a:scene3d>
            <a:camera prst="orthographicFront"/>
            <a:lightRig rig="flat" dir="t"/>
          </a:scene3d>
        </p:grpSpPr>
        <p:sp>
          <p:nvSpPr>
            <p:cNvPr id="26" name="25 Rectángulo redondeado"/>
            <p:cNvSpPr/>
            <p:nvPr/>
          </p:nvSpPr>
          <p:spPr>
            <a:xfrm>
              <a:off x="4430276" y="1718554"/>
              <a:ext cx="1092857" cy="434593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7" name="26 Rectángulo"/>
            <p:cNvSpPr/>
            <p:nvPr/>
          </p:nvSpPr>
          <p:spPr>
            <a:xfrm>
              <a:off x="4443013" y="1731283"/>
              <a:ext cx="1067399" cy="4091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0955" tIns="13970" rIns="20955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100" b="1" kern="1200" dirty="0" smtClean="0">
                  <a:latin typeface="Georgia" pitchFamily="18" charset="0"/>
                </a:rPr>
                <a:t>Sólida Formación docente</a:t>
              </a:r>
              <a:endParaRPr lang="es-ES" sz="1100" b="1" kern="1200" dirty="0">
                <a:latin typeface="Georgia" pitchFamily="18" charset="0"/>
              </a:endParaRPr>
            </a:p>
          </p:txBody>
        </p:sp>
      </p:grpSp>
      <p:sp>
        <p:nvSpPr>
          <p:cNvPr id="2" name="1 Rectángulo"/>
          <p:cNvSpPr/>
          <p:nvPr/>
        </p:nvSpPr>
        <p:spPr>
          <a:xfrm flipH="1">
            <a:off x="-36512" y="4060229"/>
            <a:ext cx="16561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b="1" dirty="0">
                <a:solidFill>
                  <a:prstClr val="black"/>
                </a:solidFill>
                <a:latin typeface="Georgia" pitchFamily="18" charset="0"/>
              </a:rPr>
              <a:t>Impulsar los </a:t>
            </a:r>
            <a:r>
              <a:rPr lang="es-MX" sz="1400" b="1" dirty="0" smtClean="0">
                <a:solidFill>
                  <a:prstClr val="black"/>
                </a:solidFill>
                <a:latin typeface="Georgia" pitchFamily="18" charset="0"/>
              </a:rPr>
              <a:t>CAED y los Bachilleratos Interculturales</a:t>
            </a:r>
            <a:endParaRPr lang="es-MX" sz="1400" b="1" dirty="0">
              <a:solidFill>
                <a:prstClr val="black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08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 bwMode="auto">
          <a:xfrm>
            <a:off x="144016" y="2708920"/>
            <a:ext cx="889248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Georgia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es-MX" b="1" dirty="0" smtClean="0"/>
              <a:t>El desafío del aprendizaje de los estudiantes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39552" y="4293096"/>
            <a:ext cx="7992888" cy="0"/>
          </a:xfrm>
          <a:prstGeom prst="line">
            <a:avLst/>
          </a:prstGeom>
          <a:ln w="889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43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552220" y="6603769"/>
            <a:ext cx="2520280" cy="281615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r">
              <a:spcBef>
                <a:spcPct val="20000"/>
              </a:spcBef>
              <a:buSzPct val="75000"/>
              <a:defRPr/>
            </a:pPr>
            <a:r>
              <a:rPr lang="es-ES_tradnl" sz="800" dirty="0" smtClean="0">
                <a:latin typeface="Georgia" pitchFamily="18" charset="0"/>
              </a:rPr>
              <a:t>Fuentes: OECD/PISA 2009.   </a:t>
            </a:r>
            <a:r>
              <a:rPr lang="en-US" sz="800" dirty="0" smtClean="0">
                <a:latin typeface="Georgia" pitchFamily="18" charset="0"/>
                <a:cs typeface="Arial" pitchFamily="34" charset="0"/>
              </a:rPr>
              <a:t>INEE: 2012</a:t>
            </a:r>
            <a:endParaRPr lang="en-US" sz="800" dirty="0">
              <a:latin typeface="Georgia" pitchFamily="18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2783372" y="3212558"/>
            <a:ext cx="3577256" cy="28774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1100" b="1" baseline="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17 Grupo"/>
          <p:cNvGrpSpPr/>
          <p:nvPr/>
        </p:nvGrpSpPr>
        <p:grpSpPr>
          <a:xfrm>
            <a:off x="323528" y="1772255"/>
            <a:ext cx="8424935" cy="4693403"/>
            <a:chOff x="4489711" y="3849321"/>
            <a:chExt cx="4877838" cy="2458349"/>
          </a:xfrm>
        </p:grpSpPr>
        <p:grpSp>
          <p:nvGrpSpPr>
            <p:cNvPr id="20" name="Grupo 243"/>
            <p:cNvGrpSpPr/>
            <p:nvPr/>
          </p:nvGrpSpPr>
          <p:grpSpPr>
            <a:xfrm>
              <a:off x="4489711" y="3849321"/>
              <a:ext cx="4877838" cy="2458349"/>
              <a:chOff x="-296902" y="2073090"/>
              <a:chExt cx="5919053" cy="3610458"/>
            </a:xfrm>
          </p:grpSpPr>
          <p:sp>
            <p:nvSpPr>
              <p:cNvPr id="23" name="Text Box 553"/>
              <p:cNvSpPr txBox="1">
                <a:spLocks noChangeArrowheads="1"/>
              </p:cNvSpPr>
              <p:nvPr/>
            </p:nvSpPr>
            <p:spPr bwMode="auto">
              <a:xfrm>
                <a:off x="2222098" y="5064313"/>
                <a:ext cx="1179045" cy="2023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s-ES_tradnl" sz="1100" b="1" dirty="0" smtClean="0">
                    <a:solidFill>
                      <a:srgbClr val="CC0000"/>
                    </a:solidFill>
                    <a:latin typeface="Georgia" pitchFamily="18" charset="0"/>
                  </a:rPr>
                  <a:t>Menor a 1</a:t>
                </a:r>
                <a:endParaRPr lang="es-ES_tradnl" sz="1100" b="1" dirty="0">
                  <a:solidFill>
                    <a:srgbClr val="CC0000"/>
                  </a:solidFill>
                  <a:latin typeface="Georgia" pitchFamily="18" charset="0"/>
                </a:endParaRPr>
              </a:p>
            </p:txBody>
          </p:sp>
          <p:sp>
            <p:nvSpPr>
              <p:cNvPr id="24" name="Text Box 554"/>
              <p:cNvSpPr txBox="1">
                <a:spLocks noChangeArrowheads="1"/>
              </p:cNvSpPr>
              <p:nvPr/>
            </p:nvSpPr>
            <p:spPr bwMode="auto">
              <a:xfrm>
                <a:off x="2414458" y="4615584"/>
                <a:ext cx="303188" cy="261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s-ES_tradnl" sz="1200" b="1" dirty="0" smtClean="0">
                    <a:solidFill>
                      <a:srgbClr val="CC0000"/>
                    </a:solidFill>
                    <a:latin typeface="Georgia" pitchFamily="18" charset="0"/>
                  </a:rPr>
                  <a:t>1</a:t>
                </a:r>
                <a:endParaRPr lang="es-ES_tradnl" sz="1200" b="1" dirty="0">
                  <a:solidFill>
                    <a:srgbClr val="CC0000"/>
                  </a:solidFill>
                  <a:latin typeface="Georgia" pitchFamily="18" charset="0"/>
                </a:endParaRPr>
              </a:p>
            </p:txBody>
          </p:sp>
          <p:sp>
            <p:nvSpPr>
              <p:cNvPr id="25" name="Text Box 555"/>
              <p:cNvSpPr txBox="1">
                <a:spLocks noChangeArrowheads="1"/>
              </p:cNvSpPr>
              <p:nvPr/>
            </p:nvSpPr>
            <p:spPr bwMode="auto">
              <a:xfrm>
                <a:off x="2113693" y="4062383"/>
                <a:ext cx="905669" cy="261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1200" dirty="0" smtClean="0">
                    <a:solidFill>
                      <a:prstClr val="black"/>
                    </a:solidFill>
                    <a:latin typeface="Georgia" pitchFamily="18" charset="0"/>
                  </a:rPr>
                  <a:t>2</a:t>
                </a:r>
                <a:endParaRPr lang="en-US" sz="1200" dirty="0">
                  <a:solidFill>
                    <a:prstClr val="black"/>
                  </a:solidFill>
                  <a:latin typeface="Georgia" pitchFamily="18" charset="0"/>
                </a:endParaRPr>
              </a:p>
            </p:txBody>
          </p:sp>
          <p:sp>
            <p:nvSpPr>
              <p:cNvPr id="26" name="Text Box 556"/>
              <p:cNvSpPr txBox="1">
                <a:spLocks noChangeArrowheads="1"/>
              </p:cNvSpPr>
              <p:nvPr/>
            </p:nvSpPr>
            <p:spPr bwMode="auto">
              <a:xfrm>
                <a:off x="2426159" y="3507031"/>
                <a:ext cx="314403" cy="261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1200" dirty="0" smtClean="0">
                    <a:solidFill>
                      <a:prstClr val="black"/>
                    </a:solidFill>
                    <a:latin typeface="Georgia" pitchFamily="18" charset="0"/>
                  </a:rPr>
                  <a:t>3</a:t>
                </a:r>
                <a:endParaRPr lang="en-US" sz="1200" dirty="0">
                  <a:solidFill>
                    <a:prstClr val="black"/>
                  </a:solidFill>
                  <a:latin typeface="Georgia" pitchFamily="18" charset="0"/>
                </a:endParaRPr>
              </a:p>
            </p:txBody>
          </p:sp>
          <p:sp>
            <p:nvSpPr>
              <p:cNvPr id="27" name="Text Box 557"/>
              <p:cNvSpPr txBox="1">
                <a:spLocks noChangeArrowheads="1"/>
              </p:cNvSpPr>
              <p:nvPr/>
            </p:nvSpPr>
            <p:spPr bwMode="auto">
              <a:xfrm>
                <a:off x="2374287" y="2929981"/>
                <a:ext cx="376087" cy="261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1200" b="1" dirty="0" smtClean="0">
                    <a:solidFill>
                      <a:srgbClr val="002060"/>
                    </a:solidFill>
                    <a:latin typeface="Georgia" pitchFamily="18" charset="0"/>
                  </a:rPr>
                  <a:t> 4</a:t>
                </a:r>
                <a:endParaRPr lang="en-US" sz="1200" b="1" dirty="0">
                  <a:solidFill>
                    <a:srgbClr val="002060"/>
                  </a:solidFill>
                  <a:latin typeface="Georgia" pitchFamily="18" charset="0"/>
                </a:endParaRPr>
              </a:p>
            </p:txBody>
          </p:sp>
          <p:sp>
            <p:nvSpPr>
              <p:cNvPr id="28" name="Text Box 558"/>
              <p:cNvSpPr txBox="1">
                <a:spLocks noChangeArrowheads="1"/>
              </p:cNvSpPr>
              <p:nvPr/>
            </p:nvSpPr>
            <p:spPr bwMode="auto">
              <a:xfrm>
                <a:off x="2237521" y="2483692"/>
                <a:ext cx="675162" cy="261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s-ES_tradnl" sz="1200" b="1" dirty="0" smtClean="0">
                    <a:solidFill>
                      <a:srgbClr val="002060"/>
                    </a:solidFill>
                    <a:latin typeface="Georgia" pitchFamily="18" charset="0"/>
                  </a:rPr>
                  <a:t> 5 y </a:t>
                </a:r>
                <a:r>
                  <a:rPr lang="es-ES_tradnl" sz="1200" b="1" dirty="0">
                    <a:solidFill>
                      <a:srgbClr val="002060"/>
                    </a:solidFill>
                    <a:latin typeface="Georgia" pitchFamily="18" charset="0"/>
                  </a:rPr>
                  <a:t>6</a:t>
                </a:r>
              </a:p>
            </p:txBody>
          </p:sp>
          <p:grpSp>
            <p:nvGrpSpPr>
              <p:cNvPr id="29" name="Group 2"/>
              <p:cNvGrpSpPr>
                <a:grpSpLocks/>
              </p:cNvGrpSpPr>
              <p:nvPr/>
            </p:nvGrpSpPr>
            <p:grpSpPr bwMode="auto">
              <a:xfrm>
                <a:off x="2725895" y="2425101"/>
                <a:ext cx="1823874" cy="3248537"/>
                <a:chOff x="4501089" y="1725614"/>
                <a:chExt cx="3343163" cy="4229468"/>
              </a:xfrm>
            </p:grpSpPr>
            <p:sp>
              <p:nvSpPr>
                <p:cNvPr id="227" name="Line 285"/>
                <p:cNvSpPr>
                  <a:spLocks noChangeShapeType="1"/>
                </p:cNvSpPr>
                <p:nvPr/>
              </p:nvSpPr>
              <p:spPr bwMode="auto">
                <a:xfrm>
                  <a:off x="5056188" y="1725614"/>
                  <a:ext cx="637061" cy="3887791"/>
                </a:xfrm>
                <a:prstGeom prst="line">
                  <a:avLst/>
                </a:prstGeom>
                <a:noFill/>
                <a:ln w="5715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19191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es-MX" sz="1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8" name="Line 286"/>
                <p:cNvSpPr>
                  <a:spLocks noChangeShapeType="1"/>
                </p:cNvSpPr>
                <p:nvPr/>
              </p:nvSpPr>
              <p:spPr bwMode="auto">
                <a:xfrm flipH="1">
                  <a:off x="6147592" y="1725614"/>
                  <a:ext cx="532606" cy="3928115"/>
                </a:xfrm>
                <a:prstGeom prst="line">
                  <a:avLst/>
                </a:prstGeom>
                <a:noFill/>
                <a:ln w="5715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19191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es-MX" sz="1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9" name="Line 287"/>
                <p:cNvSpPr>
                  <a:spLocks noChangeShapeType="1"/>
                </p:cNvSpPr>
                <p:nvPr/>
              </p:nvSpPr>
              <p:spPr bwMode="auto">
                <a:xfrm flipV="1">
                  <a:off x="5629602" y="5151287"/>
                  <a:ext cx="602062" cy="0"/>
                </a:xfrm>
                <a:prstGeom prst="line">
                  <a:avLst/>
                </a:prstGeom>
                <a:noFill/>
                <a:ln w="5715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19191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es-MX" sz="1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0" name="Line 288"/>
                <p:cNvSpPr>
                  <a:spLocks noChangeShapeType="1"/>
                </p:cNvSpPr>
                <p:nvPr/>
              </p:nvSpPr>
              <p:spPr bwMode="auto">
                <a:xfrm flipV="1">
                  <a:off x="5075238" y="2182813"/>
                  <a:ext cx="1600200" cy="0"/>
                </a:xfrm>
                <a:prstGeom prst="line">
                  <a:avLst/>
                </a:prstGeom>
                <a:noFill/>
                <a:ln w="5715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19191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es-MX" sz="1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1" name="Line 289"/>
                <p:cNvSpPr>
                  <a:spLocks noChangeShapeType="1"/>
                </p:cNvSpPr>
                <p:nvPr/>
              </p:nvSpPr>
              <p:spPr bwMode="auto">
                <a:xfrm flipV="1">
                  <a:off x="5516555" y="4468813"/>
                  <a:ext cx="843573" cy="0"/>
                </a:xfrm>
                <a:prstGeom prst="line">
                  <a:avLst/>
                </a:prstGeom>
                <a:noFill/>
                <a:ln w="5715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19191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es-MX" sz="1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2" name="Line 290"/>
                <p:cNvSpPr>
                  <a:spLocks noChangeShapeType="1"/>
                </p:cNvSpPr>
                <p:nvPr/>
              </p:nvSpPr>
              <p:spPr bwMode="auto">
                <a:xfrm>
                  <a:off x="5347964" y="3761720"/>
                  <a:ext cx="1098877" cy="21292"/>
                </a:xfrm>
                <a:prstGeom prst="line">
                  <a:avLst/>
                </a:prstGeom>
                <a:noFill/>
                <a:ln w="5715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19191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r>
                    <a:rPr lang="es-MX" sz="1200" dirty="0" smtClean="0">
                      <a:solidFill>
                        <a:prstClr val="black"/>
                      </a:solidFill>
                    </a:rPr>
                    <a:t> </a:t>
                  </a:r>
                  <a:endParaRPr lang="es-MX" sz="12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3" name="Freeform 291"/>
                <p:cNvSpPr>
                  <a:spLocks/>
                </p:cNvSpPr>
                <p:nvPr/>
              </p:nvSpPr>
              <p:spPr bwMode="auto">
                <a:xfrm>
                  <a:off x="5970588" y="4714875"/>
                  <a:ext cx="104775" cy="241300"/>
                </a:xfrm>
                <a:custGeom>
                  <a:avLst/>
                  <a:gdLst>
                    <a:gd name="T0" fmla="*/ 2147483647 w 347"/>
                    <a:gd name="T1" fmla="*/ 2147483647 h 792"/>
                    <a:gd name="T2" fmla="*/ 2147483647 w 347"/>
                    <a:gd name="T3" fmla="*/ 2147483647 h 792"/>
                    <a:gd name="T4" fmla="*/ 2147483647 w 347"/>
                    <a:gd name="T5" fmla="*/ 2147483647 h 792"/>
                    <a:gd name="T6" fmla="*/ 2147483647 w 347"/>
                    <a:gd name="T7" fmla="*/ 2147483647 h 792"/>
                    <a:gd name="T8" fmla="*/ 2147483647 w 347"/>
                    <a:gd name="T9" fmla="*/ 2147483647 h 792"/>
                    <a:gd name="T10" fmla="*/ 2147483647 w 347"/>
                    <a:gd name="T11" fmla="*/ 2147483647 h 792"/>
                    <a:gd name="T12" fmla="*/ 2147483647 w 347"/>
                    <a:gd name="T13" fmla="*/ 2147483647 h 792"/>
                    <a:gd name="T14" fmla="*/ 2147483647 w 347"/>
                    <a:gd name="T15" fmla="*/ 2147483647 h 792"/>
                    <a:gd name="T16" fmla="*/ 2147483647 w 347"/>
                    <a:gd name="T17" fmla="*/ 0 h 792"/>
                    <a:gd name="T18" fmla="*/ 2147483647 w 347"/>
                    <a:gd name="T19" fmla="*/ 2147483647 h 792"/>
                    <a:gd name="T20" fmla="*/ 2147483647 w 347"/>
                    <a:gd name="T21" fmla="*/ 2147483647 h 792"/>
                    <a:gd name="T22" fmla="*/ 2147483647 w 347"/>
                    <a:gd name="T23" fmla="*/ 2147483647 h 792"/>
                    <a:gd name="T24" fmla="*/ 2147483647 w 347"/>
                    <a:gd name="T25" fmla="*/ 2147483647 h 792"/>
                    <a:gd name="T26" fmla="*/ 2147483647 w 347"/>
                    <a:gd name="T27" fmla="*/ 2147483647 h 792"/>
                    <a:gd name="T28" fmla="*/ 2147483647 w 347"/>
                    <a:gd name="T29" fmla="*/ 2147483647 h 792"/>
                    <a:gd name="T30" fmla="*/ 2147483647 w 347"/>
                    <a:gd name="T31" fmla="*/ 2147483647 h 792"/>
                    <a:gd name="T32" fmla="*/ 0 w 347"/>
                    <a:gd name="T33" fmla="*/ 2147483647 h 792"/>
                    <a:gd name="T34" fmla="*/ 2147483647 w 347"/>
                    <a:gd name="T35" fmla="*/ 2147483647 h 792"/>
                    <a:gd name="T36" fmla="*/ 2147483647 w 347"/>
                    <a:gd name="T37" fmla="*/ 2147483647 h 792"/>
                    <a:gd name="T38" fmla="*/ 2147483647 w 347"/>
                    <a:gd name="T39" fmla="*/ 2147483647 h 792"/>
                    <a:gd name="T40" fmla="*/ 2147483647 w 347"/>
                    <a:gd name="T41" fmla="*/ 2147483647 h 792"/>
                    <a:gd name="T42" fmla="*/ 2147483647 w 347"/>
                    <a:gd name="T43" fmla="*/ 2147483647 h 792"/>
                    <a:gd name="T44" fmla="*/ 2147483647 w 347"/>
                    <a:gd name="T45" fmla="*/ 2147483647 h 792"/>
                    <a:gd name="T46" fmla="*/ 2147483647 w 347"/>
                    <a:gd name="T47" fmla="*/ 2147483647 h 792"/>
                    <a:gd name="T48" fmla="*/ 2147483647 w 347"/>
                    <a:gd name="T49" fmla="*/ 2147483647 h 79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347" h="792">
                      <a:moveTo>
                        <a:pt x="347" y="464"/>
                      </a:moveTo>
                      <a:lnTo>
                        <a:pt x="317" y="354"/>
                      </a:lnTo>
                      <a:lnTo>
                        <a:pt x="323" y="242"/>
                      </a:lnTo>
                      <a:lnTo>
                        <a:pt x="286" y="200"/>
                      </a:lnTo>
                      <a:lnTo>
                        <a:pt x="204" y="173"/>
                      </a:lnTo>
                      <a:lnTo>
                        <a:pt x="238" y="150"/>
                      </a:lnTo>
                      <a:lnTo>
                        <a:pt x="265" y="92"/>
                      </a:lnTo>
                      <a:lnTo>
                        <a:pt x="232" y="21"/>
                      </a:lnTo>
                      <a:lnTo>
                        <a:pt x="187" y="0"/>
                      </a:lnTo>
                      <a:lnTo>
                        <a:pt x="118" y="9"/>
                      </a:lnTo>
                      <a:lnTo>
                        <a:pt x="70" y="71"/>
                      </a:lnTo>
                      <a:lnTo>
                        <a:pt x="76" y="124"/>
                      </a:lnTo>
                      <a:lnTo>
                        <a:pt x="124" y="161"/>
                      </a:lnTo>
                      <a:lnTo>
                        <a:pt x="75" y="190"/>
                      </a:lnTo>
                      <a:lnTo>
                        <a:pt x="26" y="245"/>
                      </a:lnTo>
                      <a:lnTo>
                        <a:pt x="12" y="334"/>
                      </a:lnTo>
                      <a:lnTo>
                        <a:pt x="0" y="497"/>
                      </a:lnTo>
                      <a:lnTo>
                        <a:pt x="70" y="491"/>
                      </a:lnTo>
                      <a:lnTo>
                        <a:pt x="74" y="549"/>
                      </a:lnTo>
                      <a:lnTo>
                        <a:pt x="58" y="654"/>
                      </a:lnTo>
                      <a:lnTo>
                        <a:pt x="63" y="773"/>
                      </a:lnTo>
                      <a:lnTo>
                        <a:pt x="181" y="792"/>
                      </a:lnTo>
                      <a:lnTo>
                        <a:pt x="292" y="773"/>
                      </a:lnTo>
                      <a:lnTo>
                        <a:pt x="271" y="490"/>
                      </a:lnTo>
                      <a:lnTo>
                        <a:pt x="347" y="464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190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sz="1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4" name="Freeform 292"/>
                <p:cNvSpPr>
                  <a:spLocks/>
                </p:cNvSpPr>
                <p:nvPr/>
              </p:nvSpPr>
              <p:spPr bwMode="auto">
                <a:xfrm>
                  <a:off x="5565775" y="4708525"/>
                  <a:ext cx="109538" cy="247650"/>
                </a:xfrm>
                <a:custGeom>
                  <a:avLst/>
                  <a:gdLst>
                    <a:gd name="T0" fmla="*/ 2147483647 w 360"/>
                    <a:gd name="T1" fmla="*/ 2147483647 h 815"/>
                    <a:gd name="T2" fmla="*/ 2147483647 w 360"/>
                    <a:gd name="T3" fmla="*/ 2147483647 h 815"/>
                    <a:gd name="T4" fmla="*/ 2147483647 w 360"/>
                    <a:gd name="T5" fmla="*/ 2147483647 h 815"/>
                    <a:gd name="T6" fmla="*/ 2147483647 w 360"/>
                    <a:gd name="T7" fmla="*/ 2147483647 h 815"/>
                    <a:gd name="T8" fmla="*/ 2147483647 w 360"/>
                    <a:gd name="T9" fmla="*/ 2147483647 h 815"/>
                    <a:gd name="T10" fmla="*/ 2147483647 w 360"/>
                    <a:gd name="T11" fmla="*/ 2147483647 h 815"/>
                    <a:gd name="T12" fmla="*/ 2147483647 w 360"/>
                    <a:gd name="T13" fmla="*/ 2147483647 h 815"/>
                    <a:gd name="T14" fmla="*/ 2147483647 w 360"/>
                    <a:gd name="T15" fmla="*/ 2147483647 h 815"/>
                    <a:gd name="T16" fmla="*/ 2147483647 w 360"/>
                    <a:gd name="T17" fmla="*/ 2147483647 h 815"/>
                    <a:gd name="T18" fmla="*/ 2147483647 w 360"/>
                    <a:gd name="T19" fmla="*/ 0 h 815"/>
                    <a:gd name="T20" fmla="*/ 2147483647 w 360"/>
                    <a:gd name="T21" fmla="*/ 2147483647 h 815"/>
                    <a:gd name="T22" fmla="*/ 2147483647 w 360"/>
                    <a:gd name="T23" fmla="*/ 2147483647 h 815"/>
                    <a:gd name="T24" fmla="*/ 2147483647 w 360"/>
                    <a:gd name="T25" fmla="*/ 2147483647 h 815"/>
                    <a:gd name="T26" fmla="*/ 2147483647 w 360"/>
                    <a:gd name="T27" fmla="*/ 2147483647 h 815"/>
                    <a:gd name="T28" fmla="*/ 2147483647 w 360"/>
                    <a:gd name="T29" fmla="*/ 2147483647 h 815"/>
                    <a:gd name="T30" fmla="*/ 2147483647 w 360"/>
                    <a:gd name="T31" fmla="*/ 2147483647 h 815"/>
                    <a:gd name="T32" fmla="*/ 2147483647 w 360"/>
                    <a:gd name="T33" fmla="*/ 2147483647 h 815"/>
                    <a:gd name="T34" fmla="*/ 2147483647 w 360"/>
                    <a:gd name="T35" fmla="*/ 2147483647 h 815"/>
                    <a:gd name="T36" fmla="*/ 0 w 360"/>
                    <a:gd name="T37" fmla="*/ 2147483647 h 815"/>
                    <a:gd name="T38" fmla="*/ 2147483647 w 360"/>
                    <a:gd name="T39" fmla="*/ 2147483647 h 815"/>
                    <a:gd name="T40" fmla="*/ 2147483647 w 360"/>
                    <a:gd name="T41" fmla="*/ 2147483647 h 815"/>
                    <a:gd name="T42" fmla="*/ 2147483647 w 360"/>
                    <a:gd name="T43" fmla="*/ 2147483647 h 815"/>
                    <a:gd name="T44" fmla="*/ 2147483647 w 360"/>
                    <a:gd name="T45" fmla="*/ 2147483647 h 815"/>
                    <a:gd name="T46" fmla="*/ 2147483647 w 360"/>
                    <a:gd name="T47" fmla="*/ 2147483647 h 815"/>
                    <a:gd name="T48" fmla="*/ 2147483647 w 360"/>
                    <a:gd name="T49" fmla="*/ 2147483647 h 815"/>
                    <a:gd name="T50" fmla="*/ 2147483647 w 360"/>
                    <a:gd name="T51" fmla="*/ 2147483647 h 815"/>
                    <a:gd name="T52" fmla="*/ 2147483647 w 360"/>
                    <a:gd name="T53" fmla="*/ 2147483647 h 815"/>
                    <a:gd name="T54" fmla="*/ 2147483647 w 360"/>
                    <a:gd name="T55" fmla="*/ 2147483647 h 815"/>
                    <a:gd name="T56" fmla="*/ 2147483647 w 360"/>
                    <a:gd name="T57" fmla="*/ 2147483647 h 815"/>
                    <a:gd name="T58" fmla="*/ 2147483647 w 360"/>
                    <a:gd name="T59" fmla="*/ 2147483647 h 815"/>
                    <a:gd name="T60" fmla="*/ 2147483647 w 360"/>
                    <a:gd name="T61" fmla="*/ 2147483647 h 815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360" h="815">
                      <a:moveTo>
                        <a:pt x="289" y="487"/>
                      </a:moveTo>
                      <a:lnTo>
                        <a:pt x="360" y="464"/>
                      </a:lnTo>
                      <a:lnTo>
                        <a:pt x="328" y="354"/>
                      </a:lnTo>
                      <a:lnTo>
                        <a:pt x="334" y="242"/>
                      </a:lnTo>
                      <a:lnTo>
                        <a:pt x="297" y="201"/>
                      </a:lnTo>
                      <a:lnTo>
                        <a:pt x="217" y="173"/>
                      </a:lnTo>
                      <a:lnTo>
                        <a:pt x="250" y="150"/>
                      </a:lnTo>
                      <a:lnTo>
                        <a:pt x="277" y="92"/>
                      </a:lnTo>
                      <a:lnTo>
                        <a:pt x="245" y="21"/>
                      </a:lnTo>
                      <a:lnTo>
                        <a:pt x="199" y="0"/>
                      </a:lnTo>
                      <a:lnTo>
                        <a:pt x="118" y="7"/>
                      </a:lnTo>
                      <a:lnTo>
                        <a:pt x="73" y="79"/>
                      </a:lnTo>
                      <a:lnTo>
                        <a:pt x="83" y="128"/>
                      </a:lnTo>
                      <a:lnTo>
                        <a:pt x="108" y="157"/>
                      </a:lnTo>
                      <a:lnTo>
                        <a:pt x="127" y="167"/>
                      </a:lnTo>
                      <a:lnTo>
                        <a:pt x="70" y="189"/>
                      </a:lnTo>
                      <a:lnTo>
                        <a:pt x="24" y="282"/>
                      </a:lnTo>
                      <a:lnTo>
                        <a:pt x="24" y="379"/>
                      </a:lnTo>
                      <a:lnTo>
                        <a:pt x="0" y="495"/>
                      </a:lnTo>
                      <a:lnTo>
                        <a:pt x="51" y="487"/>
                      </a:lnTo>
                      <a:lnTo>
                        <a:pt x="9" y="638"/>
                      </a:lnTo>
                      <a:lnTo>
                        <a:pt x="57" y="625"/>
                      </a:lnTo>
                      <a:lnTo>
                        <a:pt x="105" y="629"/>
                      </a:lnTo>
                      <a:lnTo>
                        <a:pt x="108" y="713"/>
                      </a:lnTo>
                      <a:lnTo>
                        <a:pt x="127" y="812"/>
                      </a:lnTo>
                      <a:lnTo>
                        <a:pt x="220" y="815"/>
                      </a:lnTo>
                      <a:lnTo>
                        <a:pt x="224" y="690"/>
                      </a:lnTo>
                      <a:lnTo>
                        <a:pt x="240" y="653"/>
                      </a:lnTo>
                      <a:lnTo>
                        <a:pt x="345" y="638"/>
                      </a:lnTo>
                      <a:lnTo>
                        <a:pt x="298" y="539"/>
                      </a:lnTo>
                      <a:lnTo>
                        <a:pt x="289" y="487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190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sz="1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5" name="Freeform 295"/>
                <p:cNvSpPr>
                  <a:spLocks/>
                </p:cNvSpPr>
                <p:nvPr/>
              </p:nvSpPr>
              <p:spPr bwMode="auto">
                <a:xfrm>
                  <a:off x="6119813" y="4702175"/>
                  <a:ext cx="104775" cy="241300"/>
                </a:xfrm>
                <a:custGeom>
                  <a:avLst/>
                  <a:gdLst>
                    <a:gd name="T0" fmla="*/ 2147483647 w 347"/>
                    <a:gd name="T1" fmla="*/ 2147483647 h 792"/>
                    <a:gd name="T2" fmla="*/ 2147483647 w 347"/>
                    <a:gd name="T3" fmla="*/ 2147483647 h 792"/>
                    <a:gd name="T4" fmla="*/ 2147483647 w 347"/>
                    <a:gd name="T5" fmla="*/ 2147483647 h 792"/>
                    <a:gd name="T6" fmla="*/ 2147483647 w 347"/>
                    <a:gd name="T7" fmla="*/ 2147483647 h 792"/>
                    <a:gd name="T8" fmla="*/ 2147483647 w 347"/>
                    <a:gd name="T9" fmla="*/ 2147483647 h 792"/>
                    <a:gd name="T10" fmla="*/ 2147483647 w 347"/>
                    <a:gd name="T11" fmla="*/ 2147483647 h 792"/>
                    <a:gd name="T12" fmla="*/ 2147483647 w 347"/>
                    <a:gd name="T13" fmla="*/ 2147483647 h 792"/>
                    <a:gd name="T14" fmla="*/ 2147483647 w 347"/>
                    <a:gd name="T15" fmla="*/ 2147483647 h 792"/>
                    <a:gd name="T16" fmla="*/ 2147483647 w 347"/>
                    <a:gd name="T17" fmla="*/ 0 h 792"/>
                    <a:gd name="T18" fmla="*/ 2147483647 w 347"/>
                    <a:gd name="T19" fmla="*/ 2147483647 h 792"/>
                    <a:gd name="T20" fmla="*/ 2147483647 w 347"/>
                    <a:gd name="T21" fmla="*/ 2147483647 h 792"/>
                    <a:gd name="T22" fmla="*/ 2147483647 w 347"/>
                    <a:gd name="T23" fmla="*/ 2147483647 h 792"/>
                    <a:gd name="T24" fmla="*/ 2147483647 w 347"/>
                    <a:gd name="T25" fmla="*/ 2147483647 h 792"/>
                    <a:gd name="T26" fmla="*/ 2147483647 w 347"/>
                    <a:gd name="T27" fmla="*/ 2147483647 h 792"/>
                    <a:gd name="T28" fmla="*/ 2147483647 w 347"/>
                    <a:gd name="T29" fmla="*/ 2147483647 h 792"/>
                    <a:gd name="T30" fmla="*/ 2147483647 w 347"/>
                    <a:gd name="T31" fmla="*/ 2147483647 h 792"/>
                    <a:gd name="T32" fmla="*/ 0 w 347"/>
                    <a:gd name="T33" fmla="*/ 2147483647 h 792"/>
                    <a:gd name="T34" fmla="*/ 2147483647 w 347"/>
                    <a:gd name="T35" fmla="*/ 2147483647 h 792"/>
                    <a:gd name="T36" fmla="*/ 2147483647 w 347"/>
                    <a:gd name="T37" fmla="*/ 2147483647 h 792"/>
                    <a:gd name="T38" fmla="*/ 2147483647 w 347"/>
                    <a:gd name="T39" fmla="*/ 2147483647 h 792"/>
                    <a:gd name="T40" fmla="*/ 2147483647 w 347"/>
                    <a:gd name="T41" fmla="*/ 2147483647 h 792"/>
                    <a:gd name="T42" fmla="*/ 2147483647 w 347"/>
                    <a:gd name="T43" fmla="*/ 2147483647 h 792"/>
                    <a:gd name="T44" fmla="*/ 2147483647 w 347"/>
                    <a:gd name="T45" fmla="*/ 2147483647 h 792"/>
                    <a:gd name="T46" fmla="*/ 2147483647 w 347"/>
                    <a:gd name="T47" fmla="*/ 2147483647 h 792"/>
                    <a:gd name="T48" fmla="*/ 2147483647 w 347"/>
                    <a:gd name="T49" fmla="*/ 2147483647 h 79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347" h="792">
                      <a:moveTo>
                        <a:pt x="347" y="464"/>
                      </a:moveTo>
                      <a:lnTo>
                        <a:pt x="317" y="354"/>
                      </a:lnTo>
                      <a:lnTo>
                        <a:pt x="323" y="242"/>
                      </a:lnTo>
                      <a:lnTo>
                        <a:pt x="286" y="200"/>
                      </a:lnTo>
                      <a:lnTo>
                        <a:pt x="204" y="173"/>
                      </a:lnTo>
                      <a:lnTo>
                        <a:pt x="238" y="150"/>
                      </a:lnTo>
                      <a:lnTo>
                        <a:pt x="265" y="92"/>
                      </a:lnTo>
                      <a:lnTo>
                        <a:pt x="232" y="21"/>
                      </a:lnTo>
                      <a:lnTo>
                        <a:pt x="187" y="0"/>
                      </a:lnTo>
                      <a:lnTo>
                        <a:pt x="118" y="9"/>
                      </a:lnTo>
                      <a:lnTo>
                        <a:pt x="70" y="71"/>
                      </a:lnTo>
                      <a:lnTo>
                        <a:pt x="76" y="124"/>
                      </a:lnTo>
                      <a:lnTo>
                        <a:pt x="124" y="161"/>
                      </a:lnTo>
                      <a:lnTo>
                        <a:pt x="75" y="190"/>
                      </a:lnTo>
                      <a:lnTo>
                        <a:pt x="26" y="245"/>
                      </a:lnTo>
                      <a:lnTo>
                        <a:pt x="12" y="334"/>
                      </a:lnTo>
                      <a:lnTo>
                        <a:pt x="0" y="497"/>
                      </a:lnTo>
                      <a:lnTo>
                        <a:pt x="70" y="491"/>
                      </a:lnTo>
                      <a:lnTo>
                        <a:pt x="74" y="549"/>
                      </a:lnTo>
                      <a:lnTo>
                        <a:pt x="58" y="654"/>
                      </a:lnTo>
                      <a:lnTo>
                        <a:pt x="63" y="773"/>
                      </a:lnTo>
                      <a:lnTo>
                        <a:pt x="181" y="792"/>
                      </a:lnTo>
                      <a:lnTo>
                        <a:pt x="292" y="773"/>
                      </a:lnTo>
                      <a:lnTo>
                        <a:pt x="271" y="490"/>
                      </a:lnTo>
                      <a:lnTo>
                        <a:pt x="347" y="464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190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sz="120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236" name="Group 300"/>
                <p:cNvGrpSpPr>
                  <a:grpSpLocks/>
                </p:cNvGrpSpPr>
                <p:nvPr/>
              </p:nvGrpSpPr>
              <p:grpSpPr bwMode="auto">
                <a:xfrm>
                  <a:off x="5588000" y="2287588"/>
                  <a:ext cx="704850" cy="246062"/>
                  <a:chOff x="891" y="2829"/>
                  <a:chExt cx="442" cy="154"/>
                </a:xfrm>
              </p:grpSpPr>
              <p:grpSp>
                <p:nvGrpSpPr>
                  <p:cNvPr id="429" name="Group 301"/>
                  <p:cNvGrpSpPr>
                    <a:grpSpLocks/>
                  </p:cNvGrpSpPr>
                  <p:nvPr/>
                </p:nvGrpSpPr>
                <p:grpSpPr bwMode="auto">
                  <a:xfrm>
                    <a:off x="891" y="2829"/>
                    <a:ext cx="142" cy="154"/>
                    <a:chOff x="837" y="3165"/>
                    <a:chExt cx="142" cy="154"/>
                  </a:xfrm>
                </p:grpSpPr>
                <p:sp>
                  <p:nvSpPr>
                    <p:cNvPr id="442" name="Freeform 302"/>
                    <p:cNvSpPr>
                      <a:spLocks/>
                    </p:cNvSpPr>
                    <p:nvPr/>
                  </p:nvSpPr>
                  <p:spPr bwMode="auto">
                    <a:xfrm>
                      <a:off x="837" y="3169"/>
                      <a:ext cx="66" cy="150"/>
                    </a:xfrm>
                    <a:custGeom>
                      <a:avLst/>
                      <a:gdLst>
                        <a:gd name="T0" fmla="*/ 0 w 347"/>
                        <a:gd name="T1" fmla="*/ 0 h 792"/>
                        <a:gd name="T2" fmla="*/ 0 w 347"/>
                        <a:gd name="T3" fmla="*/ 0 h 792"/>
                        <a:gd name="T4" fmla="*/ 0 w 347"/>
                        <a:gd name="T5" fmla="*/ 0 h 792"/>
                        <a:gd name="T6" fmla="*/ 0 w 347"/>
                        <a:gd name="T7" fmla="*/ 0 h 792"/>
                        <a:gd name="T8" fmla="*/ 0 w 347"/>
                        <a:gd name="T9" fmla="*/ 0 h 792"/>
                        <a:gd name="T10" fmla="*/ 0 w 347"/>
                        <a:gd name="T11" fmla="*/ 0 h 792"/>
                        <a:gd name="T12" fmla="*/ 0 w 347"/>
                        <a:gd name="T13" fmla="*/ 0 h 792"/>
                        <a:gd name="T14" fmla="*/ 0 w 347"/>
                        <a:gd name="T15" fmla="*/ 0 h 792"/>
                        <a:gd name="T16" fmla="*/ 0 w 347"/>
                        <a:gd name="T17" fmla="*/ 0 h 792"/>
                        <a:gd name="T18" fmla="*/ 0 w 347"/>
                        <a:gd name="T19" fmla="*/ 0 h 792"/>
                        <a:gd name="T20" fmla="*/ 0 w 347"/>
                        <a:gd name="T21" fmla="*/ 0 h 792"/>
                        <a:gd name="T22" fmla="*/ 0 w 347"/>
                        <a:gd name="T23" fmla="*/ 0 h 792"/>
                        <a:gd name="T24" fmla="*/ 0 w 347"/>
                        <a:gd name="T25" fmla="*/ 0 h 792"/>
                        <a:gd name="T26" fmla="*/ 0 w 347"/>
                        <a:gd name="T27" fmla="*/ 0 h 792"/>
                        <a:gd name="T28" fmla="*/ 0 w 347"/>
                        <a:gd name="T29" fmla="*/ 0 h 792"/>
                        <a:gd name="T30" fmla="*/ 0 w 347"/>
                        <a:gd name="T31" fmla="*/ 0 h 792"/>
                        <a:gd name="T32" fmla="*/ 0 w 347"/>
                        <a:gd name="T33" fmla="*/ 0 h 792"/>
                        <a:gd name="T34" fmla="*/ 0 w 347"/>
                        <a:gd name="T35" fmla="*/ 0 h 792"/>
                        <a:gd name="T36" fmla="*/ 0 w 347"/>
                        <a:gd name="T37" fmla="*/ 0 h 792"/>
                        <a:gd name="T38" fmla="*/ 0 w 347"/>
                        <a:gd name="T39" fmla="*/ 0 h 792"/>
                        <a:gd name="T40" fmla="*/ 0 w 347"/>
                        <a:gd name="T41" fmla="*/ 0 h 792"/>
                        <a:gd name="T42" fmla="*/ 0 w 347"/>
                        <a:gd name="T43" fmla="*/ 0 h 792"/>
                        <a:gd name="T44" fmla="*/ 0 w 347"/>
                        <a:gd name="T45" fmla="*/ 0 h 792"/>
                        <a:gd name="T46" fmla="*/ 0 w 347"/>
                        <a:gd name="T47" fmla="*/ 0 h 792"/>
                        <a:gd name="T48" fmla="*/ 0 w 347"/>
                        <a:gd name="T49" fmla="*/ 0 h 792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0" t="0" r="r" b="b"/>
                      <a:pathLst>
                        <a:path w="347" h="792">
                          <a:moveTo>
                            <a:pt x="347" y="464"/>
                          </a:moveTo>
                          <a:lnTo>
                            <a:pt x="317" y="354"/>
                          </a:lnTo>
                          <a:lnTo>
                            <a:pt x="323" y="242"/>
                          </a:lnTo>
                          <a:lnTo>
                            <a:pt x="286" y="200"/>
                          </a:lnTo>
                          <a:lnTo>
                            <a:pt x="204" y="173"/>
                          </a:lnTo>
                          <a:lnTo>
                            <a:pt x="238" y="150"/>
                          </a:lnTo>
                          <a:lnTo>
                            <a:pt x="265" y="92"/>
                          </a:lnTo>
                          <a:lnTo>
                            <a:pt x="232" y="21"/>
                          </a:lnTo>
                          <a:lnTo>
                            <a:pt x="187" y="0"/>
                          </a:lnTo>
                          <a:lnTo>
                            <a:pt x="118" y="9"/>
                          </a:lnTo>
                          <a:lnTo>
                            <a:pt x="70" y="71"/>
                          </a:lnTo>
                          <a:lnTo>
                            <a:pt x="76" y="124"/>
                          </a:lnTo>
                          <a:lnTo>
                            <a:pt x="124" y="161"/>
                          </a:lnTo>
                          <a:lnTo>
                            <a:pt x="75" y="190"/>
                          </a:lnTo>
                          <a:lnTo>
                            <a:pt x="26" y="245"/>
                          </a:lnTo>
                          <a:lnTo>
                            <a:pt x="12" y="334"/>
                          </a:lnTo>
                          <a:lnTo>
                            <a:pt x="0" y="497"/>
                          </a:lnTo>
                          <a:lnTo>
                            <a:pt x="70" y="491"/>
                          </a:lnTo>
                          <a:lnTo>
                            <a:pt x="74" y="549"/>
                          </a:lnTo>
                          <a:lnTo>
                            <a:pt x="58" y="654"/>
                          </a:lnTo>
                          <a:lnTo>
                            <a:pt x="63" y="773"/>
                          </a:lnTo>
                          <a:lnTo>
                            <a:pt x="181" y="792"/>
                          </a:lnTo>
                          <a:lnTo>
                            <a:pt x="292" y="773"/>
                          </a:lnTo>
                          <a:lnTo>
                            <a:pt x="271" y="490"/>
                          </a:lnTo>
                          <a:lnTo>
                            <a:pt x="347" y="464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190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MX" sz="1200">
                        <a:solidFill>
                          <a:prstClr val="black"/>
                        </a:solidFill>
                      </a:endParaRPr>
                    </a:p>
                  </p:txBody>
                </p:sp>
                <p:grpSp>
                  <p:nvGrpSpPr>
                    <p:cNvPr id="443" name="Group 30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11" y="3165"/>
                      <a:ext cx="68" cy="154"/>
                      <a:chOff x="1102" y="2293"/>
                      <a:chExt cx="179" cy="408"/>
                    </a:xfrm>
                  </p:grpSpPr>
                  <p:sp>
                    <p:nvSpPr>
                      <p:cNvPr id="444" name="Freeform 30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02" y="2293"/>
                        <a:ext cx="179" cy="408"/>
                      </a:xfrm>
                      <a:custGeom>
                        <a:avLst/>
                        <a:gdLst>
                          <a:gd name="T0" fmla="*/ 0 w 360"/>
                          <a:gd name="T1" fmla="*/ 1 h 815"/>
                          <a:gd name="T2" fmla="*/ 0 w 360"/>
                          <a:gd name="T3" fmla="*/ 1 h 815"/>
                          <a:gd name="T4" fmla="*/ 0 w 360"/>
                          <a:gd name="T5" fmla="*/ 1 h 815"/>
                          <a:gd name="T6" fmla="*/ 0 w 360"/>
                          <a:gd name="T7" fmla="*/ 1 h 815"/>
                          <a:gd name="T8" fmla="*/ 0 w 360"/>
                          <a:gd name="T9" fmla="*/ 1 h 815"/>
                          <a:gd name="T10" fmla="*/ 0 w 360"/>
                          <a:gd name="T11" fmla="*/ 1 h 815"/>
                          <a:gd name="T12" fmla="*/ 0 w 360"/>
                          <a:gd name="T13" fmla="*/ 1 h 815"/>
                          <a:gd name="T14" fmla="*/ 0 w 360"/>
                          <a:gd name="T15" fmla="*/ 1 h 815"/>
                          <a:gd name="T16" fmla="*/ 0 w 360"/>
                          <a:gd name="T17" fmla="*/ 1 h 815"/>
                          <a:gd name="T18" fmla="*/ 0 w 360"/>
                          <a:gd name="T19" fmla="*/ 0 h 815"/>
                          <a:gd name="T20" fmla="*/ 0 w 360"/>
                          <a:gd name="T21" fmla="*/ 1 h 815"/>
                          <a:gd name="T22" fmla="*/ 0 w 360"/>
                          <a:gd name="T23" fmla="*/ 1 h 815"/>
                          <a:gd name="T24" fmla="*/ 0 w 360"/>
                          <a:gd name="T25" fmla="*/ 1 h 815"/>
                          <a:gd name="T26" fmla="*/ 0 w 360"/>
                          <a:gd name="T27" fmla="*/ 1 h 815"/>
                          <a:gd name="T28" fmla="*/ 0 w 360"/>
                          <a:gd name="T29" fmla="*/ 1 h 815"/>
                          <a:gd name="T30" fmla="*/ 0 w 360"/>
                          <a:gd name="T31" fmla="*/ 1 h 815"/>
                          <a:gd name="T32" fmla="*/ 0 w 360"/>
                          <a:gd name="T33" fmla="*/ 1 h 815"/>
                          <a:gd name="T34" fmla="*/ 0 w 360"/>
                          <a:gd name="T35" fmla="*/ 1 h 815"/>
                          <a:gd name="T36" fmla="*/ 0 w 360"/>
                          <a:gd name="T37" fmla="*/ 1 h 815"/>
                          <a:gd name="T38" fmla="*/ 0 w 360"/>
                          <a:gd name="T39" fmla="*/ 1 h 815"/>
                          <a:gd name="T40" fmla="*/ 0 w 360"/>
                          <a:gd name="T41" fmla="*/ 1 h 815"/>
                          <a:gd name="T42" fmla="*/ 0 w 360"/>
                          <a:gd name="T43" fmla="*/ 1 h 815"/>
                          <a:gd name="T44" fmla="*/ 0 w 360"/>
                          <a:gd name="T45" fmla="*/ 1 h 815"/>
                          <a:gd name="T46" fmla="*/ 0 w 360"/>
                          <a:gd name="T47" fmla="*/ 1 h 815"/>
                          <a:gd name="T48" fmla="*/ 0 w 360"/>
                          <a:gd name="T49" fmla="*/ 1 h 815"/>
                          <a:gd name="T50" fmla="*/ 0 w 360"/>
                          <a:gd name="T51" fmla="*/ 1 h 815"/>
                          <a:gd name="T52" fmla="*/ 0 w 360"/>
                          <a:gd name="T53" fmla="*/ 1 h 815"/>
                          <a:gd name="T54" fmla="*/ 0 w 360"/>
                          <a:gd name="T55" fmla="*/ 1 h 815"/>
                          <a:gd name="T56" fmla="*/ 0 w 360"/>
                          <a:gd name="T57" fmla="*/ 1 h 815"/>
                          <a:gd name="T58" fmla="*/ 0 w 360"/>
                          <a:gd name="T59" fmla="*/ 1 h 815"/>
                          <a:gd name="T60" fmla="*/ 0 w 360"/>
                          <a:gd name="T61" fmla="*/ 1 h 815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</a:gdLst>
                        <a:ahLst/>
                        <a:cxnLst>
                          <a:cxn ang="T62">
                            <a:pos x="T0" y="T1"/>
                          </a:cxn>
                          <a:cxn ang="T63">
                            <a:pos x="T2" y="T3"/>
                          </a:cxn>
                          <a:cxn ang="T64">
                            <a:pos x="T4" y="T5"/>
                          </a:cxn>
                          <a:cxn ang="T65">
                            <a:pos x="T6" y="T7"/>
                          </a:cxn>
                          <a:cxn ang="T66">
                            <a:pos x="T8" y="T9"/>
                          </a:cxn>
                          <a:cxn ang="T67">
                            <a:pos x="T10" y="T11"/>
                          </a:cxn>
                          <a:cxn ang="T68">
                            <a:pos x="T12" y="T13"/>
                          </a:cxn>
                          <a:cxn ang="T69">
                            <a:pos x="T14" y="T15"/>
                          </a:cxn>
                          <a:cxn ang="T70">
                            <a:pos x="T16" y="T17"/>
                          </a:cxn>
                          <a:cxn ang="T71">
                            <a:pos x="T18" y="T19"/>
                          </a:cxn>
                          <a:cxn ang="T72">
                            <a:pos x="T20" y="T21"/>
                          </a:cxn>
                          <a:cxn ang="T73">
                            <a:pos x="T22" y="T23"/>
                          </a:cxn>
                          <a:cxn ang="T74">
                            <a:pos x="T24" y="T25"/>
                          </a:cxn>
                          <a:cxn ang="T75">
                            <a:pos x="T26" y="T27"/>
                          </a:cxn>
                          <a:cxn ang="T76">
                            <a:pos x="T28" y="T29"/>
                          </a:cxn>
                          <a:cxn ang="T77">
                            <a:pos x="T30" y="T31"/>
                          </a:cxn>
                          <a:cxn ang="T78">
                            <a:pos x="T32" y="T33"/>
                          </a:cxn>
                          <a:cxn ang="T79">
                            <a:pos x="T34" y="T35"/>
                          </a:cxn>
                          <a:cxn ang="T80">
                            <a:pos x="T36" y="T37"/>
                          </a:cxn>
                          <a:cxn ang="T81">
                            <a:pos x="T38" y="T39"/>
                          </a:cxn>
                          <a:cxn ang="T82">
                            <a:pos x="T40" y="T41"/>
                          </a:cxn>
                          <a:cxn ang="T83">
                            <a:pos x="T42" y="T43"/>
                          </a:cxn>
                          <a:cxn ang="T84">
                            <a:pos x="T44" y="T45"/>
                          </a:cxn>
                          <a:cxn ang="T85">
                            <a:pos x="T46" y="T47"/>
                          </a:cxn>
                          <a:cxn ang="T86">
                            <a:pos x="T48" y="T49"/>
                          </a:cxn>
                          <a:cxn ang="T87">
                            <a:pos x="T50" y="T51"/>
                          </a:cxn>
                          <a:cxn ang="T88">
                            <a:pos x="T52" y="T53"/>
                          </a:cxn>
                          <a:cxn ang="T89">
                            <a:pos x="T54" y="T55"/>
                          </a:cxn>
                          <a:cxn ang="T90">
                            <a:pos x="T56" y="T57"/>
                          </a:cxn>
                          <a:cxn ang="T91">
                            <a:pos x="T58" y="T59"/>
                          </a:cxn>
                          <a:cxn ang="T92">
                            <a:pos x="T60" y="T61"/>
                          </a:cxn>
                        </a:cxnLst>
                        <a:rect l="0" t="0" r="r" b="b"/>
                        <a:pathLst>
                          <a:path w="360" h="815">
                            <a:moveTo>
                              <a:pt x="289" y="487"/>
                            </a:moveTo>
                            <a:lnTo>
                              <a:pt x="360" y="464"/>
                            </a:lnTo>
                            <a:lnTo>
                              <a:pt x="328" y="354"/>
                            </a:lnTo>
                            <a:lnTo>
                              <a:pt x="334" y="242"/>
                            </a:lnTo>
                            <a:lnTo>
                              <a:pt x="297" y="201"/>
                            </a:lnTo>
                            <a:lnTo>
                              <a:pt x="217" y="173"/>
                            </a:lnTo>
                            <a:lnTo>
                              <a:pt x="250" y="150"/>
                            </a:lnTo>
                            <a:lnTo>
                              <a:pt x="277" y="92"/>
                            </a:lnTo>
                            <a:lnTo>
                              <a:pt x="245" y="21"/>
                            </a:lnTo>
                            <a:lnTo>
                              <a:pt x="199" y="0"/>
                            </a:lnTo>
                            <a:lnTo>
                              <a:pt x="118" y="7"/>
                            </a:lnTo>
                            <a:lnTo>
                              <a:pt x="73" y="79"/>
                            </a:lnTo>
                            <a:lnTo>
                              <a:pt x="83" y="128"/>
                            </a:lnTo>
                            <a:lnTo>
                              <a:pt x="108" y="157"/>
                            </a:lnTo>
                            <a:lnTo>
                              <a:pt x="127" y="167"/>
                            </a:lnTo>
                            <a:lnTo>
                              <a:pt x="70" y="189"/>
                            </a:lnTo>
                            <a:lnTo>
                              <a:pt x="24" y="282"/>
                            </a:lnTo>
                            <a:lnTo>
                              <a:pt x="24" y="379"/>
                            </a:lnTo>
                            <a:lnTo>
                              <a:pt x="0" y="495"/>
                            </a:lnTo>
                            <a:lnTo>
                              <a:pt x="51" y="487"/>
                            </a:lnTo>
                            <a:lnTo>
                              <a:pt x="9" y="638"/>
                            </a:lnTo>
                            <a:lnTo>
                              <a:pt x="57" y="625"/>
                            </a:lnTo>
                            <a:lnTo>
                              <a:pt x="105" y="629"/>
                            </a:lnTo>
                            <a:lnTo>
                              <a:pt x="108" y="713"/>
                            </a:lnTo>
                            <a:lnTo>
                              <a:pt x="127" y="812"/>
                            </a:lnTo>
                            <a:lnTo>
                              <a:pt x="220" y="815"/>
                            </a:lnTo>
                            <a:lnTo>
                              <a:pt x="224" y="690"/>
                            </a:lnTo>
                            <a:lnTo>
                              <a:pt x="240" y="653"/>
                            </a:lnTo>
                            <a:lnTo>
                              <a:pt x="345" y="638"/>
                            </a:lnTo>
                            <a:lnTo>
                              <a:pt x="298" y="539"/>
                            </a:lnTo>
                            <a:lnTo>
                              <a:pt x="289" y="487"/>
                            </a:lnTo>
                            <a:close/>
                          </a:path>
                        </a:pathLst>
                      </a:custGeom>
                      <a:solidFill>
                        <a:schemeClr val="tx2"/>
                      </a:solidFill>
                      <a:ln w="1905">
                        <a:solidFill>
                          <a:schemeClr val="tx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MX" sz="12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45" name="Freeform 30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52" y="2301"/>
                        <a:ext cx="70" cy="71"/>
                      </a:xfrm>
                      <a:custGeom>
                        <a:avLst/>
                        <a:gdLst>
                          <a:gd name="T0" fmla="*/ 0 w 142"/>
                          <a:gd name="T1" fmla="*/ 1 h 142"/>
                          <a:gd name="T2" fmla="*/ 0 w 142"/>
                          <a:gd name="T3" fmla="*/ 1 h 142"/>
                          <a:gd name="T4" fmla="*/ 0 w 142"/>
                          <a:gd name="T5" fmla="*/ 1 h 142"/>
                          <a:gd name="T6" fmla="*/ 0 w 142"/>
                          <a:gd name="T7" fmla="*/ 1 h 142"/>
                          <a:gd name="T8" fmla="*/ 0 w 142"/>
                          <a:gd name="T9" fmla="*/ 1 h 142"/>
                          <a:gd name="T10" fmla="*/ 0 w 142"/>
                          <a:gd name="T11" fmla="*/ 1 h 142"/>
                          <a:gd name="T12" fmla="*/ 0 w 142"/>
                          <a:gd name="T13" fmla="*/ 1 h 142"/>
                          <a:gd name="T14" fmla="*/ 0 w 142"/>
                          <a:gd name="T15" fmla="*/ 1 h 142"/>
                          <a:gd name="T16" fmla="*/ 0 w 142"/>
                          <a:gd name="T17" fmla="*/ 0 h 142"/>
                          <a:gd name="T18" fmla="*/ 0 w 142"/>
                          <a:gd name="T19" fmla="*/ 1 h 142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142" h="142">
                            <a:moveTo>
                              <a:pt x="30" y="14"/>
                            </a:moveTo>
                            <a:lnTo>
                              <a:pt x="0" y="53"/>
                            </a:lnTo>
                            <a:lnTo>
                              <a:pt x="4" y="106"/>
                            </a:lnTo>
                            <a:lnTo>
                              <a:pt x="58" y="142"/>
                            </a:lnTo>
                            <a:lnTo>
                              <a:pt x="96" y="134"/>
                            </a:lnTo>
                            <a:lnTo>
                              <a:pt x="127" y="113"/>
                            </a:lnTo>
                            <a:lnTo>
                              <a:pt x="142" y="79"/>
                            </a:lnTo>
                            <a:lnTo>
                              <a:pt x="129" y="25"/>
                            </a:lnTo>
                            <a:lnTo>
                              <a:pt x="81" y="0"/>
                            </a:lnTo>
                            <a:lnTo>
                              <a:pt x="30" y="14"/>
                            </a:lnTo>
                            <a:close/>
                          </a:path>
                        </a:pathLst>
                      </a:custGeom>
                      <a:solidFill>
                        <a:schemeClr val="tx2"/>
                      </a:solidFill>
                      <a:ln w="1905">
                        <a:solidFill>
                          <a:schemeClr val="tx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MX" sz="12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46" name="Freeform 30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19" y="2385"/>
                        <a:ext cx="143" cy="303"/>
                      </a:xfrm>
                      <a:custGeom>
                        <a:avLst/>
                        <a:gdLst>
                          <a:gd name="T0" fmla="*/ 1 w 285"/>
                          <a:gd name="T1" fmla="*/ 0 h 607"/>
                          <a:gd name="T2" fmla="*/ 1 w 285"/>
                          <a:gd name="T3" fmla="*/ 0 h 607"/>
                          <a:gd name="T4" fmla="*/ 1 w 285"/>
                          <a:gd name="T5" fmla="*/ 0 h 607"/>
                          <a:gd name="T6" fmla="*/ 1 w 285"/>
                          <a:gd name="T7" fmla="*/ 0 h 607"/>
                          <a:gd name="T8" fmla="*/ 1 w 285"/>
                          <a:gd name="T9" fmla="*/ 0 h 607"/>
                          <a:gd name="T10" fmla="*/ 1 w 285"/>
                          <a:gd name="T11" fmla="*/ 0 h 607"/>
                          <a:gd name="T12" fmla="*/ 1 w 285"/>
                          <a:gd name="T13" fmla="*/ 0 h 607"/>
                          <a:gd name="T14" fmla="*/ 1 w 285"/>
                          <a:gd name="T15" fmla="*/ 0 h 607"/>
                          <a:gd name="T16" fmla="*/ 1 w 285"/>
                          <a:gd name="T17" fmla="*/ 0 h 607"/>
                          <a:gd name="T18" fmla="*/ 1 w 285"/>
                          <a:gd name="T19" fmla="*/ 0 h 607"/>
                          <a:gd name="T20" fmla="*/ 1 w 285"/>
                          <a:gd name="T21" fmla="*/ 0 h 607"/>
                          <a:gd name="T22" fmla="*/ 1 w 285"/>
                          <a:gd name="T23" fmla="*/ 0 h 607"/>
                          <a:gd name="T24" fmla="*/ 1 w 285"/>
                          <a:gd name="T25" fmla="*/ 0 h 607"/>
                          <a:gd name="T26" fmla="*/ 1 w 285"/>
                          <a:gd name="T27" fmla="*/ 0 h 607"/>
                          <a:gd name="T28" fmla="*/ 1 w 285"/>
                          <a:gd name="T29" fmla="*/ 0 h 607"/>
                          <a:gd name="T30" fmla="*/ 1 w 285"/>
                          <a:gd name="T31" fmla="*/ 0 h 607"/>
                          <a:gd name="T32" fmla="*/ 1 w 285"/>
                          <a:gd name="T33" fmla="*/ 0 h 607"/>
                          <a:gd name="T34" fmla="*/ 1 w 285"/>
                          <a:gd name="T35" fmla="*/ 0 h 607"/>
                          <a:gd name="T36" fmla="*/ 1 w 285"/>
                          <a:gd name="T37" fmla="*/ 0 h 607"/>
                          <a:gd name="T38" fmla="*/ 1 w 285"/>
                          <a:gd name="T39" fmla="*/ 0 h 607"/>
                          <a:gd name="T40" fmla="*/ 1 w 285"/>
                          <a:gd name="T41" fmla="*/ 0 h 607"/>
                          <a:gd name="T42" fmla="*/ 1 w 285"/>
                          <a:gd name="T43" fmla="*/ 0 h 607"/>
                          <a:gd name="T44" fmla="*/ 1 w 285"/>
                          <a:gd name="T45" fmla="*/ 0 h 607"/>
                          <a:gd name="T46" fmla="*/ 1 w 285"/>
                          <a:gd name="T47" fmla="*/ 0 h 607"/>
                          <a:gd name="T48" fmla="*/ 1 w 285"/>
                          <a:gd name="T49" fmla="*/ 0 h 607"/>
                          <a:gd name="T50" fmla="*/ 0 w 285"/>
                          <a:gd name="T51" fmla="*/ 0 h 607"/>
                          <a:gd name="T52" fmla="*/ 1 w 285"/>
                          <a:gd name="T53" fmla="*/ 0 h 607"/>
                          <a:gd name="T54" fmla="*/ 1 w 285"/>
                          <a:gd name="T55" fmla="*/ 0 h 607"/>
                          <a:gd name="T56" fmla="*/ 1 w 285"/>
                          <a:gd name="T57" fmla="*/ 0 h 607"/>
                          <a:gd name="T58" fmla="*/ 1 w 285"/>
                          <a:gd name="T59" fmla="*/ 0 h 607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</a:gdLst>
                        <a:ahLst/>
                        <a:cxnLst>
                          <a:cxn ang="T60">
                            <a:pos x="T0" y="T1"/>
                          </a:cxn>
                          <a:cxn ang="T61">
                            <a:pos x="T2" y="T3"/>
                          </a:cxn>
                          <a:cxn ang="T62">
                            <a:pos x="T4" y="T5"/>
                          </a:cxn>
                          <a:cxn ang="T63">
                            <a:pos x="T6" y="T7"/>
                          </a:cxn>
                          <a:cxn ang="T64">
                            <a:pos x="T8" y="T9"/>
                          </a:cxn>
                          <a:cxn ang="T65">
                            <a:pos x="T10" y="T11"/>
                          </a:cxn>
                          <a:cxn ang="T66">
                            <a:pos x="T12" y="T13"/>
                          </a:cxn>
                          <a:cxn ang="T67">
                            <a:pos x="T14" y="T15"/>
                          </a:cxn>
                          <a:cxn ang="T68">
                            <a:pos x="T16" y="T17"/>
                          </a:cxn>
                          <a:cxn ang="T69">
                            <a:pos x="T18" y="T19"/>
                          </a:cxn>
                          <a:cxn ang="T70">
                            <a:pos x="T20" y="T21"/>
                          </a:cxn>
                          <a:cxn ang="T71">
                            <a:pos x="T22" y="T23"/>
                          </a:cxn>
                          <a:cxn ang="T72">
                            <a:pos x="T24" y="T25"/>
                          </a:cxn>
                          <a:cxn ang="T73">
                            <a:pos x="T26" y="T27"/>
                          </a:cxn>
                          <a:cxn ang="T74">
                            <a:pos x="T28" y="T29"/>
                          </a:cxn>
                          <a:cxn ang="T75">
                            <a:pos x="T30" y="T31"/>
                          </a:cxn>
                          <a:cxn ang="T76">
                            <a:pos x="T32" y="T33"/>
                          </a:cxn>
                          <a:cxn ang="T77">
                            <a:pos x="T34" y="T35"/>
                          </a:cxn>
                          <a:cxn ang="T78">
                            <a:pos x="T36" y="T37"/>
                          </a:cxn>
                          <a:cxn ang="T79">
                            <a:pos x="T38" y="T39"/>
                          </a:cxn>
                          <a:cxn ang="T80">
                            <a:pos x="T40" y="T41"/>
                          </a:cxn>
                          <a:cxn ang="T81">
                            <a:pos x="T42" y="T43"/>
                          </a:cxn>
                          <a:cxn ang="T82">
                            <a:pos x="T44" y="T45"/>
                          </a:cxn>
                          <a:cxn ang="T83">
                            <a:pos x="T46" y="T47"/>
                          </a:cxn>
                          <a:cxn ang="T84">
                            <a:pos x="T48" y="T49"/>
                          </a:cxn>
                          <a:cxn ang="T85">
                            <a:pos x="T50" y="T51"/>
                          </a:cxn>
                          <a:cxn ang="T86">
                            <a:pos x="T52" y="T53"/>
                          </a:cxn>
                          <a:cxn ang="T87">
                            <a:pos x="T54" y="T55"/>
                          </a:cxn>
                          <a:cxn ang="T88">
                            <a:pos x="T56" y="T57"/>
                          </a:cxn>
                          <a:cxn ang="T89">
                            <a:pos x="T58" y="T59"/>
                          </a:cxn>
                        </a:cxnLst>
                        <a:rect l="0" t="0" r="r" b="b"/>
                        <a:pathLst>
                          <a:path w="285" h="607">
                            <a:moveTo>
                              <a:pt x="70" y="205"/>
                            </a:moveTo>
                            <a:lnTo>
                              <a:pt x="52" y="296"/>
                            </a:lnTo>
                            <a:lnTo>
                              <a:pt x="23" y="353"/>
                            </a:lnTo>
                            <a:lnTo>
                              <a:pt x="6" y="425"/>
                            </a:lnTo>
                            <a:lnTo>
                              <a:pt x="85" y="417"/>
                            </a:lnTo>
                            <a:lnTo>
                              <a:pt x="107" y="597"/>
                            </a:lnTo>
                            <a:lnTo>
                              <a:pt x="156" y="607"/>
                            </a:lnTo>
                            <a:lnTo>
                              <a:pt x="166" y="501"/>
                            </a:lnTo>
                            <a:lnTo>
                              <a:pt x="188" y="425"/>
                            </a:lnTo>
                            <a:lnTo>
                              <a:pt x="269" y="425"/>
                            </a:lnTo>
                            <a:lnTo>
                              <a:pt x="234" y="355"/>
                            </a:lnTo>
                            <a:lnTo>
                              <a:pt x="223" y="287"/>
                            </a:lnTo>
                            <a:lnTo>
                              <a:pt x="213" y="228"/>
                            </a:lnTo>
                            <a:lnTo>
                              <a:pt x="222" y="152"/>
                            </a:lnTo>
                            <a:lnTo>
                              <a:pt x="234" y="262"/>
                            </a:lnTo>
                            <a:lnTo>
                              <a:pt x="246" y="281"/>
                            </a:lnTo>
                            <a:lnTo>
                              <a:pt x="285" y="273"/>
                            </a:lnTo>
                            <a:lnTo>
                              <a:pt x="268" y="185"/>
                            </a:lnTo>
                            <a:lnTo>
                              <a:pt x="267" y="84"/>
                            </a:lnTo>
                            <a:lnTo>
                              <a:pt x="239" y="35"/>
                            </a:lnTo>
                            <a:lnTo>
                              <a:pt x="179" y="8"/>
                            </a:lnTo>
                            <a:lnTo>
                              <a:pt x="93" y="0"/>
                            </a:lnTo>
                            <a:lnTo>
                              <a:pt x="39" y="38"/>
                            </a:lnTo>
                            <a:lnTo>
                              <a:pt x="16" y="104"/>
                            </a:lnTo>
                            <a:lnTo>
                              <a:pt x="10" y="183"/>
                            </a:lnTo>
                            <a:lnTo>
                              <a:pt x="0" y="284"/>
                            </a:lnTo>
                            <a:lnTo>
                              <a:pt x="37" y="281"/>
                            </a:lnTo>
                            <a:lnTo>
                              <a:pt x="47" y="201"/>
                            </a:lnTo>
                            <a:lnTo>
                              <a:pt x="65" y="134"/>
                            </a:lnTo>
                            <a:lnTo>
                              <a:pt x="70" y="205"/>
                            </a:lnTo>
                            <a:close/>
                          </a:path>
                        </a:pathLst>
                      </a:custGeom>
                      <a:solidFill>
                        <a:schemeClr val="tx2"/>
                      </a:solidFill>
                      <a:ln w="1905">
                        <a:solidFill>
                          <a:schemeClr val="tx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MX" sz="12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430" name="Group 307"/>
                  <p:cNvGrpSpPr>
                    <a:grpSpLocks/>
                  </p:cNvGrpSpPr>
                  <p:nvPr/>
                </p:nvGrpSpPr>
                <p:grpSpPr bwMode="auto">
                  <a:xfrm>
                    <a:off x="1041" y="2829"/>
                    <a:ext cx="142" cy="154"/>
                    <a:chOff x="837" y="3165"/>
                    <a:chExt cx="142" cy="154"/>
                  </a:xfrm>
                </p:grpSpPr>
                <p:sp>
                  <p:nvSpPr>
                    <p:cNvPr id="437" name="Freeform 308"/>
                    <p:cNvSpPr>
                      <a:spLocks/>
                    </p:cNvSpPr>
                    <p:nvPr/>
                  </p:nvSpPr>
                  <p:spPr bwMode="auto">
                    <a:xfrm>
                      <a:off x="837" y="3169"/>
                      <a:ext cx="66" cy="150"/>
                    </a:xfrm>
                    <a:custGeom>
                      <a:avLst/>
                      <a:gdLst>
                        <a:gd name="T0" fmla="*/ 0 w 347"/>
                        <a:gd name="T1" fmla="*/ 0 h 792"/>
                        <a:gd name="T2" fmla="*/ 0 w 347"/>
                        <a:gd name="T3" fmla="*/ 0 h 792"/>
                        <a:gd name="T4" fmla="*/ 0 w 347"/>
                        <a:gd name="T5" fmla="*/ 0 h 792"/>
                        <a:gd name="T6" fmla="*/ 0 w 347"/>
                        <a:gd name="T7" fmla="*/ 0 h 792"/>
                        <a:gd name="T8" fmla="*/ 0 w 347"/>
                        <a:gd name="T9" fmla="*/ 0 h 792"/>
                        <a:gd name="T10" fmla="*/ 0 w 347"/>
                        <a:gd name="T11" fmla="*/ 0 h 792"/>
                        <a:gd name="T12" fmla="*/ 0 w 347"/>
                        <a:gd name="T13" fmla="*/ 0 h 792"/>
                        <a:gd name="T14" fmla="*/ 0 w 347"/>
                        <a:gd name="T15" fmla="*/ 0 h 792"/>
                        <a:gd name="T16" fmla="*/ 0 w 347"/>
                        <a:gd name="T17" fmla="*/ 0 h 792"/>
                        <a:gd name="T18" fmla="*/ 0 w 347"/>
                        <a:gd name="T19" fmla="*/ 0 h 792"/>
                        <a:gd name="T20" fmla="*/ 0 w 347"/>
                        <a:gd name="T21" fmla="*/ 0 h 792"/>
                        <a:gd name="T22" fmla="*/ 0 w 347"/>
                        <a:gd name="T23" fmla="*/ 0 h 792"/>
                        <a:gd name="T24" fmla="*/ 0 w 347"/>
                        <a:gd name="T25" fmla="*/ 0 h 792"/>
                        <a:gd name="T26" fmla="*/ 0 w 347"/>
                        <a:gd name="T27" fmla="*/ 0 h 792"/>
                        <a:gd name="T28" fmla="*/ 0 w 347"/>
                        <a:gd name="T29" fmla="*/ 0 h 792"/>
                        <a:gd name="T30" fmla="*/ 0 w 347"/>
                        <a:gd name="T31" fmla="*/ 0 h 792"/>
                        <a:gd name="T32" fmla="*/ 0 w 347"/>
                        <a:gd name="T33" fmla="*/ 0 h 792"/>
                        <a:gd name="T34" fmla="*/ 0 w 347"/>
                        <a:gd name="T35" fmla="*/ 0 h 792"/>
                        <a:gd name="T36" fmla="*/ 0 w 347"/>
                        <a:gd name="T37" fmla="*/ 0 h 792"/>
                        <a:gd name="T38" fmla="*/ 0 w 347"/>
                        <a:gd name="T39" fmla="*/ 0 h 792"/>
                        <a:gd name="T40" fmla="*/ 0 w 347"/>
                        <a:gd name="T41" fmla="*/ 0 h 792"/>
                        <a:gd name="T42" fmla="*/ 0 w 347"/>
                        <a:gd name="T43" fmla="*/ 0 h 792"/>
                        <a:gd name="T44" fmla="*/ 0 w 347"/>
                        <a:gd name="T45" fmla="*/ 0 h 792"/>
                        <a:gd name="T46" fmla="*/ 0 w 347"/>
                        <a:gd name="T47" fmla="*/ 0 h 792"/>
                        <a:gd name="T48" fmla="*/ 0 w 347"/>
                        <a:gd name="T49" fmla="*/ 0 h 792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0" t="0" r="r" b="b"/>
                      <a:pathLst>
                        <a:path w="347" h="792">
                          <a:moveTo>
                            <a:pt x="347" y="464"/>
                          </a:moveTo>
                          <a:lnTo>
                            <a:pt x="317" y="354"/>
                          </a:lnTo>
                          <a:lnTo>
                            <a:pt x="323" y="242"/>
                          </a:lnTo>
                          <a:lnTo>
                            <a:pt x="286" y="200"/>
                          </a:lnTo>
                          <a:lnTo>
                            <a:pt x="204" y="173"/>
                          </a:lnTo>
                          <a:lnTo>
                            <a:pt x="238" y="150"/>
                          </a:lnTo>
                          <a:lnTo>
                            <a:pt x="265" y="92"/>
                          </a:lnTo>
                          <a:lnTo>
                            <a:pt x="232" y="21"/>
                          </a:lnTo>
                          <a:lnTo>
                            <a:pt x="187" y="0"/>
                          </a:lnTo>
                          <a:lnTo>
                            <a:pt x="118" y="9"/>
                          </a:lnTo>
                          <a:lnTo>
                            <a:pt x="70" y="71"/>
                          </a:lnTo>
                          <a:lnTo>
                            <a:pt x="76" y="124"/>
                          </a:lnTo>
                          <a:lnTo>
                            <a:pt x="124" y="161"/>
                          </a:lnTo>
                          <a:lnTo>
                            <a:pt x="75" y="190"/>
                          </a:lnTo>
                          <a:lnTo>
                            <a:pt x="26" y="245"/>
                          </a:lnTo>
                          <a:lnTo>
                            <a:pt x="12" y="334"/>
                          </a:lnTo>
                          <a:lnTo>
                            <a:pt x="0" y="497"/>
                          </a:lnTo>
                          <a:lnTo>
                            <a:pt x="70" y="491"/>
                          </a:lnTo>
                          <a:lnTo>
                            <a:pt x="74" y="549"/>
                          </a:lnTo>
                          <a:lnTo>
                            <a:pt x="58" y="654"/>
                          </a:lnTo>
                          <a:lnTo>
                            <a:pt x="63" y="773"/>
                          </a:lnTo>
                          <a:lnTo>
                            <a:pt x="181" y="792"/>
                          </a:lnTo>
                          <a:lnTo>
                            <a:pt x="292" y="773"/>
                          </a:lnTo>
                          <a:lnTo>
                            <a:pt x="271" y="490"/>
                          </a:lnTo>
                          <a:lnTo>
                            <a:pt x="347" y="464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190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MX" sz="1200">
                        <a:solidFill>
                          <a:prstClr val="black"/>
                        </a:solidFill>
                      </a:endParaRPr>
                    </a:p>
                  </p:txBody>
                </p:sp>
                <p:grpSp>
                  <p:nvGrpSpPr>
                    <p:cNvPr id="438" name="Group 30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11" y="3165"/>
                      <a:ext cx="68" cy="154"/>
                      <a:chOff x="1102" y="2293"/>
                      <a:chExt cx="179" cy="408"/>
                    </a:xfrm>
                  </p:grpSpPr>
                  <p:sp>
                    <p:nvSpPr>
                      <p:cNvPr id="439" name="Freeform 3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02" y="2293"/>
                        <a:ext cx="179" cy="408"/>
                      </a:xfrm>
                      <a:custGeom>
                        <a:avLst/>
                        <a:gdLst>
                          <a:gd name="T0" fmla="*/ 0 w 360"/>
                          <a:gd name="T1" fmla="*/ 1 h 815"/>
                          <a:gd name="T2" fmla="*/ 0 w 360"/>
                          <a:gd name="T3" fmla="*/ 1 h 815"/>
                          <a:gd name="T4" fmla="*/ 0 w 360"/>
                          <a:gd name="T5" fmla="*/ 1 h 815"/>
                          <a:gd name="T6" fmla="*/ 0 w 360"/>
                          <a:gd name="T7" fmla="*/ 1 h 815"/>
                          <a:gd name="T8" fmla="*/ 0 w 360"/>
                          <a:gd name="T9" fmla="*/ 1 h 815"/>
                          <a:gd name="T10" fmla="*/ 0 w 360"/>
                          <a:gd name="T11" fmla="*/ 1 h 815"/>
                          <a:gd name="T12" fmla="*/ 0 w 360"/>
                          <a:gd name="T13" fmla="*/ 1 h 815"/>
                          <a:gd name="T14" fmla="*/ 0 w 360"/>
                          <a:gd name="T15" fmla="*/ 1 h 815"/>
                          <a:gd name="T16" fmla="*/ 0 w 360"/>
                          <a:gd name="T17" fmla="*/ 1 h 815"/>
                          <a:gd name="T18" fmla="*/ 0 w 360"/>
                          <a:gd name="T19" fmla="*/ 0 h 815"/>
                          <a:gd name="T20" fmla="*/ 0 w 360"/>
                          <a:gd name="T21" fmla="*/ 1 h 815"/>
                          <a:gd name="T22" fmla="*/ 0 w 360"/>
                          <a:gd name="T23" fmla="*/ 1 h 815"/>
                          <a:gd name="T24" fmla="*/ 0 w 360"/>
                          <a:gd name="T25" fmla="*/ 1 h 815"/>
                          <a:gd name="T26" fmla="*/ 0 w 360"/>
                          <a:gd name="T27" fmla="*/ 1 h 815"/>
                          <a:gd name="T28" fmla="*/ 0 w 360"/>
                          <a:gd name="T29" fmla="*/ 1 h 815"/>
                          <a:gd name="T30" fmla="*/ 0 w 360"/>
                          <a:gd name="T31" fmla="*/ 1 h 815"/>
                          <a:gd name="T32" fmla="*/ 0 w 360"/>
                          <a:gd name="T33" fmla="*/ 1 h 815"/>
                          <a:gd name="T34" fmla="*/ 0 w 360"/>
                          <a:gd name="T35" fmla="*/ 1 h 815"/>
                          <a:gd name="T36" fmla="*/ 0 w 360"/>
                          <a:gd name="T37" fmla="*/ 1 h 815"/>
                          <a:gd name="T38" fmla="*/ 0 w 360"/>
                          <a:gd name="T39" fmla="*/ 1 h 815"/>
                          <a:gd name="T40" fmla="*/ 0 w 360"/>
                          <a:gd name="T41" fmla="*/ 1 h 815"/>
                          <a:gd name="T42" fmla="*/ 0 w 360"/>
                          <a:gd name="T43" fmla="*/ 1 h 815"/>
                          <a:gd name="T44" fmla="*/ 0 w 360"/>
                          <a:gd name="T45" fmla="*/ 1 h 815"/>
                          <a:gd name="T46" fmla="*/ 0 w 360"/>
                          <a:gd name="T47" fmla="*/ 1 h 815"/>
                          <a:gd name="T48" fmla="*/ 0 w 360"/>
                          <a:gd name="T49" fmla="*/ 1 h 815"/>
                          <a:gd name="T50" fmla="*/ 0 w 360"/>
                          <a:gd name="T51" fmla="*/ 1 h 815"/>
                          <a:gd name="T52" fmla="*/ 0 w 360"/>
                          <a:gd name="T53" fmla="*/ 1 h 815"/>
                          <a:gd name="T54" fmla="*/ 0 w 360"/>
                          <a:gd name="T55" fmla="*/ 1 h 815"/>
                          <a:gd name="T56" fmla="*/ 0 w 360"/>
                          <a:gd name="T57" fmla="*/ 1 h 815"/>
                          <a:gd name="T58" fmla="*/ 0 w 360"/>
                          <a:gd name="T59" fmla="*/ 1 h 815"/>
                          <a:gd name="T60" fmla="*/ 0 w 360"/>
                          <a:gd name="T61" fmla="*/ 1 h 815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</a:gdLst>
                        <a:ahLst/>
                        <a:cxnLst>
                          <a:cxn ang="T62">
                            <a:pos x="T0" y="T1"/>
                          </a:cxn>
                          <a:cxn ang="T63">
                            <a:pos x="T2" y="T3"/>
                          </a:cxn>
                          <a:cxn ang="T64">
                            <a:pos x="T4" y="T5"/>
                          </a:cxn>
                          <a:cxn ang="T65">
                            <a:pos x="T6" y="T7"/>
                          </a:cxn>
                          <a:cxn ang="T66">
                            <a:pos x="T8" y="T9"/>
                          </a:cxn>
                          <a:cxn ang="T67">
                            <a:pos x="T10" y="T11"/>
                          </a:cxn>
                          <a:cxn ang="T68">
                            <a:pos x="T12" y="T13"/>
                          </a:cxn>
                          <a:cxn ang="T69">
                            <a:pos x="T14" y="T15"/>
                          </a:cxn>
                          <a:cxn ang="T70">
                            <a:pos x="T16" y="T17"/>
                          </a:cxn>
                          <a:cxn ang="T71">
                            <a:pos x="T18" y="T19"/>
                          </a:cxn>
                          <a:cxn ang="T72">
                            <a:pos x="T20" y="T21"/>
                          </a:cxn>
                          <a:cxn ang="T73">
                            <a:pos x="T22" y="T23"/>
                          </a:cxn>
                          <a:cxn ang="T74">
                            <a:pos x="T24" y="T25"/>
                          </a:cxn>
                          <a:cxn ang="T75">
                            <a:pos x="T26" y="T27"/>
                          </a:cxn>
                          <a:cxn ang="T76">
                            <a:pos x="T28" y="T29"/>
                          </a:cxn>
                          <a:cxn ang="T77">
                            <a:pos x="T30" y="T31"/>
                          </a:cxn>
                          <a:cxn ang="T78">
                            <a:pos x="T32" y="T33"/>
                          </a:cxn>
                          <a:cxn ang="T79">
                            <a:pos x="T34" y="T35"/>
                          </a:cxn>
                          <a:cxn ang="T80">
                            <a:pos x="T36" y="T37"/>
                          </a:cxn>
                          <a:cxn ang="T81">
                            <a:pos x="T38" y="T39"/>
                          </a:cxn>
                          <a:cxn ang="T82">
                            <a:pos x="T40" y="T41"/>
                          </a:cxn>
                          <a:cxn ang="T83">
                            <a:pos x="T42" y="T43"/>
                          </a:cxn>
                          <a:cxn ang="T84">
                            <a:pos x="T44" y="T45"/>
                          </a:cxn>
                          <a:cxn ang="T85">
                            <a:pos x="T46" y="T47"/>
                          </a:cxn>
                          <a:cxn ang="T86">
                            <a:pos x="T48" y="T49"/>
                          </a:cxn>
                          <a:cxn ang="T87">
                            <a:pos x="T50" y="T51"/>
                          </a:cxn>
                          <a:cxn ang="T88">
                            <a:pos x="T52" y="T53"/>
                          </a:cxn>
                          <a:cxn ang="T89">
                            <a:pos x="T54" y="T55"/>
                          </a:cxn>
                          <a:cxn ang="T90">
                            <a:pos x="T56" y="T57"/>
                          </a:cxn>
                          <a:cxn ang="T91">
                            <a:pos x="T58" y="T59"/>
                          </a:cxn>
                          <a:cxn ang="T92">
                            <a:pos x="T60" y="T61"/>
                          </a:cxn>
                        </a:cxnLst>
                        <a:rect l="0" t="0" r="r" b="b"/>
                        <a:pathLst>
                          <a:path w="360" h="815">
                            <a:moveTo>
                              <a:pt x="289" y="487"/>
                            </a:moveTo>
                            <a:lnTo>
                              <a:pt x="360" y="464"/>
                            </a:lnTo>
                            <a:lnTo>
                              <a:pt x="328" y="354"/>
                            </a:lnTo>
                            <a:lnTo>
                              <a:pt x="334" y="242"/>
                            </a:lnTo>
                            <a:lnTo>
                              <a:pt x="297" y="201"/>
                            </a:lnTo>
                            <a:lnTo>
                              <a:pt x="217" y="173"/>
                            </a:lnTo>
                            <a:lnTo>
                              <a:pt x="250" y="150"/>
                            </a:lnTo>
                            <a:lnTo>
                              <a:pt x="277" y="92"/>
                            </a:lnTo>
                            <a:lnTo>
                              <a:pt x="245" y="21"/>
                            </a:lnTo>
                            <a:lnTo>
                              <a:pt x="199" y="0"/>
                            </a:lnTo>
                            <a:lnTo>
                              <a:pt x="118" y="7"/>
                            </a:lnTo>
                            <a:lnTo>
                              <a:pt x="73" y="79"/>
                            </a:lnTo>
                            <a:lnTo>
                              <a:pt x="83" y="128"/>
                            </a:lnTo>
                            <a:lnTo>
                              <a:pt x="108" y="157"/>
                            </a:lnTo>
                            <a:lnTo>
                              <a:pt x="127" y="167"/>
                            </a:lnTo>
                            <a:lnTo>
                              <a:pt x="70" y="189"/>
                            </a:lnTo>
                            <a:lnTo>
                              <a:pt x="24" y="282"/>
                            </a:lnTo>
                            <a:lnTo>
                              <a:pt x="24" y="379"/>
                            </a:lnTo>
                            <a:lnTo>
                              <a:pt x="0" y="495"/>
                            </a:lnTo>
                            <a:lnTo>
                              <a:pt x="51" y="487"/>
                            </a:lnTo>
                            <a:lnTo>
                              <a:pt x="9" y="638"/>
                            </a:lnTo>
                            <a:lnTo>
                              <a:pt x="57" y="625"/>
                            </a:lnTo>
                            <a:lnTo>
                              <a:pt x="105" y="629"/>
                            </a:lnTo>
                            <a:lnTo>
                              <a:pt x="108" y="713"/>
                            </a:lnTo>
                            <a:lnTo>
                              <a:pt x="127" y="812"/>
                            </a:lnTo>
                            <a:lnTo>
                              <a:pt x="220" y="815"/>
                            </a:lnTo>
                            <a:lnTo>
                              <a:pt x="224" y="690"/>
                            </a:lnTo>
                            <a:lnTo>
                              <a:pt x="240" y="653"/>
                            </a:lnTo>
                            <a:lnTo>
                              <a:pt x="345" y="638"/>
                            </a:lnTo>
                            <a:lnTo>
                              <a:pt x="298" y="539"/>
                            </a:lnTo>
                            <a:lnTo>
                              <a:pt x="289" y="487"/>
                            </a:lnTo>
                            <a:close/>
                          </a:path>
                        </a:pathLst>
                      </a:custGeom>
                      <a:solidFill>
                        <a:schemeClr val="tx2"/>
                      </a:solidFill>
                      <a:ln w="1905">
                        <a:solidFill>
                          <a:schemeClr val="tx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MX" sz="12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40" name="Freeform 3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52" y="2301"/>
                        <a:ext cx="70" cy="71"/>
                      </a:xfrm>
                      <a:custGeom>
                        <a:avLst/>
                        <a:gdLst>
                          <a:gd name="T0" fmla="*/ 0 w 142"/>
                          <a:gd name="T1" fmla="*/ 1 h 142"/>
                          <a:gd name="T2" fmla="*/ 0 w 142"/>
                          <a:gd name="T3" fmla="*/ 1 h 142"/>
                          <a:gd name="T4" fmla="*/ 0 w 142"/>
                          <a:gd name="T5" fmla="*/ 1 h 142"/>
                          <a:gd name="T6" fmla="*/ 0 w 142"/>
                          <a:gd name="T7" fmla="*/ 1 h 142"/>
                          <a:gd name="T8" fmla="*/ 0 w 142"/>
                          <a:gd name="T9" fmla="*/ 1 h 142"/>
                          <a:gd name="T10" fmla="*/ 0 w 142"/>
                          <a:gd name="T11" fmla="*/ 1 h 142"/>
                          <a:gd name="T12" fmla="*/ 0 w 142"/>
                          <a:gd name="T13" fmla="*/ 1 h 142"/>
                          <a:gd name="T14" fmla="*/ 0 w 142"/>
                          <a:gd name="T15" fmla="*/ 1 h 142"/>
                          <a:gd name="T16" fmla="*/ 0 w 142"/>
                          <a:gd name="T17" fmla="*/ 0 h 142"/>
                          <a:gd name="T18" fmla="*/ 0 w 142"/>
                          <a:gd name="T19" fmla="*/ 1 h 142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142" h="142">
                            <a:moveTo>
                              <a:pt x="30" y="14"/>
                            </a:moveTo>
                            <a:lnTo>
                              <a:pt x="0" y="53"/>
                            </a:lnTo>
                            <a:lnTo>
                              <a:pt x="4" y="106"/>
                            </a:lnTo>
                            <a:lnTo>
                              <a:pt x="58" y="142"/>
                            </a:lnTo>
                            <a:lnTo>
                              <a:pt x="96" y="134"/>
                            </a:lnTo>
                            <a:lnTo>
                              <a:pt x="127" y="113"/>
                            </a:lnTo>
                            <a:lnTo>
                              <a:pt x="142" y="79"/>
                            </a:lnTo>
                            <a:lnTo>
                              <a:pt x="129" y="25"/>
                            </a:lnTo>
                            <a:lnTo>
                              <a:pt x="81" y="0"/>
                            </a:lnTo>
                            <a:lnTo>
                              <a:pt x="30" y="14"/>
                            </a:lnTo>
                            <a:close/>
                          </a:path>
                        </a:pathLst>
                      </a:custGeom>
                      <a:solidFill>
                        <a:schemeClr val="tx2"/>
                      </a:solidFill>
                      <a:ln w="1905">
                        <a:solidFill>
                          <a:schemeClr val="tx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MX" sz="12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41" name="Freeform 3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19" y="2385"/>
                        <a:ext cx="143" cy="303"/>
                      </a:xfrm>
                      <a:custGeom>
                        <a:avLst/>
                        <a:gdLst>
                          <a:gd name="T0" fmla="*/ 1 w 285"/>
                          <a:gd name="T1" fmla="*/ 0 h 607"/>
                          <a:gd name="T2" fmla="*/ 1 w 285"/>
                          <a:gd name="T3" fmla="*/ 0 h 607"/>
                          <a:gd name="T4" fmla="*/ 1 w 285"/>
                          <a:gd name="T5" fmla="*/ 0 h 607"/>
                          <a:gd name="T6" fmla="*/ 1 w 285"/>
                          <a:gd name="T7" fmla="*/ 0 h 607"/>
                          <a:gd name="T8" fmla="*/ 1 w 285"/>
                          <a:gd name="T9" fmla="*/ 0 h 607"/>
                          <a:gd name="T10" fmla="*/ 1 w 285"/>
                          <a:gd name="T11" fmla="*/ 0 h 607"/>
                          <a:gd name="T12" fmla="*/ 1 w 285"/>
                          <a:gd name="T13" fmla="*/ 0 h 607"/>
                          <a:gd name="T14" fmla="*/ 1 w 285"/>
                          <a:gd name="T15" fmla="*/ 0 h 607"/>
                          <a:gd name="T16" fmla="*/ 1 w 285"/>
                          <a:gd name="T17" fmla="*/ 0 h 607"/>
                          <a:gd name="T18" fmla="*/ 1 w 285"/>
                          <a:gd name="T19" fmla="*/ 0 h 607"/>
                          <a:gd name="T20" fmla="*/ 1 w 285"/>
                          <a:gd name="T21" fmla="*/ 0 h 607"/>
                          <a:gd name="T22" fmla="*/ 1 w 285"/>
                          <a:gd name="T23" fmla="*/ 0 h 607"/>
                          <a:gd name="T24" fmla="*/ 1 w 285"/>
                          <a:gd name="T25" fmla="*/ 0 h 607"/>
                          <a:gd name="T26" fmla="*/ 1 w 285"/>
                          <a:gd name="T27" fmla="*/ 0 h 607"/>
                          <a:gd name="T28" fmla="*/ 1 w 285"/>
                          <a:gd name="T29" fmla="*/ 0 h 607"/>
                          <a:gd name="T30" fmla="*/ 1 w 285"/>
                          <a:gd name="T31" fmla="*/ 0 h 607"/>
                          <a:gd name="T32" fmla="*/ 1 w 285"/>
                          <a:gd name="T33" fmla="*/ 0 h 607"/>
                          <a:gd name="T34" fmla="*/ 1 w 285"/>
                          <a:gd name="T35" fmla="*/ 0 h 607"/>
                          <a:gd name="T36" fmla="*/ 1 w 285"/>
                          <a:gd name="T37" fmla="*/ 0 h 607"/>
                          <a:gd name="T38" fmla="*/ 1 w 285"/>
                          <a:gd name="T39" fmla="*/ 0 h 607"/>
                          <a:gd name="T40" fmla="*/ 1 w 285"/>
                          <a:gd name="T41" fmla="*/ 0 h 607"/>
                          <a:gd name="T42" fmla="*/ 1 w 285"/>
                          <a:gd name="T43" fmla="*/ 0 h 607"/>
                          <a:gd name="T44" fmla="*/ 1 w 285"/>
                          <a:gd name="T45" fmla="*/ 0 h 607"/>
                          <a:gd name="T46" fmla="*/ 1 w 285"/>
                          <a:gd name="T47" fmla="*/ 0 h 607"/>
                          <a:gd name="T48" fmla="*/ 1 w 285"/>
                          <a:gd name="T49" fmla="*/ 0 h 607"/>
                          <a:gd name="T50" fmla="*/ 0 w 285"/>
                          <a:gd name="T51" fmla="*/ 0 h 607"/>
                          <a:gd name="T52" fmla="*/ 1 w 285"/>
                          <a:gd name="T53" fmla="*/ 0 h 607"/>
                          <a:gd name="T54" fmla="*/ 1 w 285"/>
                          <a:gd name="T55" fmla="*/ 0 h 607"/>
                          <a:gd name="T56" fmla="*/ 1 w 285"/>
                          <a:gd name="T57" fmla="*/ 0 h 607"/>
                          <a:gd name="T58" fmla="*/ 1 w 285"/>
                          <a:gd name="T59" fmla="*/ 0 h 607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</a:gdLst>
                        <a:ahLst/>
                        <a:cxnLst>
                          <a:cxn ang="T60">
                            <a:pos x="T0" y="T1"/>
                          </a:cxn>
                          <a:cxn ang="T61">
                            <a:pos x="T2" y="T3"/>
                          </a:cxn>
                          <a:cxn ang="T62">
                            <a:pos x="T4" y="T5"/>
                          </a:cxn>
                          <a:cxn ang="T63">
                            <a:pos x="T6" y="T7"/>
                          </a:cxn>
                          <a:cxn ang="T64">
                            <a:pos x="T8" y="T9"/>
                          </a:cxn>
                          <a:cxn ang="T65">
                            <a:pos x="T10" y="T11"/>
                          </a:cxn>
                          <a:cxn ang="T66">
                            <a:pos x="T12" y="T13"/>
                          </a:cxn>
                          <a:cxn ang="T67">
                            <a:pos x="T14" y="T15"/>
                          </a:cxn>
                          <a:cxn ang="T68">
                            <a:pos x="T16" y="T17"/>
                          </a:cxn>
                          <a:cxn ang="T69">
                            <a:pos x="T18" y="T19"/>
                          </a:cxn>
                          <a:cxn ang="T70">
                            <a:pos x="T20" y="T21"/>
                          </a:cxn>
                          <a:cxn ang="T71">
                            <a:pos x="T22" y="T23"/>
                          </a:cxn>
                          <a:cxn ang="T72">
                            <a:pos x="T24" y="T25"/>
                          </a:cxn>
                          <a:cxn ang="T73">
                            <a:pos x="T26" y="T27"/>
                          </a:cxn>
                          <a:cxn ang="T74">
                            <a:pos x="T28" y="T29"/>
                          </a:cxn>
                          <a:cxn ang="T75">
                            <a:pos x="T30" y="T31"/>
                          </a:cxn>
                          <a:cxn ang="T76">
                            <a:pos x="T32" y="T33"/>
                          </a:cxn>
                          <a:cxn ang="T77">
                            <a:pos x="T34" y="T35"/>
                          </a:cxn>
                          <a:cxn ang="T78">
                            <a:pos x="T36" y="T37"/>
                          </a:cxn>
                          <a:cxn ang="T79">
                            <a:pos x="T38" y="T39"/>
                          </a:cxn>
                          <a:cxn ang="T80">
                            <a:pos x="T40" y="T41"/>
                          </a:cxn>
                          <a:cxn ang="T81">
                            <a:pos x="T42" y="T43"/>
                          </a:cxn>
                          <a:cxn ang="T82">
                            <a:pos x="T44" y="T45"/>
                          </a:cxn>
                          <a:cxn ang="T83">
                            <a:pos x="T46" y="T47"/>
                          </a:cxn>
                          <a:cxn ang="T84">
                            <a:pos x="T48" y="T49"/>
                          </a:cxn>
                          <a:cxn ang="T85">
                            <a:pos x="T50" y="T51"/>
                          </a:cxn>
                          <a:cxn ang="T86">
                            <a:pos x="T52" y="T53"/>
                          </a:cxn>
                          <a:cxn ang="T87">
                            <a:pos x="T54" y="T55"/>
                          </a:cxn>
                          <a:cxn ang="T88">
                            <a:pos x="T56" y="T57"/>
                          </a:cxn>
                          <a:cxn ang="T89">
                            <a:pos x="T58" y="T59"/>
                          </a:cxn>
                        </a:cxnLst>
                        <a:rect l="0" t="0" r="r" b="b"/>
                        <a:pathLst>
                          <a:path w="285" h="607">
                            <a:moveTo>
                              <a:pt x="70" y="205"/>
                            </a:moveTo>
                            <a:lnTo>
                              <a:pt x="52" y="296"/>
                            </a:lnTo>
                            <a:lnTo>
                              <a:pt x="23" y="353"/>
                            </a:lnTo>
                            <a:lnTo>
                              <a:pt x="6" y="425"/>
                            </a:lnTo>
                            <a:lnTo>
                              <a:pt x="85" y="417"/>
                            </a:lnTo>
                            <a:lnTo>
                              <a:pt x="107" y="597"/>
                            </a:lnTo>
                            <a:lnTo>
                              <a:pt x="156" y="607"/>
                            </a:lnTo>
                            <a:lnTo>
                              <a:pt x="166" y="501"/>
                            </a:lnTo>
                            <a:lnTo>
                              <a:pt x="188" y="425"/>
                            </a:lnTo>
                            <a:lnTo>
                              <a:pt x="269" y="425"/>
                            </a:lnTo>
                            <a:lnTo>
                              <a:pt x="234" y="355"/>
                            </a:lnTo>
                            <a:lnTo>
                              <a:pt x="223" y="287"/>
                            </a:lnTo>
                            <a:lnTo>
                              <a:pt x="213" y="228"/>
                            </a:lnTo>
                            <a:lnTo>
                              <a:pt x="222" y="152"/>
                            </a:lnTo>
                            <a:lnTo>
                              <a:pt x="234" y="262"/>
                            </a:lnTo>
                            <a:lnTo>
                              <a:pt x="246" y="281"/>
                            </a:lnTo>
                            <a:lnTo>
                              <a:pt x="285" y="273"/>
                            </a:lnTo>
                            <a:lnTo>
                              <a:pt x="268" y="185"/>
                            </a:lnTo>
                            <a:lnTo>
                              <a:pt x="267" y="84"/>
                            </a:lnTo>
                            <a:lnTo>
                              <a:pt x="239" y="35"/>
                            </a:lnTo>
                            <a:lnTo>
                              <a:pt x="179" y="8"/>
                            </a:lnTo>
                            <a:lnTo>
                              <a:pt x="93" y="0"/>
                            </a:lnTo>
                            <a:lnTo>
                              <a:pt x="39" y="38"/>
                            </a:lnTo>
                            <a:lnTo>
                              <a:pt x="16" y="104"/>
                            </a:lnTo>
                            <a:lnTo>
                              <a:pt x="10" y="183"/>
                            </a:lnTo>
                            <a:lnTo>
                              <a:pt x="0" y="284"/>
                            </a:lnTo>
                            <a:lnTo>
                              <a:pt x="37" y="281"/>
                            </a:lnTo>
                            <a:lnTo>
                              <a:pt x="47" y="201"/>
                            </a:lnTo>
                            <a:lnTo>
                              <a:pt x="65" y="134"/>
                            </a:lnTo>
                            <a:lnTo>
                              <a:pt x="70" y="205"/>
                            </a:lnTo>
                            <a:close/>
                          </a:path>
                        </a:pathLst>
                      </a:custGeom>
                      <a:solidFill>
                        <a:schemeClr val="tx2"/>
                      </a:solidFill>
                      <a:ln w="1905">
                        <a:solidFill>
                          <a:schemeClr val="tx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MX" sz="12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431" name="Group 313"/>
                  <p:cNvGrpSpPr>
                    <a:grpSpLocks/>
                  </p:cNvGrpSpPr>
                  <p:nvPr/>
                </p:nvGrpSpPr>
                <p:grpSpPr bwMode="auto">
                  <a:xfrm>
                    <a:off x="1191" y="2829"/>
                    <a:ext cx="142" cy="154"/>
                    <a:chOff x="837" y="3165"/>
                    <a:chExt cx="142" cy="154"/>
                  </a:xfrm>
                </p:grpSpPr>
                <p:sp>
                  <p:nvSpPr>
                    <p:cNvPr id="432" name="Freeform 314"/>
                    <p:cNvSpPr>
                      <a:spLocks/>
                    </p:cNvSpPr>
                    <p:nvPr/>
                  </p:nvSpPr>
                  <p:spPr bwMode="auto">
                    <a:xfrm>
                      <a:off x="837" y="3169"/>
                      <a:ext cx="66" cy="150"/>
                    </a:xfrm>
                    <a:custGeom>
                      <a:avLst/>
                      <a:gdLst>
                        <a:gd name="T0" fmla="*/ 0 w 347"/>
                        <a:gd name="T1" fmla="*/ 0 h 792"/>
                        <a:gd name="T2" fmla="*/ 0 w 347"/>
                        <a:gd name="T3" fmla="*/ 0 h 792"/>
                        <a:gd name="T4" fmla="*/ 0 w 347"/>
                        <a:gd name="T5" fmla="*/ 0 h 792"/>
                        <a:gd name="T6" fmla="*/ 0 w 347"/>
                        <a:gd name="T7" fmla="*/ 0 h 792"/>
                        <a:gd name="T8" fmla="*/ 0 w 347"/>
                        <a:gd name="T9" fmla="*/ 0 h 792"/>
                        <a:gd name="T10" fmla="*/ 0 w 347"/>
                        <a:gd name="T11" fmla="*/ 0 h 792"/>
                        <a:gd name="T12" fmla="*/ 0 w 347"/>
                        <a:gd name="T13" fmla="*/ 0 h 792"/>
                        <a:gd name="T14" fmla="*/ 0 w 347"/>
                        <a:gd name="T15" fmla="*/ 0 h 792"/>
                        <a:gd name="T16" fmla="*/ 0 w 347"/>
                        <a:gd name="T17" fmla="*/ 0 h 792"/>
                        <a:gd name="T18" fmla="*/ 0 w 347"/>
                        <a:gd name="T19" fmla="*/ 0 h 792"/>
                        <a:gd name="T20" fmla="*/ 0 w 347"/>
                        <a:gd name="T21" fmla="*/ 0 h 792"/>
                        <a:gd name="T22" fmla="*/ 0 w 347"/>
                        <a:gd name="T23" fmla="*/ 0 h 792"/>
                        <a:gd name="T24" fmla="*/ 0 w 347"/>
                        <a:gd name="T25" fmla="*/ 0 h 792"/>
                        <a:gd name="T26" fmla="*/ 0 w 347"/>
                        <a:gd name="T27" fmla="*/ 0 h 792"/>
                        <a:gd name="T28" fmla="*/ 0 w 347"/>
                        <a:gd name="T29" fmla="*/ 0 h 792"/>
                        <a:gd name="T30" fmla="*/ 0 w 347"/>
                        <a:gd name="T31" fmla="*/ 0 h 792"/>
                        <a:gd name="T32" fmla="*/ 0 w 347"/>
                        <a:gd name="T33" fmla="*/ 0 h 792"/>
                        <a:gd name="T34" fmla="*/ 0 w 347"/>
                        <a:gd name="T35" fmla="*/ 0 h 792"/>
                        <a:gd name="T36" fmla="*/ 0 w 347"/>
                        <a:gd name="T37" fmla="*/ 0 h 792"/>
                        <a:gd name="T38" fmla="*/ 0 w 347"/>
                        <a:gd name="T39" fmla="*/ 0 h 792"/>
                        <a:gd name="T40" fmla="*/ 0 w 347"/>
                        <a:gd name="T41" fmla="*/ 0 h 792"/>
                        <a:gd name="T42" fmla="*/ 0 w 347"/>
                        <a:gd name="T43" fmla="*/ 0 h 792"/>
                        <a:gd name="T44" fmla="*/ 0 w 347"/>
                        <a:gd name="T45" fmla="*/ 0 h 792"/>
                        <a:gd name="T46" fmla="*/ 0 w 347"/>
                        <a:gd name="T47" fmla="*/ 0 h 792"/>
                        <a:gd name="T48" fmla="*/ 0 w 347"/>
                        <a:gd name="T49" fmla="*/ 0 h 792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0" t="0" r="r" b="b"/>
                      <a:pathLst>
                        <a:path w="347" h="792">
                          <a:moveTo>
                            <a:pt x="347" y="464"/>
                          </a:moveTo>
                          <a:lnTo>
                            <a:pt x="317" y="354"/>
                          </a:lnTo>
                          <a:lnTo>
                            <a:pt x="323" y="242"/>
                          </a:lnTo>
                          <a:lnTo>
                            <a:pt x="286" y="200"/>
                          </a:lnTo>
                          <a:lnTo>
                            <a:pt x="204" y="173"/>
                          </a:lnTo>
                          <a:lnTo>
                            <a:pt x="238" y="150"/>
                          </a:lnTo>
                          <a:lnTo>
                            <a:pt x="265" y="92"/>
                          </a:lnTo>
                          <a:lnTo>
                            <a:pt x="232" y="21"/>
                          </a:lnTo>
                          <a:lnTo>
                            <a:pt x="187" y="0"/>
                          </a:lnTo>
                          <a:lnTo>
                            <a:pt x="118" y="9"/>
                          </a:lnTo>
                          <a:lnTo>
                            <a:pt x="70" y="71"/>
                          </a:lnTo>
                          <a:lnTo>
                            <a:pt x="76" y="124"/>
                          </a:lnTo>
                          <a:lnTo>
                            <a:pt x="124" y="161"/>
                          </a:lnTo>
                          <a:lnTo>
                            <a:pt x="75" y="190"/>
                          </a:lnTo>
                          <a:lnTo>
                            <a:pt x="26" y="245"/>
                          </a:lnTo>
                          <a:lnTo>
                            <a:pt x="12" y="334"/>
                          </a:lnTo>
                          <a:lnTo>
                            <a:pt x="0" y="497"/>
                          </a:lnTo>
                          <a:lnTo>
                            <a:pt x="70" y="491"/>
                          </a:lnTo>
                          <a:lnTo>
                            <a:pt x="74" y="549"/>
                          </a:lnTo>
                          <a:lnTo>
                            <a:pt x="58" y="654"/>
                          </a:lnTo>
                          <a:lnTo>
                            <a:pt x="63" y="773"/>
                          </a:lnTo>
                          <a:lnTo>
                            <a:pt x="181" y="792"/>
                          </a:lnTo>
                          <a:lnTo>
                            <a:pt x="292" y="773"/>
                          </a:lnTo>
                          <a:lnTo>
                            <a:pt x="271" y="490"/>
                          </a:lnTo>
                          <a:lnTo>
                            <a:pt x="347" y="464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190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MX" sz="1200">
                        <a:solidFill>
                          <a:prstClr val="black"/>
                        </a:solidFill>
                      </a:endParaRPr>
                    </a:p>
                  </p:txBody>
                </p:sp>
                <p:grpSp>
                  <p:nvGrpSpPr>
                    <p:cNvPr id="433" name="Group 3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11" y="3165"/>
                      <a:ext cx="68" cy="154"/>
                      <a:chOff x="1102" y="2293"/>
                      <a:chExt cx="179" cy="408"/>
                    </a:xfrm>
                  </p:grpSpPr>
                  <p:sp>
                    <p:nvSpPr>
                      <p:cNvPr id="434" name="Freeform 31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02" y="2293"/>
                        <a:ext cx="179" cy="408"/>
                      </a:xfrm>
                      <a:custGeom>
                        <a:avLst/>
                        <a:gdLst>
                          <a:gd name="T0" fmla="*/ 0 w 360"/>
                          <a:gd name="T1" fmla="*/ 1 h 815"/>
                          <a:gd name="T2" fmla="*/ 0 w 360"/>
                          <a:gd name="T3" fmla="*/ 1 h 815"/>
                          <a:gd name="T4" fmla="*/ 0 w 360"/>
                          <a:gd name="T5" fmla="*/ 1 h 815"/>
                          <a:gd name="T6" fmla="*/ 0 w 360"/>
                          <a:gd name="T7" fmla="*/ 1 h 815"/>
                          <a:gd name="T8" fmla="*/ 0 w 360"/>
                          <a:gd name="T9" fmla="*/ 1 h 815"/>
                          <a:gd name="T10" fmla="*/ 0 w 360"/>
                          <a:gd name="T11" fmla="*/ 1 h 815"/>
                          <a:gd name="T12" fmla="*/ 0 w 360"/>
                          <a:gd name="T13" fmla="*/ 1 h 815"/>
                          <a:gd name="T14" fmla="*/ 0 w 360"/>
                          <a:gd name="T15" fmla="*/ 1 h 815"/>
                          <a:gd name="T16" fmla="*/ 0 w 360"/>
                          <a:gd name="T17" fmla="*/ 1 h 815"/>
                          <a:gd name="T18" fmla="*/ 0 w 360"/>
                          <a:gd name="T19" fmla="*/ 0 h 815"/>
                          <a:gd name="T20" fmla="*/ 0 w 360"/>
                          <a:gd name="T21" fmla="*/ 1 h 815"/>
                          <a:gd name="T22" fmla="*/ 0 w 360"/>
                          <a:gd name="T23" fmla="*/ 1 h 815"/>
                          <a:gd name="T24" fmla="*/ 0 w 360"/>
                          <a:gd name="T25" fmla="*/ 1 h 815"/>
                          <a:gd name="T26" fmla="*/ 0 w 360"/>
                          <a:gd name="T27" fmla="*/ 1 h 815"/>
                          <a:gd name="T28" fmla="*/ 0 w 360"/>
                          <a:gd name="T29" fmla="*/ 1 h 815"/>
                          <a:gd name="T30" fmla="*/ 0 w 360"/>
                          <a:gd name="T31" fmla="*/ 1 h 815"/>
                          <a:gd name="T32" fmla="*/ 0 w 360"/>
                          <a:gd name="T33" fmla="*/ 1 h 815"/>
                          <a:gd name="T34" fmla="*/ 0 w 360"/>
                          <a:gd name="T35" fmla="*/ 1 h 815"/>
                          <a:gd name="T36" fmla="*/ 0 w 360"/>
                          <a:gd name="T37" fmla="*/ 1 h 815"/>
                          <a:gd name="T38" fmla="*/ 0 w 360"/>
                          <a:gd name="T39" fmla="*/ 1 h 815"/>
                          <a:gd name="T40" fmla="*/ 0 w 360"/>
                          <a:gd name="T41" fmla="*/ 1 h 815"/>
                          <a:gd name="T42" fmla="*/ 0 w 360"/>
                          <a:gd name="T43" fmla="*/ 1 h 815"/>
                          <a:gd name="T44" fmla="*/ 0 w 360"/>
                          <a:gd name="T45" fmla="*/ 1 h 815"/>
                          <a:gd name="T46" fmla="*/ 0 w 360"/>
                          <a:gd name="T47" fmla="*/ 1 h 815"/>
                          <a:gd name="T48" fmla="*/ 0 w 360"/>
                          <a:gd name="T49" fmla="*/ 1 h 815"/>
                          <a:gd name="T50" fmla="*/ 0 w 360"/>
                          <a:gd name="T51" fmla="*/ 1 h 815"/>
                          <a:gd name="T52" fmla="*/ 0 w 360"/>
                          <a:gd name="T53" fmla="*/ 1 h 815"/>
                          <a:gd name="T54" fmla="*/ 0 w 360"/>
                          <a:gd name="T55" fmla="*/ 1 h 815"/>
                          <a:gd name="T56" fmla="*/ 0 w 360"/>
                          <a:gd name="T57" fmla="*/ 1 h 815"/>
                          <a:gd name="T58" fmla="*/ 0 w 360"/>
                          <a:gd name="T59" fmla="*/ 1 h 815"/>
                          <a:gd name="T60" fmla="*/ 0 w 360"/>
                          <a:gd name="T61" fmla="*/ 1 h 815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</a:gdLst>
                        <a:ahLst/>
                        <a:cxnLst>
                          <a:cxn ang="T62">
                            <a:pos x="T0" y="T1"/>
                          </a:cxn>
                          <a:cxn ang="T63">
                            <a:pos x="T2" y="T3"/>
                          </a:cxn>
                          <a:cxn ang="T64">
                            <a:pos x="T4" y="T5"/>
                          </a:cxn>
                          <a:cxn ang="T65">
                            <a:pos x="T6" y="T7"/>
                          </a:cxn>
                          <a:cxn ang="T66">
                            <a:pos x="T8" y="T9"/>
                          </a:cxn>
                          <a:cxn ang="T67">
                            <a:pos x="T10" y="T11"/>
                          </a:cxn>
                          <a:cxn ang="T68">
                            <a:pos x="T12" y="T13"/>
                          </a:cxn>
                          <a:cxn ang="T69">
                            <a:pos x="T14" y="T15"/>
                          </a:cxn>
                          <a:cxn ang="T70">
                            <a:pos x="T16" y="T17"/>
                          </a:cxn>
                          <a:cxn ang="T71">
                            <a:pos x="T18" y="T19"/>
                          </a:cxn>
                          <a:cxn ang="T72">
                            <a:pos x="T20" y="T21"/>
                          </a:cxn>
                          <a:cxn ang="T73">
                            <a:pos x="T22" y="T23"/>
                          </a:cxn>
                          <a:cxn ang="T74">
                            <a:pos x="T24" y="T25"/>
                          </a:cxn>
                          <a:cxn ang="T75">
                            <a:pos x="T26" y="T27"/>
                          </a:cxn>
                          <a:cxn ang="T76">
                            <a:pos x="T28" y="T29"/>
                          </a:cxn>
                          <a:cxn ang="T77">
                            <a:pos x="T30" y="T31"/>
                          </a:cxn>
                          <a:cxn ang="T78">
                            <a:pos x="T32" y="T33"/>
                          </a:cxn>
                          <a:cxn ang="T79">
                            <a:pos x="T34" y="T35"/>
                          </a:cxn>
                          <a:cxn ang="T80">
                            <a:pos x="T36" y="T37"/>
                          </a:cxn>
                          <a:cxn ang="T81">
                            <a:pos x="T38" y="T39"/>
                          </a:cxn>
                          <a:cxn ang="T82">
                            <a:pos x="T40" y="T41"/>
                          </a:cxn>
                          <a:cxn ang="T83">
                            <a:pos x="T42" y="T43"/>
                          </a:cxn>
                          <a:cxn ang="T84">
                            <a:pos x="T44" y="T45"/>
                          </a:cxn>
                          <a:cxn ang="T85">
                            <a:pos x="T46" y="T47"/>
                          </a:cxn>
                          <a:cxn ang="T86">
                            <a:pos x="T48" y="T49"/>
                          </a:cxn>
                          <a:cxn ang="T87">
                            <a:pos x="T50" y="T51"/>
                          </a:cxn>
                          <a:cxn ang="T88">
                            <a:pos x="T52" y="T53"/>
                          </a:cxn>
                          <a:cxn ang="T89">
                            <a:pos x="T54" y="T55"/>
                          </a:cxn>
                          <a:cxn ang="T90">
                            <a:pos x="T56" y="T57"/>
                          </a:cxn>
                          <a:cxn ang="T91">
                            <a:pos x="T58" y="T59"/>
                          </a:cxn>
                          <a:cxn ang="T92">
                            <a:pos x="T60" y="T61"/>
                          </a:cxn>
                        </a:cxnLst>
                        <a:rect l="0" t="0" r="r" b="b"/>
                        <a:pathLst>
                          <a:path w="360" h="815">
                            <a:moveTo>
                              <a:pt x="289" y="487"/>
                            </a:moveTo>
                            <a:lnTo>
                              <a:pt x="360" y="464"/>
                            </a:lnTo>
                            <a:lnTo>
                              <a:pt x="328" y="354"/>
                            </a:lnTo>
                            <a:lnTo>
                              <a:pt x="334" y="242"/>
                            </a:lnTo>
                            <a:lnTo>
                              <a:pt x="297" y="201"/>
                            </a:lnTo>
                            <a:lnTo>
                              <a:pt x="217" y="173"/>
                            </a:lnTo>
                            <a:lnTo>
                              <a:pt x="250" y="150"/>
                            </a:lnTo>
                            <a:lnTo>
                              <a:pt x="277" y="92"/>
                            </a:lnTo>
                            <a:lnTo>
                              <a:pt x="245" y="21"/>
                            </a:lnTo>
                            <a:lnTo>
                              <a:pt x="199" y="0"/>
                            </a:lnTo>
                            <a:lnTo>
                              <a:pt x="118" y="7"/>
                            </a:lnTo>
                            <a:lnTo>
                              <a:pt x="73" y="79"/>
                            </a:lnTo>
                            <a:lnTo>
                              <a:pt x="83" y="128"/>
                            </a:lnTo>
                            <a:lnTo>
                              <a:pt x="108" y="157"/>
                            </a:lnTo>
                            <a:lnTo>
                              <a:pt x="127" y="167"/>
                            </a:lnTo>
                            <a:lnTo>
                              <a:pt x="70" y="189"/>
                            </a:lnTo>
                            <a:lnTo>
                              <a:pt x="24" y="282"/>
                            </a:lnTo>
                            <a:lnTo>
                              <a:pt x="24" y="379"/>
                            </a:lnTo>
                            <a:lnTo>
                              <a:pt x="0" y="495"/>
                            </a:lnTo>
                            <a:lnTo>
                              <a:pt x="51" y="487"/>
                            </a:lnTo>
                            <a:lnTo>
                              <a:pt x="9" y="638"/>
                            </a:lnTo>
                            <a:lnTo>
                              <a:pt x="57" y="625"/>
                            </a:lnTo>
                            <a:lnTo>
                              <a:pt x="105" y="629"/>
                            </a:lnTo>
                            <a:lnTo>
                              <a:pt x="108" y="713"/>
                            </a:lnTo>
                            <a:lnTo>
                              <a:pt x="127" y="812"/>
                            </a:lnTo>
                            <a:lnTo>
                              <a:pt x="220" y="815"/>
                            </a:lnTo>
                            <a:lnTo>
                              <a:pt x="224" y="690"/>
                            </a:lnTo>
                            <a:lnTo>
                              <a:pt x="240" y="653"/>
                            </a:lnTo>
                            <a:lnTo>
                              <a:pt x="345" y="638"/>
                            </a:lnTo>
                            <a:lnTo>
                              <a:pt x="298" y="539"/>
                            </a:lnTo>
                            <a:lnTo>
                              <a:pt x="289" y="487"/>
                            </a:lnTo>
                            <a:close/>
                          </a:path>
                        </a:pathLst>
                      </a:custGeom>
                      <a:solidFill>
                        <a:schemeClr val="tx2"/>
                      </a:solidFill>
                      <a:ln w="1905">
                        <a:solidFill>
                          <a:schemeClr val="tx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MX" sz="12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35" name="Freeform 3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52" y="2301"/>
                        <a:ext cx="70" cy="71"/>
                      </a:xfrm>
                      <a:custGeom>
                        <a:avLst/>
                        <a:gdLst>
                          <a:gd name="T0" fmla="*/ 0 w 142"/>
                          <a:gd name="T1" fmla="*/ 1 h 142"/>
                          <a:gd name="T2" fmla="*/ 0 w 142"/>
                          <a:gd name="T3" fmla="*/ 1 h 142"/>
                          <a:gd name="T4" fmla="*/ 0 w 142"/>
                          <a:gd name="T5" fmla="*/ 1 h 142"/>
                          <a:gd name="T6" fmla="*/ 0 w 142"/>
                          <a:gd name="T7" fmla="*/ 1 h 142"/>
                          <a:gd name="T8" fmla="*/ 0 w 142"/>
                          <a:gd name="T9" fmla="*/ 1 h 142"/>
                          <a:gd name="T10" fmla="*/ 0 w 142"/>
                          <a:gd name="T11" fmla="*/ 1 h 142"/>
                          <a:gd name="T12" fmla="*/ 0 w 142"/>
                          <a:gd name="T13" fmla="*/ 1 h 142"/>
                          <a:gd name="T14" fmla="*/ 0 w 142"/>
                          <a:gd name="T15" fmla="*/ 1 h 142"/>
                          <a:gd name="T16" fmla="*/ 0 w 142"/>
                          <a:gd name="T17" fmla="*/ 0 h 142"/>
                          <a:gd name="T18" fmla="*/ 0 w 142"/>
                          <a:gd name="T19" fmla="*/ 1 h 142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142" h="142">
                            <a:moveTo>
                              <a:pt x="30" y="14"/>
                            </a:moveTo>
                            <a:lnTo>
                              <a:pt x="0" y="53"/>
                            </a:lnTo>
                            <a:lnTo>
                              <a:pt x="4" y="106"/>
                            </a:lnTo>
                            <a:lnTo>
                              <a:pt x="58" y="142"/>
                            </a:lnTo>
                            <a:lnTo>
                              <a:pt x="96" y="134"/>
                            </a:lnTo>
                            <a:lnTo>
                              <a:pt x="127" y="113"/>
                            </a:lnTo>
                            <a:lnTo>
                              <a:pt x="142" y="79"/>
                            </a:lnTo>
                            <a:lnTo>
                              <a:pt x="129" y="25"/>
                            </a:lnTo>
                            <a:lnTo>
                              <a:pt x="81" y="0"/>
                            </a:lnTo>
                            <a:lnTo>
                              <a:pt x="30" y="14"/>
                            </a:lnTo>
                            <a:close/>
                          </a:path>
                        </a:pathLst>
                      </a:custGeom>
                      <a:solidFill>
                        <a:schemeClr val="tx2"/>
                      </a:solidFill>
                      <a:ln w="1905">
                        <a:solidFill>
                          <a:schemeClr val="tx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MX" sz="12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36" name="Freeform 31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19" y="2385"/>
                        <a:ext cx="143" cy="303"/>
                      </a:xfrm>
                      <a:custGeom>
                        <a:avLst/>
                        <a:gdLst>
                          <a:gd name="T0" fmla="*/ 1 w 285"/>
                          <a:gd name="T1" fmla="*/ 0 h 607"/>
                          <a:gd name="T2" fmla="*/ 1 w 285"/>
                          <a:gd name="T3" fmla="*/ 0 h 607"/>
                          <a:gd name="T4" fmla="*/ 1 w 285"/>
                          <a:gd name="T5" fmla="*/ 0 h 607"/>
                          <a:gd name="T6" fmla="*/ 1 w 285"/>
                          <a:gd name="T7" fmla="*/ 0 h 607"/>
                          <a:gd name="T8" fmla="*/ 1 w 285"/>
                          <a:gd name="T9" fmla="*/ 0 h 607"/>
                          <a:gd name="T10" fmla="*/ 1 w 285"/>
                          <a:gd name="T11" fmla="*/ 0 h 607"/>
                          <a:gd name="T12" fmla="*/ 1 w 285"/>
                          <a:gd name="T13" fmla="*/ 0 h 607"/>
                          <a:gd name="T14" fmla="*/ 1 w 285"/>
                          <a:gd name="T15" fmla="*/ 0 h 607"/>
                          <a:gd name="T16" fmla="*/ 1 w 285"/>
                          <a:gd name="T17" fmla="*/ 0 h 607"/>
                          <a:gd name="T18" fmla="*/ 1 w 285"/>
                          <a:gd name="T19" fmla="*/ 0 h 607"/>
                          <a:gd name="T20" fmla="*/ 1 w 285"/>
                          <a:gd name="T21" fmla="*/ 0 h 607"/>
                          <a:gd name="T22" fmla="*/ 1 w 285"/>
                          <a:gd name="T23" fmla="*/ 0 h 607"/>
                          <a:gd name="T24" fmla="*/ 1 w 285"/>
                          <a:gd name="T25" fmla="*/ 0 h 607"/>
                          <a:gd name="T26" fmla="*/ 1 w 285"/>
                          <a:gd name="T27" fmla="*/ 0 h 607"/>
                          <a:gd name="T28" fmla="*/ 1 w 285"/>
                          <a:gd name="T29" fmla="*/ 0 h 607"/>
                          <a:gd name="T30" fmla="*/ 1 w 285"/>
                          <a:gd name="T31" fmla="*/ 0 h 607"/>
                          <a:gd name="T32" fmla="*/ 1 w 285"/>
                          <a:gd name="T33" fmla="*/ 0 h 607"/>
                          <a:gd name="T34" fmla="*/ 1 w 285"/>
                          <a:gd name="T35" fmla="*/ 0 h 607"/>
                          <a:gd name="T36" fmla="*/ 1 w 285"/>
                          <a:gd name="T37" fmla="*/ 0 h 607"/>
                          <a:gd name="T38" fmla="*/ 1 w 285"/>
                          <a:gd name="T39" fmla="*/ 0 h 607"/>
                          <a:gd name="T40" fmla="*/ 1 w 285"/>
                          <a:gd name="T41" fmla="*/ 0 h 607"/>
                          <a:gd name="T42" fmla="*/ 1 w 285"/>
                          <a:gd name="T43" fmla="*/ 0 h 607"/>
                          <a:gd name="T44" fmla="*/ 1 w 285"/>
                          <a:gd name="T45" fmla="*/ 0 h 607"/>
                          <a:gd name="T46" fmla="*/ 1 w 285"/>
                          <a:gd name="T47" fmla="*/ 0 h 607"/>
                          <a:gd name="T48" fmla="*/ 1 w 285"/>
                          <a:gd name="T49" fmla="*/ 0 h 607"/>
                          <a:gd name="T50" fmla="*/ 0 w 285"/>
                          <a:gd name="T51" fmla="*/ 0 h 607"/>
                          <a:gd name="T52" fmla="*/ 1 w 285"/>
                          <a:gd name="T53" fmla="*/ 0 h 607"/>
                          <a:gd name="T54" fmla="*/ 1 w 285"/>
                          <a:gd name="T55" fmla="*/ 0 h 607"/>
                          <a:gd name="T56" fmla="*/ 1 w 285"/>
                          <a:gd name="T57" fmla="*/ 0 h 607"/>
                          <a:gd name="T58" fmla="*/ 1 w 285"/>
                          <a:gd name="T59" fmla="*/ 0 h 607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</a:gdLst>
                        <a:ahLst/>
                        <a:cxnLst>
                          <a:cxn ang="T60">
                            <a:pos x="T0" y="T1"/>
                          </a:cxn>
                          <a:cxn ang="T61">
                            <a:pos x="T2" y="T3"/>
                          </a:cxn>
                          <a:cxn ang="T62">
                            <a:pos x="T4" y="T5"/>
                          </a:cxn>
                          <a:cxn ang="T63">
                            <a:pos x="T6" y="T7"/>
                          </a:cxn>
                          <a:cxn ang="T64">
                            <a:pos x="T8" y="T9"/>
                          </a:cxn>
                          <a:cxn ang="T65">
                            <a:pos x="T10" y="T11"/>
                          </a:cxn>
                          <a:cxn ang="T66">
                            <a:pos x="T12" y="T13"/>
                          </a:cxn>
                          <a:cxn ang="T67">
                            <a:pos x="T14" y="T15"/>
                          </a:cxn>
                          <a:cxn ang="T68">
                            <a:pos x="T16" y="T17"/>
                          </a:cxn>
                          <a:cxn ang="T69">
                            <a:pos x="T18" y="T19"/>
                          </a:cxn>
                          <a:cxn ang="T70">
                            <a:pos x="T20" y="T21"/>
                          </a:cxn>
                          <a:cxn ang="T71">
                            <a:pos x="T22" y="T23"/>
                          </a:cxn>
                          <a:cxn ang="T72">
                            <a:pos x="T24" y="T25"/>
                          </a:cxn>
                          <a:cxn ang="T73">
                            <a:pos x="T26" y="T27"/>
                          </a:cxn>
                          <a:cxn ang="T74">
                            <a:pos x="T28" y="T29"/>
                          </a:cxn>
                          <a:cxn ang="T75">
                            <a:pos x="T30" y="T31"/>
                          </a:cxn>
                          <a:cxn ang="T76">
                            <a:pos x="T32" y="T33"/>
                          </a:cxn>
                          <a:cxn ang="T77">
                            <a:pos x="T34" y="T35"/>
                          </a:cxn>
                          <a:cxn ang="T78">
                            <a:pos x="T36" y="T37"/>
                          </a:cxn>
                          <a:cxn ang="T79">
                            <a:pos x="T38" y="T39"/>
                          </a:cxn>
                          <a:cxn ang="T80">
                            <a:pos x="T40" y="T41"/>
                          </a:cxn>
                          <a:cxn ang="T81">
                            <a:pos x="T42" y="T43"/>
                          </a:cxn>
                          <a:cxn ang="T82">
                            <a:pos x="T44" y="T45"/>
                          </a:cxn>
                          <a:cxn ang="T83">
                            <a:pos x="T46" y="T47"/>
                          </a:cxn>
                          <a:cxn ang="T84">
                            <a:pos x="T48" y="T49"/>
                          </a:cxn>
                          <a:cxn ang="T85">
                            <a:pos x="T50" y="T51"/>
                          </a:cxn>
                          <a:cxn ang="T86">
                            <a:pos x="T52" y="T53"/>
                          </a:cxn>
                          <a:cxn ang="T87">
                            <a:pos x="T54" y="T55"/>
                          </a:cxn>
                          <a:cxn ang="T88">
                            <a:pos x="T56" y="T57"/>
                          </a:cxn>
                          <a:cxn ang="T89">
                            <a:pos x="T58" y="T59"/>
                          </a:cxn>
                        </a:cxnLst>
                        <a:rect l="0" t="0" r="r" b="b"/>
                        <a:pathLst>
                          <a:path w="285" h="607">
                            <a:moveTo>
                              <a:pt x="70" y="205"/>
                            </a:moveTo>
                            <a:lnTo>
                              <a:pt x="52" y="296"/>
                            </a:lnTo>
                            <a:lnTo>
                              <a:pt x="23" y="353"/>
                            </a:lnTo>
                            <a:lnTo>
                              <a:pt x="6" y="425"/>
                            </a:lnTo>
                            <a:lnTo>
                              <a:pt x="85" y="417"/>
                            </a:lnTo>
                            <a:lnTo>
                              <a:pt x="107" y="597"/>
                            </a:lnTo>
                            <a:lnTo>
                              <a:pt x="156" y="607"/>
                            </a:lnTo>
                            <a:lnTo>
                              <a:pt x="166" y="501"/>
                            </a:lnTo>
                            <a:lnTo>
                              <a:pt x="188" y="425"/>
                            </a:lnTo>
                            <a:lnTo>
                              <a:pt x="269" y="425"/>
                            </a:lnTo>
                            <a:lnTo>
                              <a:pt x="234" y="355"/>
                            </a:lnTo>
                            <a:lnTo>
                              <a:pt x="223" y="287"/>
                            </a:lnTo>
                            <a:lnTo>
                              <a:pt x="213" y="228"/>
                            </a:lnTo>
                            <a:lnTo>
                              <a:pt x="222" y="152"/>
                            </a:lnTo>
                            <a:lnTo>
                              <a:pt x="234" y="262"/>
                            </a:lnTo>
                            <a:lnTo>
                              <a:pt x="246" y="281"/>
                            </a:lnTo>
                            <a:lnTo>
                              <a:pt x="285" y="273"/>
                            </a:lnTo>
                            <a:lnTo>
                              <a:pt x="268" y="185"/>
                            </a:lnTo>
                            <a:lnTo>
                              <a:pt x="267" y="84"/>
                            </a:lnTo>
                            <a:lnTo>
                              <a:pt x="239" y="35"/>
                            </a:lnTo>
                            <a:lnTo>
                              <a:pt x="179" y="8"/>
                            </a:lnTo>
                            <a:lnTo>
                              <a:pt x="93" y="0"/>
                            </a:lnTo>
                            <a:lnTo>
                              <a:pt x="39" y="38"/>
                            </a:lnTo>
                            <a:lnTo>
                              <a:pt x="16" y="104"/>
                            </a:lnTo>
                            <a:lnTo>
                              <a:pt x="10" y="183"/>
                            </a:lnTo>
                            <a:lnTo>
                              <a:pt x="0" y="284"/>
                            </a:lnTo>
                            <a:lnTo>
                              <a:pt x="37" y="281"/>
                            </a:lnTo>
                            <a:lnTo>
                              <a:pt x="47" y="201"/>
                            </a:lnTo>
                            <a:lnTo>
                              <a:pt x="65" y="134"/>
                            </a:lnTo>
                            <a:lnTo>
                              <a:pt x="70" y="205"/>
                            </a:lnTo>
                            <a:close/>
                          </a:path>
                        </a:pathLst>
                      </a:custGeom>
                      <a:solidFill>
                        <a:schemeClr val="tx2"/>
                      </a:solidFill>
                      <a:ln w="1905">
                        <a:solidFill>
                          <a:schemeClr val="tx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MX" sz="12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37" name="Group 319"/>
                <p:cNvGrpSpPr>
                  <a:grpSpLocks/>
                </p:cNvGrpSpPr>
                <p:nvPr/>
              </p:nvGrpSpPr>
              <p:grpSpPr bwMode="auto">
                <a:xfrm>
                  <a:off x="5492750" y="2478088"/>
                  <a:ext cx="225425" cy="246062"/>
                  <a:chOff x="837" y="3165"/>
                  <a:chExt cx="142" cy="154"/>
                </a:xfrm>
              </p:grpSpPr>
              <p:sp>
                <p:nvSpPr>
                  <p:cNvPr id="424" name="Freeform 320"/>
                  <p:cNvSpPr>
                    <a:spLocks/>
                  </p:cNvSpPr>
                  <p:nvPr/>
                </p:nvSpPr>
                <p:spPr bwMode="auto">
                  <a:xfrm>
                    <a:off x="837" y="3169"/>
                    <a:ext cx="66" cy="150"/>
                  </a:xfrm>
                  <a:custGeom>
                    <a:avLst/>
                    <a:gdLst>
                      <a:gd name="T0" fmla="*/ 0 w 347"/>
                      <a:gd name="T1" fmla="*/ 0 h 792"/>
                      <a:gd name="T2" fmla="*/ 0 w 347"/>
                      <a:gd name="T3" fmla="*/ 0 h 792"/>
                      <a:gd name="T4" fmla="*/ 0 w 347"/>
                      <a:gd name="T5" fmla="*/ 0 h 792"/>
                      <a:gd name="T6" fmla="*/ 0 w 347"/>
                      <a:gd name="T7" fmla="*/ 0 h 792"/>
                      <a:gd name="T8" fmla="*/ 0 w 347"/>
                      <a:gd name="T9" fmla="*/ 0 h 792"/>
                      <a:gd name="T10" fmla="*/ 0 w 347"/>
                      <a:gd name="T11" fmla="*/ 0 h 792"/>
                      <a:gd name="T12" fmla="*/ 0 w 347"/>
                      <a:gd name="T13" fmla="*/ 0 h 792"/>
                      <a:gd name="T14" fmla="*/ 0 w 347"/>
                      <a:gd name="T15" fmla="*/ 0 h 792"/>
                      <a:gd name="T16" fmla="*/ 0 w 347"/>
                      <a:gd name="T17" fmla="*/ 0 h 792"/>
                      <a:gd name="T18" fmla="*/ 0 w 347"/>
                      <a:gd name="T19" fmla="*/ 0 h 792"/>
                      <a:gd name="T20" fmla="*/ 0 w 347"/>
                      <a:gd name="T21" fmla="*/ 0 h 792"/>
                      <a:gd name="T22" fmla="*/ 0 w 347"/>
                      <a:gd name="T23" fmla="*/ 0 h 792"/>
                      <a:gd name="T24" fmla="*/ 0 w 347"/>
                      <a:gd name="T25" fmla="*/ 0 h 792"/>
                      <a:gd name="T26" fmla="*/ 0 w 347"/>
                      <a:gd name="T27" fmla="*/ 0 h 792"/>
                      <a:gd name="T28" fmla="*/ 0 w 347"/>
                      <a:gd name="T29" fmla="*/ 0 h 792"/>
                      <a:gd name="T30" fmla="*/ 0 w 347"/>
                      <a:gd name="T31" fmla="*/ 0 h 792"/>
                      <a:gd name="T32" fmla="*/ 0 w 347"/>
                      <a:gd name="T33" fmla="*/ 0 h 792"/>
                      <a:gd name="T34" fmla="*/ 0 w 347"/>
                      <a:gd name="T35" fmla="*/ 0 h 792"/>
                      <a:gd name="T36" fmla="*/ 0 w 347"/>
                      <a:gd name="T37" fmla="*/ 0 h 792"/>
                      <a:gd name="T38" fmla="*/ 0 w 347"/>
                      <a:gd name="T39" fmla="*/ 0 h 792"/>
                      <a:gd name="T40" fmla="*/ 0 w 347"/>
                      <a:gd name="T41" fmla="*/ 0 h 792"/>
                      <a:gd name="T42" fmla="*/ 0 w 347"/>
                      <a:gd name="T43" fmla="*/ 0 h 792"/>
                      <a:gd name="T44" fmla="*/ 0 w 347"/>
                      <a:gd name="T45" fmla="*/ 0 h 792"/>
                      <a:gd name="T46" fmla="*/ 0 w 347"/>
                      <a:gd name="T47" fmla="*/ 0 h 792"/>
                      <a:gd name="T48" fmla="*/ 0 w 347"/>
                      <a:gd name="T49" fmla="*/ 0 h 792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347" h="792">
                        <a:moveTo>
                          <a:pt x="347" y="464"/>
                        </a:moveTo>
                        <a:lnTo>
                          <a:pt x="317" y="354"/>
                        </a:lnTo>
                        <a:lnTo>
                          <a:pt x="323" y="242"/>
                        </a:lnTo>
                        <a:lnTo>
                          <a:pt x="286" y="200"/>
                        </a:lnTo>
                        <a:lnTo>
                          <a:pt x="204" y="173"/>
                        </a:lnTo>
                        <a:lnTo>
                          <a:pt x="238" y="150"/>
                        </a:lnTo>
                        <a:lnTo>
                          <a:pt x="265" y="92"/>
                        </a:lnTo>
                        <a:lnTo>
                          <a:pt x="232" y="21"/>
                        </a:lnTo>
                        <a:lnTo>
                          <a:pt x="187" y="0"/>
                        </a:lnTo>
                        <a:lnTo>
                          <a:pt x="118" y="9"/>
                        </a:lnTo>
                        <a:lnTo>
                          <a:pt x="70" y="71"/>
                        </a:lnTo>
                        <a:lnTo>
                          <a:pt x="76" y="124"/>
                        </a:lnTo>
                        <a:lnTo>
                          <a:pt x="124" y="161"/>
                        </a:lnTo>
                        <a:lnTo>
                          <a:pt x="75" y="190"/>
                        </a:lnTo>
                        <a:lnTo>
                          <a:pt x="26" y="245"/>
                        </a:lnTo>
                        <a:lnTo>
                          <a:pt x="12" y="334"/>
                        </a:lnTo>
                        <a:lnTo>
                          <a:pt x="0" y="497"/>
                        </a:lnTo>
                        <a:lnTo>
                          <a:pt x="70" y="491"/>
                        </a:lnTo>
                        <a:lnTo>
                          <a:pt x="74" y="549"/>
                        </a:lnTo>
                        <a:lnTo>
                          <a:pt x="58" y="654"/>
                        </a:lnTo>
                        <a:lnTo>
                          <a:pt x="63" y="773"/>
                        </a:lnTo>
                        <a:lnTo>
                          <a:pt x="181" y="792"/>
                        </a:lnTo>
                        <a:lnTo>
                          <a:pt x="292" y="773"/>
                        </a:lnTo>
                        <a:lnTo>
                          <a:pt x="271" y="490"/>
                        </a:lnTo>
                        <a:lnTo>
                          <a:pt x="347" y="464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190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MX" sz="1200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425" name="Group 321"/>
                  <p:cNvGrpSpPr>
                    <a:grpSpLocks/>
                  </p:cNvGrpSpPr>
                  <p:nvPr/>
                </p:nvGrpSpPr>
                <p:grpSpPr bwMode="auto">
                  <a:xfrm>
                    <a:off x="911" y="3165"/>
                    <a:ext cx="68" cy="154"/>
                    <a:chOff x="1102" y="2293"/>
                    <a:chExt cx="179" cy="408"/>
                  </a:xfrm>
                </p:grpSpPr>
                <p:sp>
                  <p:nvSpPr>
                    <p:cNvPr id="426" name="Freeform 322"/>
                    <p:cNvSpPr>
                      <a:spLocks/>
                    </p:cNvSpPr>
                    <p:nvPr/>
                  </p:nvSpPr>
                  <p:spPr bwMode="auto">
                    <a:xfrm>
                      <a:off x="1102" y="2293"/>
                      <a:ext cx="179" cy="408"/>
                    </a:xfrm>
                    <a:custGeom>
                      <a:avLst/>
                      <a:gdLst>
                        <a:gd name="T0" fmla="*/ 0 w 360"/>
                        <a:gd name="T1" fmla="*/ 1 h 815"/>
                        <a:gd name="T2" fmla="*/ 0 w 360"/>
                        <a:gd name="T3" fmla="*/ 1 h 815"/>
                        <a:gd name="T4" fmla="*/ 0 w 360"/>
                        <a:gd name="T5" fmla="*/ 1 h 815"/>
                        <a:gd name="T6" fmla="*/ 0 w 360"/>
                        <a:gd name="T7" fmla="*/ 1 h 815"/>
                        <a:gd name="T8" fmla="*/ 0 w 360"/>
                        <a:gd name="T9" fmla="*/ 1 h 815"/>
                        <a:gd name="T10" fmla="*/ 0 w 360"/>
                        <a:gd name="T11" fmla="*/ 1 h 815"/>
                        <a:gd name="T12" fmla="*/ 0 w 360"/>
                        <a:gd name="T13" fmla="*/ 1 h 815"/>
                        <a:gd name="T14" fmla="*/ 0 w 360"/>
                        <a:gd name="T15" fmla="*/ 1 h 815"/>
                        <a:gd name="T16" fmla="*/ 0 w 360"/>
                        <a:gd name="T17" fmla="*/ 1 h 815"/>
                        <a:gd name="T18" fmla="*/ 0 w 360"/>
                        <a:gd name="T19" fmla="*/ 0 h 815"/>
                        <a:gd name="T20" fmla="*/ 0 w 360"/>
                        <a:gd name="T21" fmla="*/ 1 h 815"/>
                        <a:gd name="T22" fmla="*/ 0 w 360"/>
                        <a:gd name="T23" fmla="*/ 1 h 815"/>
                        <a:gd name="T24" fmla="*/ 0 w 360"/>
                        <a:gd name="T25" fmla="*/ 1 h 815"/>
                        <a:gd name="T26" fmla="*/ 0 w 360"/>
                        <a:gd name="T27" fmla="*/ 1 h 815"/>
                        <a:gd name="T28" fmla="*/ 0 w 360"/>
                        <a:gd name="T29" fmla="*/ 1 h 815"/>
                        <a:gd name="T30" fmla="*/ 0 w 360"/>
                        <a:gd name="T31" fmla="*/ 1 h 815"/>
                        <a:gd name="T32" fmla="*/ 0 w 360"/>
                        <a:gd name="T33" fmla="*/ 1 h 815"/>
                        <a:gd name="T34" fmla="*/ 0 w 360"/>
                        <a:gd name="T35" fmla="*/ 1 h 815"/>
                        <a:gd name="T36" fmla="*/ 0 w 360"/>
                        <a:gd name="T37" fmla="*/ 1 h 815"/>
                        <a:gd name="T38" fmla="*/ 0 w 360"/>
                        <a:gd name="T39" fmla="*/ 1 h 815"/>
                        <a:gd name="T40" fmla="*/ 0 w 360"/>
                        <a:gd name="T41" fmla="*/ 1 h 815"/>
                        <a:gd name="T42" fmla="*/ 0 w 360"/>
                        <a:gd name="T43" fmla="*/ 1 h 815"/>
                        <a:gd name="T44" fmla="*/ 0 w 360"/>
                        <a:gd name="T45" fmla="*/ 1 h 815"/>
                        <a:gd name="T46" fmla="*/ 0 w 360"/>
                        <a:gd name="T47" fmla="*/ 1 h 815"/>
                        <a:gd name="T48" fmla="*/ 0 w 360"/>
                        <a:gd name="T49" fmla="*/ 1 h 815"/>
                        <a:gd name="T50" fmla="*/ 0 w 360"/>
                        <a:gd name="T51" fmla="*/ 1 h 815"/>
                        <a:gd name="T52" fmla="*/ 0 w 360"/>
                        <a:gd name="T53" fmla="*/ 1 h 815"/>
                        <a:gd name="T54" fmla="*/ 0 w 360"/>
                        <a:gd name="T55" fmla="*/ 1 h 815"/>
                        <a:gd name="T56" fmla="*/ 0 w 360"/>
                        <a:gd name="T57" fmla="*/ 1 h 815"/>
                        <a:gd name="T58" fmla="*/ 0 w 360"/>
                        <a:gd name="T59" fmla="*/ 1 h 815"/>
                        <a:gd name="T60" fmla="*/ 0 w 360"/>
                        <a:gd name="T61" fmla="*/ 1 h 815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</a:gdLst>
                      <a:ahLst/>
                      <a:cxnLst>
                        <a:cxn ang="T62">
                          <a:pos x="T0" y="T1"/>
                        </a:cxn>
                        <a:cxn ang="T63">
                          <a:pos x="T2" y="T3"/>
                        </a:cxn>
                        <a:cxn ang="T64">
                          <a:pos x="T4" y="T5"/>
                        </a:cxn>
                        <a:cxn ang="T65">
                          <a:pos x="T6" y="T7"/>
                        </a:cxn>
                        <a:cxn ang="T66">
                          <a:pos x="T8" y="T9"/>
                        </a:cxn>
                        <a:cxn ang="T67">
                          <a:pos x="T10" y="T11"/>
                        </a:cxn>
                        <a:cxn ang="T68">
                          <a:pos x="T12" y="T13"/>
                        </a:cxn>
                        <a:cxn ang="T69">
                          <a:pos x="T14" y="T15"/>
                        </a:cxn>
                        <a:cxn ang="T70">
                          <a:pos x="T16" y="T17"/>
                        </a:cxn>
                        <a:cxn ang="T71">
                          <a:pos x="T18" y="T19"/>
                        </a:cxn>
                        <a:cxn ang="T72">
                          <a:pos x="T20" y="T21"/>
                        </a:cxn>
                        <a:cxn ang="T73">
                          <a:pos x="T22" y="T23"/>
                        </a:cxn>
                        <a:cxn ang="T74">
                          <a:pos x="T24" y="T25"/>
                        </a:cxn>
                        <a:cxn ang="T75">
                          <a:pos x="T26" y="T27"/>
                        </a:cxn>
                        <a:cxn ang="T76">
                          <a:pos x="T28" y="T29"/>
                        </a:cxn>
                        <a:cxn ang="T77">
                          <a:pos x="T30" y="T31"/>
                        </a:cxn>
                        <a:cxn ang="T78">
                          <a:pos x="T32" y="T33"/>
                        </a:cxn>
                        <a:cxn ang="T79">
                          <a:pos x="T34" y="T35"/>
                        </a:cxn>
                        <a:cxn ang="T80">
                          <a:pos x="T36" y="T37"/>
                        </a:cxn>
                        <a:cxn ang="T81">
                          <a:pos x="T38" y="T39"/>
                        </a:cxn>
                        <a:cxn ang="T82">
                          <a:pos x="T40" y="T41"/>
                        </a:cxn>
                        <a:cxn ang="T83">
                          <a:pos x="T42" y="T43"/>
                        </a:cxn>
                        <a:cxn ang="T84">
                          <a:pos x="T44" y="T45"/>
                        </a:cxn>
                        <a:cxn ang="T85">
                          <a:pos x="T46" y="T47"/>
                        </a:cxn>
                        <a:cxn ang="T86">
                          <a:pos x="T48" y="T49"/>
                        </a:cxn>
                        <a:cxn ang="T87">
                          <a:pos x="T50" y="T51"/>
                        </a:cxn>
                        <a:cxn ang="T88">
                          <a:pos x="T52" y="T53"/>
                        </a:cxn>
                        <a:cxn ang="T89">
                          <a:pos x="T54" y="T55"/>
                        </a:cxn>
                        <a:cxn ang="T90">
                          <a:pos x="T56" y="T57"/>
                        </a:cxn>
                        <a:cxn ang="T91">
                          <a:pos x="T58" y="T59"/>
                        </a:cxn>
                        <a:cxn ang="T92">
                          <a:pos x="T60" y="T61"/>
                        </a:cxn>
                      </a:cxnLst>
                      <a:rect l="0" t="0" r="r" b="b"/>
                      <a:pathLst>
                        <a:path w="360" h="815">
                          <a:moveTo>
                            <a:pt x="289" y="487"/>
                          </a:moveTo>
                          <a:lnTo>
                            <a:pt x="360" y="464"/>
                          </a:lnTo>
                          <a:lnTo>
                            <a:pt x="328" y="354"/>
                          </a:lnTo>
                          <a:lnTo>
                            <a:pt x="334" y="242"/>
                          </a:lnTo>
                          <a:lnTo>
                            <a:pt x="297" y="201"/>
                          </a:lnTo>
                          <a:lnTo>
                            <a:pt x="217" y="173"/>
                          </a:lnTo>
                          <a:lnTo>
                            <a:pt x="250" y="150"/>
                          </a:lnTo>
                          <a:lnTo>
                            <a:pt x="277" y="92"/>
                          </a:lnTo>
                          <a:lnTo>
                            <a:pt x="245" y="21"/>
                          </a:lnTo>
                          <a:lnTo>
                            <a:pt x="199" y="0"/>
                          </a:lnTo>
                          <a:lnTo>
                            <a:pt x="118" y="7"/>
                          </a:lnTo>
                          <a:lnTo>
                            <a:pt x="73" y="79"/>
                          </a:lnTo>
                          <a:lnTo>
                            <a:pt x="83" y="128"/>
                          </a:lnTo>
                          <a:lnTo>
                            <a:pt x="108" y="157"/>
                          </a:lnTo>
                          <a:lnTo>
                            <a:pt x="127" y="167"/>
                          </a:lnTo>
                          <a:lnTo>
                            <a:pt x="70" y="189"/>
                          </a:lnTo>
                          <a:lnTo>
                            <a:pt x="24" y="282"/>
                          </a:lnTo>
                          <a:lnTo>
                            <a:pt x="24" y="379"/>
                          </a:lnTo>
                          <a:lnTo>
                            <a:pt x="0" y="495"/>
                          </a:lnTo>
                          <a:lnTo>
                            <a:pt x="51" y="487"/>
                          </a:lnTo>
                          <a:lnTo>
                            <a:pt x="9" y="638"/>
                          </a:lnTo>
                          <a:lnTo>
                            <a:pt x="57" y="625"/>
                          </a:lnTo>
                          <a:lnTo>
                            <a:pt x="105" y="629"/>
                          </a:lnTo>
                          <a:lnTo>
                            <a:pt x="108" y="713"/>
                          </a:lnTo>
                          <a:lnTo>
                            <a:pt x="127" y="812"/>
                          </a:lnTo>
                          <a:lnTo>
                            <a:pt x="220" y="815"/>
                          </a:lnTo>
                          <a:lnTo>
                            <a:pt x="224" y="690"/>
                          </a:lnTo>
                          <a:lnTo>
                            <a:pt x="240" y="653"/>
                          </a:lnTo>
                          <a:lnTo>
                            <a:pt x="345" y="638"/>
                          </a:lnTo>
                          <a:lnTo>
                            <a:pt x="298" y="539"/>
                          </a:lnTo>
                          <a:lnTo>
                            <a:pt x="289" y="487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190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MX" sz="12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27" name="Freeform 323"/>
                    <p:cNvSpPr>
                      <a:spLocks/>
                    </p:cNvSpPr>
                    <p:nvPr/>
                  </p:nvSpPr>
                  <p:spPr bwMode="auto">
                    <a:xfrm>
                      <a:off x="1152" y="2301"/>
                      <a:ext cx="70" cy="71"/>
                    </a:xfrm>
                    <a:custGeom>
                      <a:avLst/>
                      <a:gdLst>
                        <a:gd name="T0" fmla="*/ 0 w 142"/>
                        <a:gd name="T1" fmla="*/ 1 h 142"/>
                        <a:gd name="T2" fmla="*/ 0 w 142"/>
                        <a:gd name="T3" fmla="*/ 1 h 142"/>
                        <a:gd name="T4" fmla="*/ 0 w 142"/>
                        <a:gd name="T5" fmla="*/ 1 h 142"/>
                        <a:gd name="T6" fmla="*/ 0 w 142"/>
                        <a:gd name="T7" fmla="*/ 1 h 142"/>
                        <a:gd name="T8" fmla="*/ 0 w 142"/>
                        <a:gd name="T9" fmla="*/ 1 h 142"/>
                        <a:gd name="T10" fmla="*/ 0 w 142"/>
                        <a:gd name="T11" fmla="*/ 1 h 142"/>
                        <a:gd name="T12" fmla="*/ 0 w 142"/>
                        <a:gd name="T13" fmla="*/ 1 h 142"/>
                        <a:gd name="T14" fmla="*/ 0 w 142"/>
                        <a:gd name="T15" fmla="*/ 1 h 142"/>
                        <a:gd name="T16" fmla="*/ 0 w 142"/>
                        <a:gd name="T17" fmla="*/ 0 h 142"/>
                        <a:gd name="T18" fmla="*/ 0 w 142"/>
                        <a:gd name="T19" fmla="*/ 1 h 142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0" t="0" r="r" b="b"/>
                      <a:pathLst>
                        <a:path w="142" h="142">
                          <a:moveTo>
                            <a:pt x="30" y="14"/>
                          </a:moveTo>
                          <a:lnTo>
                            <a:pt x="0" y="53"/>
                          </a:lnTo>
                          <a:lnTo>
                            <a:pt x="4" y="106"/>
                          </a:lnTo>
                          <a:lnTo>
                            <a:pt x="58" y="142"/>
                          </a:lnTo>
                          <a:lnTo>
                            <a:pt x="96" y="134"/>
                          </a:lnTo>
                          <a:lnTo>
                            <a:pt x="127" y="113"/>
                          </a:lnTo>
                          <a:lnTo>
                            <a:pt x="142" y="79"/>
                          </a:lnTo>
                          <a:lnTo>
                            <a:pt x="129" y="25"/>
                          </a:lnTo>
                          <a:lnTo>
                            <a:pt x="81" y="0"/>
                          </a:lnTo>
                          <a:lnTo>
                            <a:pt x="30" y="14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190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MX" sz="12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28" name="Freeform 324"/>
                    <p:cNvSpPr>
                      <a:spLocks/>
                    </p:cNvSpPr>
                    <p:nvPr/>
                  </p:nvSpPr>
                  <p:spPr bwMode="auto">
                    <a:xfrm>
                      <a:off x="1119" y="2385"/>
                      <a:ext cx="143" cy="303"/>
                    </a:xfrm>
                    <a:custGeom>
                      <a:avLst/>
                      <a:gdLst>
                        <a:gd name="T0" fmla="*/ 1 w 285"/>
                        <a:gd name="T1" fmla="*/ 0 h 607"/>
                        <a:gd name="T2" fmla="*/ 1 w 285"/>
                        <a:gd name="T3" fmla="*/ 0 h 607"/>
                        <a:gd name="T4" fmla="*/ 1 w 285"/>
                        <a:gd name="T5" fmla="*/ 0 h 607"/>
                        <a:gd name="T6" fmla="*/ 1 w 285"/>
                        <a:gd name="T7" fmla="*/ 0 h 607"/>
                        <a:gd name="T8" fmla="*/ 1 w 285"/>
                        <a:gd name="T9" fmla="*/ 0 h 607"/>
                        <a:gd name="T10" fmla="*/ 1 w 285"/>
                        <a:gd name="T11" fmla="*/ 0 h 607"/>
                        <a:gd name="T12" fmla="*/ 1 w 285"/>
                        <a:gd name="T13" fmla="*/ 0 h 607"/>
                        <a:gd name="T14" fmla="*/ 1 w 285"/>
                        <a:gd name="T15" fmla="*/ 0 h 607"/>
                        <a:gd name="T16" fmla="*/ 1 w 285"/>
                        <a:gd name="T17" fmla="*/ 0 h 607"/>
                        <a:gd name="T18" fmla="*/ 1 w 285"/>
                        <a:gd name="T19" fmla="*/ 0 h 607"/>
                        <a:gd name="T20" fmla="*/ 1 w 285"/>
                        <a:gd name="T21" fmla="*/ 0 h 607"/>
                        <a:gd name="T22" fmla="*/ 1 w 285"/>
                        <a:gd name="T23" fmla="*/ 0 h 607"/>
                        <a:gd name="T24" fmla="*/ 1 w 285"/>
                        <a:gd name="T25" fmla="*/ 0 h 607"/>
                        <a:gd name="T26" fmla="*/ 1 w 285"/>
                        <a:gd name="T27" fmla="*/ 0 h 607"/>
                        <a:gd name="T28" fmla="*/ 1 w 285"/>
                        <a:gd name="T29" fmla="*/ 0 h 607"/>
                        <a:gd name="T30" fmla="*/ 1 w 285"/>
                        <a:gd name="T31" fmla="*/ 0 h 607"/>
                        <a:gd name="T32" fmla="*/ 1 w 285"/>
                        <a:gd name="T33" fmla="*/ 0 h 607"/>
                        <a:gd name="T34" fmla="*/ 1 w 285"/>
                        <a:gd name="T35" fmla="*/ 0 h 607"/>
                        <a:gd name="T36" fmla="*/ 1 w 285"/>
                        <a:gd name="T37" fmla="*/ 0 h 607"/>
                        <a:gd name="T38" fmla="*/ 1 w 285"/>
                        <a:gd name="T39" fmla="*/ 0 h 607"/>
                        <a:gd name="T40" fmla="*/ 1 w 285"/>
                        <a:gd name="T41" fmla="*/ 0 h 607"/>
                        <a:gd name="T42" fmla="*/ 1 w 285"/>
                        <a:gd name="T43" fmla="*/ 0 h 607"/>
                        <a:gd name="T44" fmla="*/ 1 w 285"/>
                        <a:gd name="T45" fmla="*/ 0 h 607"/>
                        <a:gd name="T46" fmla="*/ 1 w 285"/>
                        <a:gd name="T47" fmla="*/ 0 h 607"/>
                        <a:gd name="T48" fmla="*/ 1 w 285"/>
                        <a:gd name="T49" fmla="*/ 0 h 607"/>
                        <a:gd name="T50" fmla="*/ 0 w 285"/>
                        <a:gd name="T51" fmla="*/ 0 h 607"/>
                        <a:gd name="T52" fmla="*/ 1 w 285"/>
                        <a:gd name="T53" fmla="*/ 0 h 607"/>
                        <a:gd name="T54" fmla="*/ 1 w 285"/>
                        <a:gd name="T55" fmla="*/ 0 h 607"/>
                        <a:gd name="T56" fmla="*/ 1 w 285"/>
                        <a:gd name="T57" fmla="*/ 0 h 607"/>
                        <a:gd name="T58" fmla="*/ 1 w 285"/>
                        <a:gd name="T59" fmla="*/ 0 h 607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</a:gdLst>
                      <a:ahLst/>
                      <a:cxnLst>
                        <a:cxn ang="T60">
                          <a:pos x="T0" y="T1"/>
                        </a:cxn>
                        <a:cxn ang="T61">
                          <a:pos x="T2" y="T3"/>
                        </a:cxn>
                        <a:cxn ang="T62">
                          <a:pos x="T4" y="T5"/>
                        </a:cxn>
                        <a:cxn ang="T63">
                          <a:pos x="T6" y="T7"/>
                        </a:cxn>
                        <a:cxn ang="T64">
                          <a:pos x="T8" y="T9"/>
                        </a:cxn>
                        <a:cxn ang="T65">
                          <a:pos x="T10" y="T11"/>
                        </a:cxn>
                        <a:cxn ang="T66">
                          <a:pos x="T12" y="T13"/>
                        </a:cxn>
                        <a:cxn ang="T67">
                          <a:pos x="T14" y="T15"/>
                        </a:cxn>
                        <a:cxn ang="T68">
                          <a:pos x="T16" y="T17"/>
                        </a:cxn>
                        <a:cxn ang="T69">
                          <a:pos x="T18" y="T19"/>
                        </a:cxn>
                        <a:cxn ang="T70">
                          <a:pos x="T20" y="T21"/>
                        </a:cxn>
                        <a:cxn ang="T71">
                          <a:pos x="T22" y="T23"/>
                        </a:cxn>
                        <a:cxn ang="T72">
                          <a:pos x="T24" y="T25"/>
                        </a:cxn>
                        <a:cxn ang="T73">
                          <a:pos x="T26" y="T27"/>
                        </a:cxn>
                        <a:cxn ang="T74">
                          <a:pos x="T28" y="T29"/>
                        </a:cxn>
                        <a:cxn ang="T75">
                          <a:pos x="T30" y="T31"/>
                        </a:cxn>
                        <a:cxn ang="T76">
                          <a:pos x="T32" y="T33"/>
                        </a:cxn>
                        <a:cxn ang="T77">
                          <a:pos x="T34" y="T35"/>
                        </a:cxn>
                        <a:cxn ang="T78">
                          <a:pos x="T36" y="T37"/>
                        </a:cxn>
                        <a:cxn ang="T79">
                          <a:pos x="T38" y="T39"/>
                        </a:cxn>
                        <a:cxn ang="T80">
                          <a:pos x="T40" y="T41"/>
                        </a:cxn>
                        <a:cxn ang="T81">
                          <a:pos x="T42" y="T43"/>
                        </a:cxn>
                        <a:cxn ang="T82">
                          <a:pos x="T44" y="T45"/>
                        </a:cxn>
                        <a:cxn ang="T83">
                          <a:pos x="T46" y="T47"/>
                        </a:cxn>
                        <a:cxn ang="T84">
                          <a:pos x="T48" y="T49"/>
                        </a:cxn>
                        <a:cxn ang="T85">
                          <a:pos x="T50" y="T51"/>
                        </a:cxn>
                        <a:cxn ang="T86">
                          <a:pos x="T52" y="T53"/>
                        </a:cxn>
                        <a:cxn ang="T87">
                          <a:pos x="T54" y="T55"/>
                        </a:cxn>
                        <a:cxn ang="T88">
                          <a:pos x="T56" y="T57"/>
                        </a:cxn>
                        <a:cxn ang="T89">
                          <a:pos x="T58" y="T59"/>
                        </a:cxn>
                      </a:cxnLst>
                      <a:rect l="0" t="0" r="r" b="b"/>
                      <a:pathLst>
                        <a:path w="285" h="607">
                          <a:moveTo>
                            <a:pt x="70" y="205"/>
                          </a:moveTo>
                          <a:lnTo>
                            <a:pt x="52" y="296"/>
                          </a:lnTo>
                          <a:lnTo>
                            <a:pt x="23" y="353"/>
                          </a:lnTo>
                          <a:lnTo>
                            <a:pt x="6" y="425"/>
                          </a:lnTo>
                          <a:lnTo>
                            <a:pt x="85" y="417"/>
                          </a:lnTo>
                          <a:lnTo>
                            <a:pt x="107" y="597"/>
                          </a:lnTo>
                          <a:lnTo>
                            <a:pt x="156" y="607"/>
                          </a:lnTo>
                          <a:lnTo>
                            <a:pt x="166" y="501"/>
                          </a:lnTo>
                          <a:lnTo>
                            <a:pt x="188" y="425"/>
                          </a:lnTo>
                          <a:lnTo>
                            <a:pt x="269" y="425"/>
                          </a:lnTo>
                          <a:lnTo>
                            <a:pt x="234" y="355"/>
                          </a:lnTo>
                          <a:lnTo>
                            <a:pt x="223" y="287"/>
                          </a:lnTo>
                          <a:lnTo>
                            <a:pt x="213" y="228"/>
                          </a:lnTo>
                          <a:lnTo>
                            <a:pt x="222" y="152"/>
                          </a:lnTo>
                          <a:lnTo>
                            <a:pt x="234" y="262"/>
                          </a:lnTo>
                          <a:lnTo>
                            <a:pt x="246" y="281"/>
                          </a:lnTo>
                          <a:lnTo>
                            <a:pt x="285" y="273"/>
                          </a:lnTo>
                          <a:lnTo>
                            <a:pt x="268" y="185"/>
                          </a:lnTo>
                          <a:lnTo>
                            <a:pt x="267" y="84"/>
                          </a:lnTo>
                          <a:lnTo>
                            <a:pt x="239" y="35"/>
                          </a:lnTo>
                          <a:lnTo>
                            <a:pt x="179" y="8"/>
                          </a:lnTo>
                          <a:lnTo>
                            <a:pt x="93" y="0"/>
                          </a:lnTo>
                          <a:lnTo>
                            <a:pt x="39" y="38"/>
                          </a:lnTo>
                          <a:lnTo>
                            <a:pt x="16" y="104"/>
                          </a:lnTo>
                          <a:lnTo>
                            <a:pt x="10" y="183"/>
                          </a:lnTo>
                          <a:lnTo>
                            <a:pt x="0" y="284"/>
                          </a:lnTo>
                          <a:lnTo>
                            <a:pt x="37" y="281"/>
                          </a:lnTo>
                          <a:lnTo>
                            <a:pt x="47" y="201"/>
                          </a:lnTo>
                          <a:lnTo>
                            <a:pt x="65" y="134"/>
                          </a:lnTo>
                          <a:lnTo>
                            <a:pt x="70" y="205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190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MX" sz="120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238" name="Group 327"/>
                <p:cNvGrpSpPr>
                  <a:grpSpLocks/>
                </p:cNvGrpSpPr>
                <p:nvPr/>
              </p:nvGrpSpPr>
              <p:grpSpPr bwMode="auto">
                <a:xfrm>
                  <a:off x="5702300" y="2487613"/>
                  <a:ext cx="703263" cy="244475"/>
                  <a:chOff x="891" y="2829"/>
                  <a:chExt cx="442" cy="154"/>
                </a:xfrm>
              </p:grpSpPr>
              <p:grpSp>
                <p:nvGrpSpPr>
                  <p:cNvPr id="406" name="Group 328"/>
                  <p:cNvGrpSpPr>
                    <a:grpSpLocks/>
                  </p:cNvGrpSpPr>
                  <p:nvPr/>
                </p:nvGrpSpPr>
                <p:grpSpPr bwMode="auto">
                  <a:xfrm>
                    <a:off x="891" y="2829"/>
                    <a:ext cx="142" cy="154"/>
                    <a:chOff x="837" y="3165"/>
                    <a:chExt cx="142" cy="154"/>
                  </a:xfrm>
                </p:grpSpPr>
                <p:sp>
                  <p:nvSpPr>
                    <p:cNvPr id="419" name="Freeform 329"/>
                    <p:cNvSpPr>
                      <a:spLocks/>
                    </p:cNvSpPr>
                    <p:nvPr/>
                  </p:nvSpPr>
                  <p:spPr bwMode="auto">
                    <a:xfrm>
                      <a:off x="837" y="3169"/>
                      <a:ext cx="66" cy="150"/>
                    </a:xfrm>
                    <a:custGeom>
                      <a:avLst/>
                      <a:gdLst>
                        <a:gd name="T0" fmla="*/ 0 w 347"/>
                        <a:gd name="T1" fmla="*/ 0 h 792"/>
                        <a:gd name="T2" fmla="*/ 0 w 347"/>
                        <a:gd name="T3" fmla="*/ 0 h 792"/>
                        <a:gd name="T4" fmla="*/ 0 w 347"/>
                        <a:gd name="T5" fmla="*/ 0 h 792"/>
                        <a:gd name="T6" fmla="*/ 0 w 347"/>
                        <a:gd name="T7" fmla="*/ 0 h 792"/>
                        <a:gd name="T8" fmla="*/ 0 w 347"/>
                        <a:gd name="T9" fmla="*/ 0 h 792"/>
                        <a:gd name="T10" fmla="*/ 0 w 347"/>
                        <a:gd name="T11" fmla="*/ 0 h 792"/>
                        <a:gd name="T12" fmla="*/ 0 w 347"/>
                        <a:gd name="T13" fmla="*/ 0 h 792"/>
                        <a:gd name="T14" fmla="*/ 0 w 347"/>
                        <a:gd name="T15" fmla="*/ 0 h 792"/>
                        <a:gd name="T16" fmla="*/ 0 w 347"/>
                        <a:gd name="T17" fmla="*/ 0 h 792"/>
                        <a:gd name="T18" fmla="*/ 0 w 347"/>
                        <a:gd name="T19" fmla="*/ 0 h 792"/>
                        <a:gd name="T20" fmla="*/ 0 w 347"/>
                        <a:gd name="T21" fmla="*/ 0 h 792"/>
                        <a:gd name="T22" fmla="*/ 0 w 347"/>
                        <a:gd name="T23" fmla="*/ 0 h 792"/>
                        <a:gd name="T24" fmla="*/ 0 w 347"/>
                        <a:gd name="T25" fmla="*/ 0 h 792"/>
                        <a:gd name="T26" fmla="*/ 0 w 347"/>
                        <a:gd name="T27" fmla="*/ 0 h 792"/>
                        <a:gd name="T28" fmla="*/ 0 w 347"/>
                        <a:gd name="T29" fmla="*/ 0 h 792"/>
                        <a:gd name="T30" fmla="*/ 0 w 347"/>
                        <a:gd name="T31" fmla="*/ 0 h 792"/>
                        <a:gd name="T32" fmla="*/ 0 w 347"/>
                        <a:gd name="T33" fmla="*/ 0 h 792"/>
                        <a:gd name="T34" fmla="*/ 0 w 347"/>
                        <a:gd name="T35" fmla="*/ 0 h 792"/>
                        <a:gd name="T36" fmla="*/ 0 w 347"/>
                        <a:gd name="T37" fmla="*/ 0 h 792"/>
                        <a:gd name="T38" fmla="*/ 0 w 347"/>
                        <a:gd name="T39" fmla="*/ 0 h 792"/>
                        <a:gd name="T40" fmla="*/ 0 w 347"/>
                        <a:gd name="T41" fmla="*/ 0 h 792"/>
                        <a:gd name="T42" fmla="*/ 0 w 347"/>
                        <a:gd name="T43" fmla="*/ 0 h 792"/>
                        <a:gd name="T44" fmla="*/ 0 w 347"/>
                        <a:gd name="T45" fmla="*/ 0 h 792"/>
                        <a:gd name="T46" fmla="*/ 0 w 347"/>
                        <a:gd name="T47" fmla="*/ 0 h 792"/>
                        <a:gd name="T48" fmla="*/ 0 w 347"/>
                        <a:gd name="T49" fmla="*/ 0 h 792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0" t="0" r="r" b="b"/>
                      <a:pathLst>
                        <a:path w="347" h="792">
                          <a:moveTo>
                            <a:pt x="347" y="464"/>
                          </a:moveTo>
                          <a:lnTo>
                            <a:pt x="317" y="354"/>
                          </a:lnTo>
                          <a:lnTo>
                            <a:pt x="323" y="242"/>
                          </a:lnTo>
                          <a:lnTo>
                            <a:pt x="286" y="200"/>
                          </a:lnTo>
                          <a:lnTo>
                            <a:pt x="204" y="173"/>
                          </a:lnTo>
                          <a:lnTo>
                            <a:pt x="238" y="150"/>
                          </a:lnTo>
                          <a:lnTo>
                            <a:pt x="265" y="92"/>
                          </a:lnTo>
                          <a:lnTo>
                            <a:pt x="232" y="21"/>
                          </a:lnTo>
                          <a:lnTo>
                            <a:pt x="187" y="0"/>
                          </a:lnTo>
                          <a:lnTo>
                            <a:pt x="118" y="9"/>
                          </a:lnTo>
                          <a:lnTo>
                            <a:pt x="70" y="71"/>
                          </a:lnTo>
                          <a:lnTo>
                            <a:pt x="76" y="124"/>
                          </a:lnTo>
                          <a:lnTo>
                            <a:pt x="124" y="161"/>
                          </a:lnTo>
                          <a:lnTo>
                            <a:pt x="75" y="190"/>
                          </a:lnTo>
                          <a:lnTo>
                            <a:pt x="26" y="245"/>
                          </a:lnTo>
                          <a:lnTo>
                            <a:pt x="12" y="334"/>
                          </a:lnTo>
                          <a:lnTo>
                            <a:pt x="0" y="497"/>
                          </a:lnTo>
                          <a:lnTo>
                            <a:pt x="70" y="491"/>
                          </a:lnTo>
                          <a:lnTo>
                            <a:pt x="74" y="549"/>
                          </a:lnTo>
                          <a:lnTo>
                            <a:pt x="58" y="654"/>
                          </a:lnTo>
                          <a:lnTo>
                            <a:pt x="63" y="773"/>
                          </a:lnTo>
                          <a:lnTo>
                            <a:pt x="181" y="792"/>
                          </a:lnTo>
                          <a:lnTo>
                            <a:pt x="292" y="773"/>
                          </a:lnTo>
                          <a:lnTo>
                            <a:pt x="271" y="490"/>
                          </a:lnTo>
                          <a:lnTo>
                            <a:pt x="347" y="464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190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MX" sz="1200">
                        <a:solidFill>
                          <a:prstClr val="black"/>
                        </a:solidFill>
                      </a:endParaRPr>
                    </a:p>
                  </p:txBody>
                </p:sp>
                <p:grpSp>
                  <p:nvGrpSpPr>
                    <p:cNvPr id="420" name="Group 3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11" y="3165"/>
                      <a:ext cx="68" cy="154"/>
                      <a:chOff x="1102" y="2293"/>
                      <a:chExt cx="179" cy="408"/>
                    </a:xfrm>
                  </p:grpSpPr>
                  <p:sp>
                    <p:nvSpPr>
                      <p:cNvPr id="421" name="Freeform 3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02" y="2293"/>
                        <a:ext cx="179" cy="408"/>
                      </a:xfrm>
                      <a:custGeom>
                        <a:avLst/>
                        <a:gdLst>
                          <a:gd name="T0" fmla="*/ 0 w 360"/>
                          <a:gd name="T1" fmla="*/ 1 h 815"/>
                          <a:gd name="T2" fmla="*/ 0 w 360"/>
                          <a:gd name="T3" fmla="*/ 1 h 815"/>
                          <a:gd name="T4" fmla="*/ 0 w 360"/>
                          <a:gd name="T5" fmla="*/ 1 h 815"/>
                          <a:gd name="T6" fmla="*/ 0 w 360"/>
                          <a:gd name="T7" fmla="*/ 1 h 815"/>
                          <a:gd name="T8" fmla="*/ 0 w 360"/>
                          <a:gd name="T9" fmla="*/ 1 h 815"/>
                          <a:gd name="T10" fmla="*/ 0 w 360"/>
                          <a:gd name="T11" fmla="*/ 1 h 815"/>
                          <a:gd name="T12" fmla="*/ 0 w 360"/>
                          <a:gd name="T13" fmla="*/ 1 h 815"/>
                          <a:gd name="T14" fmla="*/ 0 w 360"/>
                          <a:gd name="T15" fmla="*/ 1 h 815"/>
                          <a:gd name="T16" fmla="*/ 0 w 360"/>
                          <a:gd name="T17" fmla="*/ 1 h 815"/>
                          <a:gd name="T18" fmla="*/ 0 w 360"/>
                          <a:gd name="T19" fmla="*/ 0 h 815"/>
                          <a:gd name="T20" fmla="*/ 0 w 360"/>
                          <a:gd name="T21" fmla="*/ 1 h 815"/>
                          <a:gd name="T22" fmla="*/ 0 w 360"/>
                          <a:gd name="T23" fmla="*/ 1 h 815"/>
                          <a:gd name="T24" fmla="*/ 0 w 360"/>
                          <a:gd name="T25" fmla="*/ 1 h 815"/>
                          <a:gd name="T26" fmla="*/ 0 w 360"/>
                          <a:gd name="T27" fmla="*/ 1 h 815"/>
                          <a:gd name="T28" fmla="*/ 0 w 360"/>
                          <a:gd name="T29" fmla="*/ 1 h 815"/>
                          <a:gd name="T30" fmla="*/ 0 w 360"/>
                          <a:gd name="T31" fmla="*/ 1 h 815"/>
                          <a:gd name="T32" fmla="*/ 0 w 360"/>
                          <a:gd name="T33" fmla="*/ 1 h 815"/>
                          <a:gd name="T34" fmla="*/ 0 w 360"/>
                          <a:gd name="T35" fmla="*/ 1 h 815"/>
                          <a:gd name="T36" fmla="*/ 0 w 360"/>
                          <a:gd name="T37" fmla="*/ 1 h 815"/>
                          <a:gd name="T38" fmla="*/ 0 w 360"/>
                          <a:gd name="T39" fmla="*/ 1 h 815"/>
                          <a:gd name="T40" fmla="*/ 0 w 360"/>
                          <a:gd name="T41" fmla="*/ 1 h 815"/>
                          <a:gd name="T42" fmla="*/ 0 w 360"/>
                          <a:gd name="T43" fmla="*/ 1 h 815"/>
                          <a:gd name="T44" fmla="*/ 0 w 360"/>
                          <a:gd name="T45" fmla="*/ 1 h 815"/>
                          <a:gd name="T46" fmla="*/ 0 w 360"/>
                          <a:gd name="T47" fmla="*/ 1 h 815"/>
                          <a:gd name="T48" fmla="*/ 0 w 360"/>
                          <a:gd name="T49" fmla="*/ 1 h 815"/>
                          <a:gd name="T50" fmla="*/ 0 w 360"/>
                          <a:gd name="T51" fmla="*/ 1 h 815"/>
                          <a:gd name="T52" fmla="*/ 0 w 360"/>
                          <a:gd name="T53" fmla="*/ 1 h 815"/>
                          <a:gd name="T54" fmla="*/ 0 w 360"/>
                          <a:gd name="T55" fmla="*/ 1 h 815"/>
                          <a:gd name="T56" fmla="*/ 0 w 360"/>
                          <a:gd name="T57" fmla="*/ 1 h 815"/>
                          <a:gd name="T58" fmla="*/ 0 w 360"/>
                          <a:gd name="T59" fmla="*/ 1 h 815"/>
                          <a:gd name="T60" fmla="*/ 0 w 360"/>
                          <a:gd name="T61" fmla="*/ 1 h 815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</a:gdLst>
                        <a:ahLst/>
                        <a:cxnLst>
                          <a:cxn ang="T62">
                            <a:pos x="T0" y="T1"/>
                          </a:cxn>
                          <a:cxn ang="T63">
                            <a:pos x="T2" y="T3"/>
                          </a:cxn>
                          <a:cxn ang="T64">
                            <a:pos x="T4" y="T5"/>
                          </a:cxn>
                          <a:cxn ang="T65">
                            <a:pos x="T6" y="T7"/>
                          </a:cxn>
                          <a:cxn ang="T66">
                            <a:pos x="T8" y="T9"/>
                          </a:cxn>
                          <a:cxn ang="T67">
                            <a:pos x="T10" y="T11"/>
                          </a:cxn>
                          <a:cxn ang="T68">
                            <a:pos x="T12" y="T13"/>
                          </a:cxn>
                          <a:cxn ang="T69">
                            <a:pos x="T14" y="T15"/>
                          </a:cxn>
                          <a:cxn ang="T70">
                            <a:pos x="T16" y="T17"/>
                          </a:cxn>
                          <a:cxn ang="T71">
                            <a:pos x="T18" y="T19"/>
                          </a:cxn>
                          <a:cxn ang="T72">
                            <a:pos x="T20" y="T21"/>
                          </a:cxn>
                          <a:cxn ang="T73">
                            <a:pos x="T22" y="T23"/>
                          </a:cxn>
                          <a:cxn ang="T74">
                            <a:pos x="T24" y="T25"/>
                          </a:cxn>
                          <a:cxn ang="T75">
                            <a:pos x="T26" y="T27"/>
                          </a:cxn>
                          <a:cxn ang="T76">
                            <a:pos x="T28" y="T29"/>
                          </a:cxn>
                          <a:cxn ang="T77">
                            <a:pos x="T30" y="T31"/>
                          </a:cxn>
                          <a:cxn ang="T78">
                            <a:pos x="T32" y="T33"/>
                          </a:cxn>
                          <a:cxn ang="T79">
                            <a:pos x="T34" y="T35"/>
                          </a:cxn>
                          <a:cxn ang="T80">
                            <a:pos x="T36" y="T37"/>
                          </a:cxn>
                          <a:cxn ang="T81">
                            <a:pos x="T38" y="T39"/>
                          </a:cxn>
                          <a:cxn ang="T82">
                            <a:pos x="T40" y="T41"/>
                          </a:cxn>
                          <a:cxn ang="T83">
                            <a:pos x="T42" y="T43"/>
                          </a:cxn>
                          <a:cxn ang="T84">
                            <a:pos x="T44" y="T45"/>
                          </a:cxn>
                          <a:cxn ang="T85">
                            <a:pos x="T46" y="T47"/>
                          </a:cxn>
                          <a:cxn ang="T86">
                            <a:pos x="T48" y="T49"/>
                          </a:cxn>
                          <a:cxn ang="T87">
                            <a:pos x="T50" y="T51"/>
                          </a:cxn>
                          <a:cxn ang="T88">
                            <a:pos x="T52" y="T53"/>
                          </a:cxn>
                          <a:cxn ang="T89">
                            <a:pos x="T54" y="T55"/>
                          </a:cxn>
                          <a:cxn ang="T90">
                            <a:pos x="T56" y="T57"/>
                          </a:cxn>
                          <a:cxn ang="T91">
                            <a:pos x="T58" y="T59"/>
                          </a:cxn>
                          <a:cxn ang="T92">
                            <a:pos x="T60" y="T61"/>
                          </a:cxn>
                        </a:cxnLst>
                        <a:rect l="0" t="0" r="r" b="b"/>
                        <a:pathLst>
                          <a:path w="360" h="815">
                            <a:moveTo>
                              <a:pt x="289" y="487"/>
                            </a:moveTo>
                            <a:lnTo>
                              <a:pt x="360" y="464"/>
                            </a:lnTo>
                            <a:lnTo>
                              <a:pt x="328" y="354"/>
                            </a:lnTo>
                            <a:lnTo>
                              <a:pt x="334" y="242"/>
                            </a:lnTo>
                            <a:lnTo>
                              <a:pt x="297" y="201"/>
                            </a:lnTo>
                            <a:lnTo>
                              <a:pt x="217" y="173"/>
                            </a:lnTo>
                            <a:lnTo>
                              <a:pt x="250" y="150"/>
                            </a:lnTo>
                            <a:lnTo>
                              <a:pt x="277" y="92"/>
                            </a:lnTo>
                            <a:lnTo>
                              <a:pt x="245" y="21"/>
                            </a:lnTo>
                            <a:lnTo>
                              <a:pt x="199" y="0"/>
                            </a:lnTo>
                            <a:lnTo>
                              <a:pt x="118" y="7"/>
                            </a:lnTo>
                            <a:lnTo>
                              <a:pt x="73" y="79"/>
                            </a:lnTo>
                            <a:lnTo>
                              <a:pt x="83" y="128"/>
                            </a:lnTo>
                            <a:lnTo>
                              <a:pt x="108" y="157"/>
                            </a:lnTo>
                            <a:lnTo>
                              <a:pt x="127" y="167"/>
                            </a:lnTo>
                            <a:lnTo>
                              <a:pt x="70" y="189"/>
                            </a:lnTo>
                            <a:lnTo>
                              <a:pt x="24" y="282"/>
                            </a:lnTo>
                            <a:lnTo>
                              <a:pt x="24" y="379"/>
                            </a:lnTo>
                            <a:lnTo>
                              <a:pt x="0" y="495"/>
                            </a:lnTo>
                            <a:lnTo>
                              <a:pt x="51" y="487"/>
                            </a:lnTo>
                            <a:lnTo>
                              <a:pt x="9" y="638"/>
                            </a:lnTo>
                            <a:lnTo>
                              <a:pt x="57" y="625"/>
                            </a:lnTo>
                            <a:lnTo>
                              <a:pt x="105" y="629"/>
                            </a:lnTo>
                            <a:lnTo>
                              <a:pt x="108" y="713"/>
                            </a:lnTo>
                            <a:lnTo>
                              <a:pt x="127" y="812"/>
                            </a:lnTo>
                            <a:lnTo>
                              <a:pt x="220" y="815"/>
                            </a:lnTo>
                            <a:lnTo>
                              <a:pt x="224" y="690"/>
                            </a:lnTo>
                            <a:lnTo>
                              <a:pt x="240" y="653"/>
                            </a:lnTo>
                            <a:lnTo>
                              <a:pt x="345" y="638"/>
                            </a:lnTo>
                            <a:lnTo>
                              <a:pt x="298" y="539"/>
                            </a:lnTo>
                            <a:lnTo>
                              <a:pt x="289" y="487"/>
                            </a:lnTo>
                            <a:close/>
                          </a:path>
                        </a:pathLst>
                      </a:custGeom>
                      <a:solidFill>
                        <a:schemeClr val="tx2"/>
                      </a:solidFill>
                      <a:ln w="1905">
                        <a:solidFill>
                          <a:schemeClr val="tx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MX" sz="12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22" name="Freeform 3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52" y="2301"/>
                        <a:ext cx="70" cy="71"/>
                      </a:xfrm>
                      <a:custGeom>
                        <a:avLst/>
                        <a:gdLst>
                          <a:gd name="T0" fmla="*/ 0 w 142"/>
                          <a:gd name="T1" fmla="*/ 1 h 142"/>
                          <a:gd name="T2" fmla="*/ 0 w 142"/>
                          <a:gd name="T3" fmla="*/ 1 h 142"/>
                          <a:gd name="T4" fmla="*/ 0 w 142"/>
                          <a:gd name="T5" fmla="*/ 1 h 142"/>
                          <a:gd name="T6" fmla="*/ 0 w 142"/>
                          <a:gd name="T7" fmla="*/ 1 h 142"/>
                          <a:gd name="T8" fmla="*/ 0 w 142"/>
                          <a:gd name="T9" fmla="*/ 1 h 142"/>
                          <a:gd name="T10" fmla="*/ 0 w 142"/>
                          <a:gd name="T11" fmla="*/ 1 h 142"/>
                          <a:gd name="T12" fmla="*/ 0 w 142"/>
                          <a:gd name="T13" fmla="*/ 1 h 142"/>
                          <a:gd name="T14" fmla="*/ 0 w 142"/>
                          <a:gd name="T15" fmla="*/ 1 h 142"/>
                          <a:gd name="T16" fmla="*/ 0 w 142"/>
                          <a:gd name="T17" fmla="*/ 0 h 142"/>
                          <a:gd name="T18" fmla="*/ 0 w 142"/>
                          <a:gd name="T19" fmla="*/ 1 h 142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142" h="142">
                            <a:moveTo>
                              <a:pt x="30" y="14"/>
                            </a:moveTo>
                            <a:lnTo>
                              <a:pt x="0" y="53"/>
                            </a:lnTo>
                            <a:lnTo>
                              <a:pt x="4" y="106"/>
                            </a:lnTo>
                            <a:lnTo>
                              <a:pt x="58" y="142"/>
                            </a:lnTo>
                            <a:lnTo>
                              <a:pt x="96" y="134"/>
                            </a:lnTo>
                            <a:lnTo>
                              <a:pt x="127" y="113"/>
                            </a:lnTo>
                            <a:lnTo>
                              <a:pt x="142" y="79"/>
                            </a:lnTo>
                            <a:lnTo>
                              <a:pt x="129" y="25"/>
                            </a:lnTo>
                            <a:lnTo>
                              <a:pt x="81" y="0"/>
                            </a:lnTo>
                            <a:lnTo>
                              <a:pt x="30" y="14"/>
                            </a:lnTo>
                            <a:close/>
                          </a:path>
                        </a:pathLst>
                      </a:custGeom>
                      <a:solidFill>
                        <a:schemeClr val="tx2"/>
                      </a:solidFill>
                      <a:ln w="1905">
                        <a:solidFill>
                          <a:schemeClr val="tx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MX" sz="12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23" name="Freeform 33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19" y="2385"/>
                        <a:ext cx="143" cy="303"/>
                      </a:xfrm>
                      <a:custGeom>
                        <a:avLst/>
                        <a:gdLst>
                          <a:gd name="T0" fmla="*/ 1 w 285"/>
                          <a:gd name="T1" fmla="*/ 0 h 607"/>
                          <a:gd name="T2" fmla="*/ 1 w 285"/>
                          <a:gd name="T3" fmla="*/ 0 h 607"/>
                          <a:gd name="T4" fmla="*/ 1 w 285"/>
                          <a:gd name="T5" fmla="*/ 0 h 607"/>
                          <a:gd name="T6" fmla="*/ 1 w 285"/>
                          <a:gd name="T7" fmla="*/ 0 h 607"/>
                          <a:gd name="T8" fmla="*/ 1 w 285"/>
                          <a:gd name="T9" fmla="*/ 0 h 607"/>
                          <a:gd name="T10" fmla="*/ 1 w 285"/>
                          <a:gd name="T11" fmla="*/ 0 h 607"/>
                          <a:gd name="T12" fmla="*/ 1 w 285"/>
                          <a:gd name="T13" fmla="*/ 0 h 607"/>
                          <a:gd name="T14" fmla="*/ 1 w 285"/>
                          <a:gd name="T15" fmla="*/ 0 h 607"/>
                          <a:gd name="T16" fmla="*/ 1 w 285"/>
                          <a:gd name="T17" fmla="*/ 0 h 607"/>
                          <a:gd name="T18" fmla="*/ 1 w 285"/>
                          <a:gd name="T19" fmla="*/ 0 h 607"/>
                          <a:gd name="T20" fmla="*/ 1 w 285"/>
                          <a:gd name="T21" fmla="*/ 0 h 607"/>
                          <a:gd name="T22" fmla="*/ 1 w 285"/>
                          <a:gd name="T23" fmla="*/ 0 h 607"/>
                          <a:gd name="T24" fmla="*/ 1 w 285"/>
                          <a:gd name="T25" fmla="*/ 0 h 607"/>
                          <a:gd name="T26" fmla="*/ 1 w 285"/>
                          <a:gd name="T27" fmla="*/ 0 h 607"/>
                          <a:gd name="T28" fmla="*/ 1 w 285"/>
                          <a:gd name="T29" fmla="*/ 0 h 607"/>
                          <a:gd name="T30" fmla="*/ 1 w 285"/>
                          <a:gd name="T31" fmla="*/ 0 h 607"/>
                          <a:gd name="T32" fmla="*/ 1 w 285"/>
                          <a:gd name="T33" fmla="*/ 0 h 607"/>
                          <a:gd name="T34" fmla="*/ 1 w 285"/>
                          <a:gd name="T35" fmla="*/ 0 h 607"/>
                          <a:gd name="T36" fmla="*/ 1 w 285"/>
                          <a:gd name="T37" fmla="*/ 0 h 607"/>
                          <a:gd name="T38" fmla="*/ 1 w 285"/>
                          <a:gd name="T39" fmla="*/ 0 h 607"/>
                          <a:gd name="T40" fmla="*/ 1 w 285"/>
                          <a:gd name="T41" fmla="*/ 0 h 607"/>
                          <a:gd name="T42" fmla="*/ 1 w 285"/>
                          <a:gd name="T43" fmla="*/ 0 h 607"/>
                          <a:gd name="T44" fmla="*/ 1 w 285"/>
                          <a:gd name="T45" fmla="*/ 0 h 607"/>
                          <a:gd name="T46" fmla="*/ 1 w 285"/>
                          <a:gd name="T47" fmla="*/ 0 h 607"/>
                          <a:gd name="T48" fmla="*/ 1 w 285"/>
                          <a:gd name="T49" fmla="*/ 0 h 607"/>
                          <a:gd name="T50" fmla="*/ 0 w 285"/>
                          <a:gd name="T51" fmla="*/ 0 h 607"/>
                          <a:gd name="T52" fmla="*/ 1 w 285"/>
                          <a:gd name="T53" fmla="*/ 0 h 607"/>
                          <a:gd name="T54" fmla="*/ 1 w 285"/>
                          <a:gd name="T55" fmla="*/ 0 h 607"/>
                          <a:gd name="T56" fmla="*/ 1 w 285"/>
                          <a:gd name="T57" fmla="*/ 0 h 607"/>
                          <a:gd name="T58" fmla="*/ 1 w 285"/>
                          <a:gd name="T59" fmla="*/ 0 h 607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</a:gdLst>
                        <a:ahLst/>
                        <a:cxnLst>
                          <a:cxn ang="T60">
                            <a:pos x="T0" y="T1"/>
                          </a:cxn>
                          <a:cxn ang="T61">
                            <a:pos x="T2" y="T3"/>
                          </a:cxn>
                          <a:cxn ang="T62">
                            <a:pos x="T4" y="T5"/>
                          </a:cxn>
                          <a:cxn ang="T63">
                            <a:pos x="T6" y="T7"/>
                          </a:cxn>
                          <a:cxn ang="T64">
                            <a:pos x="T8" y="T9"/>
                          </a:cxn>
                          <a:cxn ang="T65">
                            <a:pos x="T10" y="T11"/>
                          </a:cxn>
                          <a:cxn ang="T66">
                            <a:pos x="T12" y="T13"/>
                          </a:cxn>
                          <a:cxn ang="T67">
                            <a:pos x="T14" y="T15"/>
                          </a:cxn>
                          <a:cxn ang="T68">
                            <a:pos x="T16" y="T17"/>
                          </a:cxn>
                          <a:cxn ang="T69">
                            <a:pos x="T18" y="T19"/>
                          </a:cxn>
                          <a:cxn ang="T70">
                            <a:pos x="T20" y="T21"/>
                          </a:cxn>
                          <a:cxn ang="T71">
                            <a:pos x="T22" y="T23"/>
                          </a:cxn>
                          <a:cxn ang="T72">
                            <a:pos x="T24" y="T25"/>
                          </a:cxn>
                          <a:cxn ang="T73">
                            <a:pos x="T26" y="T27"/>
                          </a:cxn>
                          <a:cxn ang="T74">
                            <a:pos x="T28" y="T29"/>
                          </a:cxn>
                          <a:cxn ang="T75">
                            <a:pos x="T30" y="T31"/>
                          </a:cxn>
                          <a:cxn ang="T76">
                            <a:pos x="T32" y="T33"/>
                          </a:cxn>
                          <a:cxn ang="T77">
                            <a:pos x="T34" y="T35"/>
                          </a:cxn>
                          <a:cxn ang="T78">
                            <a:pos x="T36" y="T37"/>
                          </a:cxn>
                          <a:cxn ang="T79">
                            <a:pos x="T38" y="T39"/>
                          </a:cxn>
                          <a:cxn ang="T80">
                            <a:pos x="T40" y="T41"/>
                          </a:cxn>
                          <a:cxn ang="T81">
                            <a:pos x="T42" y="T43"/>
                          </a:cxn>
                          <a:cxn ang="T82">
                            <a:pos x="T44" y="T45"/>
                          </a:cxn>
                          <a:cxn ang="T83">
                            <a:pos x="T46" y="T47"/>
                          </a:cxn>
                          <a:cxn ang="T84">
                            <a:pos x="T48" y="T49"/>
                          </a:cxn>
                          <a:cxn ang="T85">
                            <a:pos x="T50" y="T51"/>
                          </a:cxn>
                          <a:cxn ang="T86">
                            <a:pos x="T52" y="T53"/>
                          </a:cxn>
                          <a:cxn ang="T87">
                            <a:pos x="T54" y="T55"/>
                          </a:cxn>
                          <a:cxn ang="T88">
                            <a:pos x="T56" y="T57"/>
                          </a:cxn>
                          <a:cxn ang="T89">
                            <a:pos x="T58" y="T59"/>
                          </a:cxn>
                        </a:cxnLst>
                        <a:rect l="0" t="0" r="r" b="b"/>
                        <a:pathLst>
                          <a:path w="285" h="607">
                            <a:moveTo>
                              <a:pt x="70" y="205"/>
                            </a:moveTo>
                            <a:lnTo>
                              <a:pt x="52" y="296"/>
                            </a:lnTo>
                            <a:lnTo>
                              <a:pt x="23" y="353"/>
                            </a:lnTo>
                            <a:lnTo>
                              <a:pt x="6" y="425"/>
                            </a:lnTo>
                            <a:lnTo>
                              <a:pt x="85" y="417"/>
                            </a:lnTo>
                            <a:lnTo>
                              <a:pt x="107" y="597"/>
                            </a:lnTo>
                            <a:lnTo>
                              <a:pt x="156" y="607"/>
                            </a:lnTo>
                            <a:lnTo>
                              <a:pt x="166" y="501"/>
                            </a:lnTo>
                            <a:lnTo>
                              <a:pt x="188" y="425"/>
                            </a:lnTo>
                            <a:lnTo>
                              <a:pt x="269" y="425"/>
                            </a:lnTo>
                            <a:lnTo>
                              <a:pt x="234" y="355"/>
                            </a:lnTo>
                            <a:lnTo>
                              <a:pt x="223" y="287"/>
                            </a:lnTo>
                            <a:lnTo>
                              <a:pt x="213" y="228"/>
                            </a:lnTo>
                            <a:lnTo>
                              <a:pt x="222" y="152"/>
                            </a:lnTo>
                            <a:lnTo>
                              <a:pt x="234" y="262"/>
                            </a:lnTo>
                            <a:lnTo>
                              <a:pt x="246" y="281"/>
                            </a:lnTo>
                            <a:lnTo>
                              <a:pt x="285" y="273"/>
                            </a:lnTo>
                            <a:lnTo>
                              <a:pt x="268" y="185"/>
                            </a:lnTo>
                            <a:lnTo>
                              <a:pt x="267" y="84"/>
                            </a:lnTo>
                            <a:lnTo>
                              <a:pt x="239" y="35"/>
                            </a:lnTo>
                            <a:lnTo>
                              <a:pt x="179" y="8"/>
                            </a:lnTo>
                            <a:lnTo>
                              <a:pt x="93" y="0"/>
                            </a:lnTo>
                            <a:lnTo>
                              <a:pt x="39" y="38"/>
                            </a:lnTo>
                            <a:lnTo>
                              <a:pt x="16" y="104"/>
                            </a:lnTo>
                            <a:lnTo>
                              <a:pt x="10" y="183"/>
                            </a:lnTo>
                            <a:lnTo>
                              <a:pt x="0" y="284"/>
                            </a:lnTo>
                            <a:lnTo>
                              <a:pt x="37" y="281"/>
                            </a:lnTo>
                            <a:lnTo>
                              <a:pt x="47" y="201"/>
                            </a:lnTo>
                            <a:lnTo>
                              <a:pt x="65" y="134"/>
                            </a:lnTo>
                            <a:lnTo>
                              <a:pt x="70" y="205"/>
                            </a:lnTo>
                            <a:close/>
                          </a:path>
                        </a:pathLst>
                      </a:custGeom>
                      <a:solidFill>
                        <a:schemeClr val="tx2"/>
                      </a:solidFill>
                      <a:ln w="1905">
                        <a:solidFill>
                          <a:schemeClr val="tx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MX" sz="12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407" name="Group 334"/>
                  <p:cNvGrpSpPr>
                    <a:grpSpLocks/>
                  </p:cNvGrpSpPr>
                  <p:nvPr/>
                </p:nvGrpSpPr>
                <p:grpSpPr bwMode="auto">
                  <a:xfrm>
                    <a:off x="1041" y="2829"/>
                    <a:ext cx="142" cy="154"/>
                    <a:chOff x="837" y="3165"/>
                    <a:chExt cx="142" cy="154"/>
                  </a:xfrm>
                </p:grpSpPr>
                <p:sp>
                  <p:nvSpPr>
                    <p:cNvPr id="414" name="Freeform 335"/>
                    <p:cNvSpPr>
                      <a:spLocks/>
                    </p:cNvSpPr>
                    <p:nvPr/>
                  </p:nvSpPr>
                  <p:spPr bwMode="auto">
                    <a:xfrm>
                      <a:off x="837" y="3169"/>
                      <a:ext cx="66" cy="150"/>
                    </a:xfrm>
                    <a:custGeom>
                      <a:avLst/>
                      <a:gdLst>
                        <a:gd name="T0" fmla="*/ 0 w 347"/>
                        <a:gd name="T1" fmla="*/ 0 h 792"/>
                        <a:gd name="T2" fmla="*/ 0 w 347"/>
                        <a:gd name="T3" fmla="*/ 0 h 792"/>
                        <a:gd name="T4" fmla="*/ 0 w 347"/>
                        <a:gd name="T5" fmla="*/ 0 h 792"/>
                        <a:gd name="T6" fmla="*/ 0 w 347"/>
                        <a:gd name="T7" fmla="*/ 0 h 792"/>
                        <a:gd name="T8" fmla="*/ 0 w 347"/>
                        <a:gd name="T9" fmla="*/ 0 h 792"/>
                        <a:gd name="T10" fmla="*/ 0 w 347"/>
                        <a:gd name="T11" fmla="*/ 0 h 792"/>
                        <a:gd name="T12" fmla="*/ 0 w 347"/>
                        <a:gd name="T13" fmla="*/ 0 h 792"/>
                        <a:gd name="T14" fmla="*/ 0 w 347"/>
                        <a:gd name="T15" fmla="*/ 0 h 792"/>
                        <a:gd name="T16" fmla="*/ 0 w 347"/>
                        <a:gd name="T17" fmla="*/ 0 h 792"/>
                        <a:gd name="T18" fmla="*/ 0 w 347"/>
                        <a:gd name="T19" fmla="*/ 0 h 792"/>
                        <a:gd name="T20" fmla="*/ 0 w 347"/>
                        <a:gd name="T21" fmla="*/ 0 h 792"/>
                        <a:gd name="T22" fmla="*/ 0 w 347"/>
                        <a:gd name="T23" fmla="*/ 0 h 792"/>
                        <a:gd name="T24" fmla="*/ 0 w 347"/>
                        <a:gd name="T25" fmla="*/ 0 h 792"/>
                        <a:gd name="T26" fmla="*/ 0 w 347"/>
                        <a:gd name="T27" fmla="*/ 0 h 792"/>
                        <a:gd name="T28" fmla="*/ 0 w 347"/>
                        <a:gd name="T29" fmla="*/ 0 h 792"/>
                        <a:gd name="T30" fmla="*/ 0 w 347"/>
                        <a:gd name="T31" fmla="*/ 0 h 792"/>
                        <a:gd name="T32" fmla="*/ 0 w 347"/>
                        <a:gd name="T33" fmla="*/ 0 h 792"/>
                        <a:gd name="T34" fmla="*/ 0 w 347"/>
                        <a:gd name="T35" fmla="*/ 0 h 792"/>
                        <a:gd name="T36" fmla="*/ 0 w 347"/>
                        <a:gd name="T37" fmla="*/ 0 h 792"/>
                        <a:gd name="T38" fmla="*/ 0 w 347"/>
                        <a:gd name="T39" fmla="*/ 0 h 792"/>
                        <a:gd name="T40" fmla="*/ 0 w 347"/>
                        <a:gd name="T41" fmla="*/ 0 h 792"/>
                        <a:gd name="T42" fmla="*/ 0 w 347"/>
                        <a:gd name="T43" fmla="*/ 0 h 792"/>
                        <a:gd name="T44" fmla="*/ 0 w 347"/>
                        <a:gd name="T45" fmla="*/ 0 h 792"/>
                        <a:gd name="T46" fmla="*/ 0 w 347"/>
                        <a:gd name="T47" fmla="*/ 0 h 792"/>
                        <a:gd name="T48" fmla="*/ 0 w 347"/>
                        <a:gd name="T49" fmla="*/ 0 h 792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0" t="0" r="r" b="b"/>
                      <a:pathLst>
                        <a:path w="347" h="792">
                          <a:moveTo>
                            <a:pt x="347" y="464"/>
                          </a:moveTo>
                          <a:lnTo>
                            <a:pt x="317" y="354"/>
                          </a:lnTo>
                          <a:lnTo>
                            <a:pt x="323" y="242"/>
                          </a:lnTo>
                          <a:lnTo>
                            <a:pt x="286" y="200"/>
                          </a:lnTo>
                          <a:lnTo>
                            <a:pt x="204" y="173"/>
                          </a:lnTo>
                          <a:lnTo>
                            <a:pt x="238" y="150"/>
                          </a:lnTo>
                          <a:lnTo>
                            <a:pt x="265" y="92"/>
                          </a:lnTo>
                          <a:lnTo>
                            <a:pt x="232" y="21"/>
                          </a:lnTo>
                          <a:lnTo>
                            <a:pt x="187" y="0"/>
                          </a:lnTo>
                          <a:lnTo>
                            <a:pt x="118" y="9"/>
                          </a:lnTo>
                          <a:lnTo>
                            <a:pt x="70" y="71"/>
                          </a:lnTo>
                          <a:lnTo>
                            <a:pt x="76" y="124"/>
                          </a:lnTo>
                          <a:lnTo>
                            <a:pt x="124" y="161"/>
                          </a:lnTo>
                          <a:lnTo>
                            <a:pt x="75" y="190"/>
                          </a:lnTo>
                          <a:lnTo>
                            <a:pt x="26" y="245"/>
                          </a:lnTo>
                          <a:lnTo>
                            <a:pt x="12" y="334"/>
                          </a:lnTo>
                          <a:lnTo>
                            <a:pt x="0" y="497"/>
                          </a:lnTo>
                          <a:lnTo>
                            <a:pt x="70" y="491"/>
                          </a:lnTo>
                          <a:lnTo>
                            <a:pt x="74" y="549"/>
                          </a:lnTo>
                          <a:lnTo>
                            <a:pt x="58" y="654"/>
                          </a:lnTo>
                          <a:lnTo>
                            <a:pt x="63" y="773"/>
                          </a:lnTo>
                          <a:lnTo>
                            <a:pt x="181" y="792"/>
                          </a:lnTo>
                          <a:lnTo>
                            <a:pt x="292" y="773"/>
                          </a:lnTo>
                          <a:lnTo>
                            <a:pt x="271" y="490"/>
                          </a:lnTo>
                          <a:lnTo>
                            <a:pt x="347" y="464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190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MX" sz="1200">
                        <a:solidFill>
                          <a:prstClr val="black"/>
                        </a:solidFill>
                      </a:endParaRPr>
                    </a:p>
                  </p:txBody>
                </p:sp>
                <p:grpSp>
                  <p:nvGrpSpPr>
                    <p:cNvPr id="415" name="Group 3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11" y="3165"/>
                      <a:ext cx="68" cy="154"/>
                      <a:chOff x="1102" y="2293"/>
                      <a:chExt cx="179" cy="408"/>
                    </a:xfrm>
                  </p:grpSpPr>
                  <p:sp>
                    <p:nvSpPr>
                      <p:cNvPr id="416" name="Freeform 33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02" y="2293"/>
                        <a:ext cx="179" cy="408"/>
                      </a:xfrm>
                      <a:custGeom>
                        <a:avLst/>
                        <a:gdLst>
                          <a:gd name="T0" fmla="*/ 0 w 360"/>
                          <a:gd name="T1" fmla="*/ 1 h 815"/>
                          <a:gd name="T2" fmla="*/ 0 w 360"/>
                          <a:gd name="T3" fmla="*/ 1 h 815"/>
                          <a:gd name="T4" fmla="*/ 0 w 360"/>
                          <a:gd name="T5" fmla="*/ 1 h 815"/>
                          <a:gd name="T6" fmla="*/ 0 w 360"/>
                          <a:gd name="T7" fmla="*/ 1 h 815"/>
                          <a:gd name="T8" fmla="*/ 0 w 360"/>
                          <a:gd name="T9" fmla="*/ 1 h 815"/>
                          <a:gd name="T10" fmla="*/ 0 w 360"/>
                          <a:gd name="T11" fmla="*/ 1 h 815"/>
                          <a:gd name="T12" fmla="*/ 0 w 360"/>
                          <a:gd name="T13" fmla="*/ 1 h 815"/>
                          <a:gd name="T14" fmla="*/ 0 w 360"/>
                          <a:gd name="T15" fmla="*/ 1 h 815"/>
                          <a:gd name="T16" fmla="*/ 0 w 360"/>
                          <a:gd name="T17" fmla="*/ 1 h 815"/>
                          <a:gd name="T18" fmla="*/ 0 w 360"/>
                          <a:gd name="T19" fmla="*/ 0 h 815"/>
                          <a:gd name="T20" fmla="*/ 0 w 360"/>
                          <a:gd name="T21" fmla="*/ 1 h 815"/>
                          <a:gd name="T22" fmla="*/ 0 w 360"/>
                          <a:gd name="T23" fmla="*/ 1 h 815"/>
                          <a:gd name="T24" fmla="*/ 0 w 360"/>
                          <a:gd name="T25" fmla="*/ 1 h 815"/>
                          <a:gd name="T26" fmla="*/ 0 w 360"/>
                          <a:gd name="T27" fmla="*/ 1 h 815"/>
                          <a:gd name="T28" fmla="*/ 0 w 360"/>
                          <a:gd name="T29" fmla="*/ 1 h 815"/>
                          <a:gd name="T30" fmla="*/ 0 w 360"/>
                          <a:gd name="T31" fmla="*/ 1 h 815"/>
                          <a:gd name="T32" fmla="*/ 0 w 360"/>
                          <a:gd name="T33" fmla="*/ 1 h 815"/>
                          <a:gd name="T34" fmla="*/ 0 w 360"/>
                          <a:gd name="T35" fmla="*/ 1 h 815"/>
                          <a:gd name="T36" fmla="*/ 0 w 360"/>
                          <a:gd name="T37" fmla="*/ 1 h 815"/>
                          <a:gd name="T38" fmla="*/ 0 w 360"/>
                          <a:gd name="T39" fmla="*/ 1 h 815"/>
                          <a:gd name="T40" fmla="*/ 0 w 360"/>
                          <a:gd name="T41" fmla="*/ 1 h 815"/>
                          <a:gd name="T42" fmla="*/ 0 w 360"/>
                          <a:gd name="T43" fmla="*/ 1 h 815"/>
                          <a:gd name="T44" fmla="*/ 0 w 360"/>
                          <a:gd name="T45" fmla="*/ 1 h 815"/>
                          <a:gd name="T46" fmla="*/ 0 w 360"/>
                          <a:gd name="T47" fmla="*/ 1 h 815"/>
                          <a:gd name="T48" fmla="*/ 0 w 360"/>
                          <a:gd name="T49" fmla="*/ 1 h 815"/>
                          <a:gd name="T50" fmla="*/ 0 w 360"/>
                          <a:gd name="T51" fmla="*/ 1 h 815"/>
                          <a:gd name="T52" fmla="*/ 0 w 360"/>
                          <a:gd name="T53" fmla="*/ 1 h 815"/>
                          <a:gd name="T54" fmla="*/ 0 w 360"/>
                          <a:gd name="T55" fmla="*/ 1 h 815"/>
                          <a:gd name="T56" fmla="*/ 0 w 360"/>
                          <a:gd name="T57" fmla="*/ 1 h 815"/>
                          <a:gd name="T58" fmla="*/ 0 w 360"/>
                          <a:gd name="T59" fmla="*/ 1 h 815"/>
                          <a:gd name="T60" fmla="*/ 0 w 360"/>
                          <a:gd name="T61" fmla="*/ 1 h 815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</a:gdLst>
                        <a:ahLst/>
                        <a:cxnLst>
                          <a:cxn ang="T62">
                            <a:pos x="T0" y="T1"/>
                          </a:cxn>
                          <a:cxn ang="T63">
                            <a:pos x="T2" y="T3"/>
                          </a:cxn>
                          <a:cxn ang="T64">
                            <a:pos x="T4" y="T5"/>
                          </a:cxn>
                          <a:cxn ang="T65">
                            <a:pos x="T6" y="T7"/>
                          </a:cxn>
                          <a:cxn ang="T66">
                            <a:pos x="T8" y="T9"/>
                          </a:cxn>
                          <a:cxn ang="T67">
                            <a:pos x="T10" y="T11"/>
                          </a:cxn>
                          <a:cxn ang="T68">
                            <a:pos x="T12" y="T13"/>
                          </a:cxn>
                          <a:cxn ang="T69">
                            <a:pos x="T14" y="T15"/>
                          </a:cxn>
                          <a:cxn ang="T70">
                            <a:pos x="T16" y="T17"/>
                          </a:cxn>
                          <a:cxn ang="T71">
                            <a:pos x="T18" y="T19"/>
                          </a:cxn>
                          <a:cxn ang="T72">
                            <a:pos x="T20" y="T21"/>
                          </a:cxn>
                          <a:cxn ang="T73">
                            <a:pos x="T22" y="T23"/>
                          </a:cxn>
                          <a:cxn ang="T74">
                            <a:pos x="T24" y="T25"/>
                          </a:cxn>
                          <a:cxn ang="T75">
                            <a:pos x="T26" y="T27"/>
                          </a:cxn>
                          <a:cxn ang="T76">
                            <a:pos x="T28" y="T29"/>
                          </a:cxn>
                          <a:cxn ang="T77">
                            <a:pos x="T30" y="T31"/>
                          </a:cxn>
                          <a:cxn ang="T78">
                            <a:pos x="T32" y="T33"/>
                          </a:cxn>
                          <a:cxn ang="T79">
                            <a:pos x="T34" y="T35"/>
                          </a:cxn>
                          <a:cxn ang="T80">
                            <a:pos x="T36" y="T37"/>
                          </a:cxn>
                          <a:cxn ang="T81">
                            <a:pos x="T38" y="T39"/>
                          </a:cxn>
                          <a:cxn ang="T82">
                            <a:pos x="T40" y="T41"/>
                          </a:cxn>
                          <a:cxn ang="T83">
                            <a:pos x="T42" y="T43"/>
                          </a:cxn>
                          <a:cxn ang="T84">
                            <a:pos x="T44" y="T45"/>
                          </a:cxn>
                          <a:cxn ang="T85">
                            <a:pos x="T46" y="T47"/>
                          </a:cxn>
                          <a:cxn ang="T86">
                            <a:pos x="T48" y="T49"/>
                          </a:cxn>
                          <a:cxn ang="T87">
                            <a:pos x="T50" y="T51"/>
                          </a:cxn>
                          <a:cxn ang="T88">
                            <a:pos x="T52" y="T53"/>
                          </a:cxn>
                          <a:cxn ang="T89">
                            <a:pos x="T54" y="T55"/>
                          </a:cxn>
                          <a:cxn ang="T90">
                            <a:pos x="T56" y="T57"/>
                          </a:cxn>
                          <a:cxn ang="T91">
                            <a:pos x="T58" y="T59"/>
                          </a:cxn>
                          <a:cxn ang="T92">
                            <a:pos x="T60" y="T61"/>
                          </a:cxn>
                        </a:cxnLst>
                        <a:rect l="0" t="0" r="r" b="b"/>
                        <a:pathLst>
                          <a:path w="360" h="815">
                            <a:moveTo>
                              <a:pt x="289" y="487"/>
                            </a:moveTo>
                            <a:lnTo>
                              <a:pt x="360" y="464"/>
                            </a:lnTo>
                            <a:lnTo>
                              <a:pt x="328" y="354"/>
                            </a:lnTo>
                            <a:lnTo>
                              <a:pt x="334" y="242"/>
                            </a:lnTo>
                            <a:lnTo>
                              <a:pt x="297" y="201"/>
                            </a:lnTo>
                            <a:lnTo>
                              <a:pt x="217" y="173"/>
                            </a:lnTo>
                            <a:lnTo>
                              <a:pt x="250" y="150"/>
                            </a:lnTo>
                            <a:lnTo>
                              <a:pt x="277" y="92"/>
                            </a:lnTo>
                            <a:lnTo>
                              <a:pt x="245" y="21"/>
                            </a:lnTo>
                            <a:lnTo>
                              <a:pt x="199" y="0"/>
                            </a:lnTo>
                            <a:lnTo>
                              <a:pt x="118" y="7"/>
                            </a:lnTo>
                            <a:lnTo>
                              <a:pt x="73" y="79"/>
                            </a:lnTo>
                            <a:lnTo>
                              <a:pt x="83" y="128"/>
                            </a:lnTo>
                            <a:lnTo>
                              <a:pt x="108" y="157"/>
                            </a:lnTo>
                            <a:lnTo>
                              <a:pt x="127" y="167"/>
                            </a:lnTo>
                            <a:lnTo>
                              <a:pt x="70" y="189"/>
                            </a:lnTo>
                            <a:lnTo>
                              <a:pt x="24" y="282"/>
                            </a:lnTo>
                            <a:lnTo>
                              <a:pt x="24" y="379"/>
                            </a:lnTo>
                            <a:lnTo>
                              <a:pt x="0" y="495"/>
                            </a:lnTo>
                            <a:lnTo>
                              <a:pt x="51" y="487"/>
                            </a:lnTo>
                            <a:lnTo>
                              <a:pt x="9" y="638"/>
                            </a:lnTo>
                            <a:lnTo>
                              <a:pt x="57" y="625"/>
                            </a:lnTo>
                            <a:lnTo>
                              <a:pt x="105" y="629"/>
                            </a:lnTo>
                            <a:lnTo>
                              <a:pt x="108" y="713"/>
                            </a:lnTo>
                            <a:lnTo>
                              <a:pt x="127" y="812"/>
                            </a:lnTo>
                            <a:lnTo>
                              <a:pt x="220" y="815"/>
                            </a:lnTo>
                            <a:lnTo>
                              <a:pt x="224" y="690"/>
                            </a:lnTo>
                            <a:lnTo>
                              <a:pt x="240" y="653"/>
                            </a:lnTo>
                            <a:lnTo>
                              <a:pt x="345" y="638"/>
                            </a:lnTo>
                            <a:lnTo>
                              <a:pt x="298" y="539"/>
                            </a:lnTo>
                            <a:lnTo>
                              <a:pt x="289" y="487"/>
                            </a:lnTo>
                            <a:close/>
                          </a:path>
                        </a:pathLst>
                      </a:custGeom>
                      <a:solidFill>
                        <a:schemeClr val="tx2"/>
                      </a:solidFill>
                      <a:ln w="1905">
                        <a:solidFill>
                          <a:schemeClr val="tx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MX" sz="12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17" name="Freeform 3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52" y="2301"/>
                        <a:ext cx="70" cy="71"/>
                      </a:xfrm>
                      <a:custGeom>
                        <a:avLst/>
                        <a:gdLst>
                          <a:gd name="T0" fmla="*/ 0 w 142"/>
                          <a:gd name="T1" fmla="*/ 1 h 142"/>
                          <a:gd name="T2" fmla="*/ 0 w 142"/>
                          <a:gd name="T3" fmla="*/ 1 h 142"/>
                          <a:gd name="T4" fmla="*/ 0 w 142"/>
                          <a:gd name="T5" fmla="*/ 1 h 142"/>
                          <a:gd name="T6" fmla="*/ 0 w 142"/>
                          <a:gd name="T7" fmla="*/ 1 h 142"/>
                          <a:gd name="T8" fmla="*/ 0 w 142"/>
                          <a:gd name="T9" fmla="*/ 1 h 142"/>
                          <a:gd name="T10" fmla="*/ 0 w 142"/>
                          <a:gd name="T11" fmla="*/ 1 h 142"/>
                          <a:gd name="T12" fmla="*/ 0 w 142"/>
                          <a:gd name="T13" fmla="*/ 1 h 142"/>
                          <a:gd name="T14" fmla="*/ 0 w 142"/>
                          <a:gd name="T15" fmla="*/ 1 h 142"/>
                          <a:gd name="T16" fmla="*/ 0 w 142"/>
                          <a:gd name="T17" fmla="*/ 0 h 142"/>
                          <a:gd name="T18" fmla="*/ 0 w 142"/>
                          <a:gd name="T19" fmla="*/ 1 h 142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142" h="142">
                            <a:moveTo>
                              <a:pt x="30" y="14"/>
                            </a:moveTo>
                            <a:lnTo>
                              <a:pt x="0" y="53"/>
                            </a:lnTo>
                            <a:lnTo>
                              <a:pt x="4" y="106"/>
                            </a:lnTo>
                            <a:lnTo>
                              <a:pt x="58" y="142"/>
                            </a:lnTo>
                            <a:lnTo>
                              <a:pt x="96" y="134"/>
                            </a:lnTo>
                            <a:lnTo>
                              <a:pt x="127" y="113"/>
                            </a:lnTo>
                            <a:lnTo>
                              <a:pt x="142" y="79"/>
                            </a:lnTo>
                            <a:lnTo>
                              <a:pt x="129" y="25"/>
                            </a:lnTo>
                            <a:lnTo>
                              <a:pt x="81" y="0"/>
                            </a:lnTo>
                            <a:lnTo>
                              <a:pt x="30" y="14"/>
                            </a:lnTo>
                            <a:close/>
                          </a:path>
                        </a:pathLst>
                      </a:custGeom>
                      <a:solidFill>
                        <a:schemeClr val="tx2"/>
                      </a:solidFill>
                      <a:ln w="1905">
                        <a:solidFill>
                          <a:schemeClr val="tx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MX" sz="12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18" name="Freeform 3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19" y="2385"/>
                        <a:ext cx="143" cy="303"/>
                      </a:xfrm>
                      <a:custGeom>
                        <a:avLst/>
                        <a:gdLst>
                          <a:gd name="T0" fmla="*/ 1 w 285"/>
                          <a:gd name="T1" fmla="*/ 0 h 607"/>
                          <a:gd name="T2" fmla="*/ 1 w 285"/>
                          <a:gd name="T3" fmla="*/ 0 h 607"/>
                          <a:gd name="T4" fmla="*/ 1 w 285"/>
                          <a:gd name="T5" fmla="*/ 0 h 607"/>
                          <a:gd name="T6" fmla="*/ 1 w 285"/>
                          <a:gd name="T7" fmla="*/ 0 h 607"/>
                          <a:gd name="T8" fmla="*/ 1 w 285"/>
                          <a:gd name="T9" fmla="*/ 0 h 607"/>
                          <a:gd name="T10" fmla="*/ 1 w 285"/>
                          <a:gd name="T11" fmla="*/ 0 h 607"/>
                          <a:gd name="T12" fmla="*/ 1 w 285"/>
                          <a:gd name="T13" fmla="*/ 0 h 607"/>
                          <a:gd name="T14" fmla="*/ 1 w 285"/>
                          <a:gd name="T15" fmla="*/ 0 h 607"/>
                          <a:gd name="T16" fmla="*/ 1 w 285"/>
                          <a:gd name="T17" fmla="*/ 0 h 607"/>
                          <a:gd name="T18" fmla="*/ 1 w 285"/>
                          <a:gd name="T19" fmla="*/ 0 h 607"/>
                          <a:gd name="T20" fmla="*/ 1 w 285"/>
                          <a:gd name="T21" fmla="*/ 0 h 607"/>
                          <a:gd name="T22" fmla="*/ 1 w 285"/>
                          <a:gd name="T23" fmla="*/ 0 h 607"/>
                          <a:gd name="T24" fmla="*/ 1 w 285"/>
                          <a:gd name="T25" fmla="*/ 0 h 607"/>
                          <a:gd name="T26" fmla="*/ 1 w 285"/>
                          <a:gd name="T27" fmla="*/ 0 h 607"/>
                          <a:gd name="T28" fmla="*/ 1 w 285"/>
                          <a:gd name="T29" fmla="*/ 0 h 607"/>
                          <a:gd name="T30" fmla="*/ 1 w 285"/>
                          <a:gd name="T31" fmla="*/ 0 h 607"/>
                          <a:gd name="T32" fmla="*/ 1 w 285"/>
                          <a:gd name="T33" fmla="*/ 0 h 607"/>
                          <a:gd name="T34" fmla="*/ 1 w 285"/>
                          <a:gd name="T35" fmla="*/ 0 h 607"/>
                          <a:gd name="T36" fmla="*/ 1 w 285"/>
                          <a:gd name="T37" fmla="*/ 0 h 607"/>
                          <a:gd name="T38" fmla="*/ 1 w 285"/>
                          <a:gd name="T39" fmla="*/ 0 h 607"/>
                          <a:gd name="T40" fmla="*/ 1 w 285"/>
                          <a:gd name="T41" fmla="*/ 0 h 607"/>
                          <a:gd name="T42" fmla="*/ 1 w 285"/>
                          <a:gd name="T43" fmla="*/ 0 h 607"/>
                          <a:gd name="T44" fmla="*/ 1 w 285"/>
                          <a:gd name="T45" fmla="*/ 0 h 607"/>
                          <a:gd name="T46" fmla="*/ 1 w 285"/>
                          <a:gd name="T47" fmla="*/ 0 h 607"/>
                          <a:gd name="T48" fmla="*/ 1 w 285"/>
                          <a:gd name="T49" fmla="*/ 0 h 607"/>
                          <a:gd name="T50" fmla="*/ 0 w 285"/>
                          <a:gd name="T51" fmla="*/ 0 h 607"/>
                          <a:gd name="T52" fmla="*/ 1 w 285"/>
                          <a:gd name="T53" fmla="*/ 0 h 607"/>
                          <a:gd name="T54" fmla="*/ 1 w 285"/>
                          <a:gd name="T55" fmla="*/ 0 h 607"/>
                          <a:gd name="T56" fmla="*/ 1 w 285"/>
                          <a:gd name="T57" fmla="*/ 0 h 607"/>
                          <a:gd name="T58" fmla="*/ 1 w 285"/>
                          <a:gd name="T59" fmla="*/ 0 h 607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</a:gdLst>
                        <a:ahLst/>
                        <a:cxnLst>
                          <a:cxn ang="T60">
                            <a:pos x="T0" y="T1"/>
                          </a:cxn>
                          <a:cxn ang="T61">
                            <a:pos x="T2" y="T3"/>
                          </a:cxn>
                          <a:cxn ang="T62">
                            <a:pos x="T4" y="T5"/>
                          </a:cxn>
                          <a:cxn ang="T63">
                            <a:pos x="T6" y="T7"/>
                          </a:cxn>
                          <a:cxn ang="T64">
                            <a:pos x="T8" y="T9"/>
                          </a:cxn>
                          <a:cxn ang="T65">
                            <a:pos x="T10" y="T11"/>
                          </a:cxn>
                          <a:cxn ang="T66">
                            <a:pos x="T12" y="T13"/>
                          </a:cxn>
                          <a:cxn ang="T67">
                            <a:pos x="T14" y="T15"/>
                          </a:cxn>
                          <a:cxn ang="T68">
                            <a:pos x="T16" y="T17"/>
                          </a:cxn>
                          <a:cxn ang="T69">
                            <a:pos x="T18" y="T19"/>
                          </a:cxn>
                          <a:cxn ang="T70">
                            <a:pos x="T20" y="T21"/>
                          </a:cxn>
                          <a:cxn ang="T71">
                            <a:pos x="T22" y="T23"/>
                          </a:cxn>
                          <a:cxn ang="T72">
                            <a:pos x="T24" y="T25"/>
                          </a:cxn>
                          <a:cxn ang="T73">
                            <a:pos x="T26" y="T27"/>
                          </a:cxn>
                          <a:cxn ang="T74">
                            <a:pos x="T28" y="T29"/>
                          </a:cxn>
                          <a:cxn ang="T75">
                            <a:pos x="T30" y="T31"/>
                          </a:cxn>
                          <a:cxn ang="T76">
                            <a:pos x="T32" y="T33"/>
                          </a:cxn>
                          <a:cxn ang="T77">
                            <a:pos x="T34" y="T35"/>
                          </a:cxn>
                          <a:cxn ang="T78">
                            <a:pos x="T36" y="T37"/>
                          </a:cxn>
                          <a:cxn ang="T79">
                            <a:pos x="T38" y="T39"/>
                          </a:cxn>
                          <a:cxn ang="T80">
                            <a:pos x="T40" y="T41"/>
                          </a:cxn>
                          <a:cxn ang="T81">
                            <a:pos x="T42" y="T43"/>
                          </a:cxn>
                          <a:cxn ang="T82">
                            <a:pos x="T44" y="T45"/>
                          </a:cxn>
                          <a:cxn ang="T83">
                            <a:pos x="T46" y="T47"/>
                          </a:cxn>
                          <a:cxn ang="T84">
                            <a:pos x="T48" y="T49"/>
                          </a:cxn>
                          <a:cxn ang="T85">
                            <a:pos x="T50" y="T51"/>
                          </a:cxn>
                          <a:cxn ang="T86">
                            <a:pos x="T52" y="T53"/>
                          </a:cxn>
                          <a:cxn ang="T87">
                            <a:pos x="T54" y="T55"/>
                          </a:cxn>
                          <a:cxn ang="T88">
                            <a:pos x="T56" y="T57"/>
                          </a:cxn>
                          <a:cxn ang="T89">
                            <a:pos x="T58" y="T59"/>
                          </a:cxn>
                        </a:cxnLst>
                        <a:rect l="0" t="0" r="r" b="b"/>
                        <a:pathLst>
                          <a:path w="285" h="607">
                            <a:moveTo>
                              <a:pt x="70" y="205"/>
                            </a:moveTo>
                            <a:lnTo>
                              <a:pt x="52" y="296"/>
                            </a:lnTo>
                            <a:lnTo>
                              <a:pt x="23" y="353"/>
                            </a:lnTo>
                            <a:lnTo>
                              <a:pt x="6" y="425"/>
                            </a:lnTo>
                            <a:lnTo>
                              <a:pt x="85" y="417"/>
                            </a:lnTo>
                            <a:lnTo>
                              <a:pt x="107" y="597"/>
                            </a:lnTo>
                            <a:lnTo>
                              <a:pt x="156" y="607"/>
                            </a:lnTo>
                            <a:lnTo>
                              <a:pt x="166" y="501"/>
                            </a:lnTo>
                            <a:lnTo>
                              <a:pt x="188" y="425"/>
                            </a:lnTo>
                            <a:lnTo>
                              <a:pt x="269" y="425"/>
                            </a:lnTo>
                            <a:lnTo>
                              <a:pt x="234" y="355"/>
                            </a:lnTo>
                            <a:lnTo>
                              <a:pt x="223" y="287"/>
                            </a:lnTo>
                            <a:lnTo>
                              <a:pt x="213" y="228"/>
                            </a:lnTo>
                            <a:lnTo>
                              <a:pt x="222" y="152"/>
                            </a:lnTo>
                            <a:lnTo>
                              <a:pt x="234" y="262"/>
                            </a:lnTo>
                            <a:lnTo>
                              <a:pt x="246" y="281"/>
                            </a:lnTo>
                            <a:lnTo>
                              <a:pt x="285" y="273"/>
                            </a:lnTo>
                            <a:lnTo>
                              <a:pt x="268" y="185"/>
                            </a:lnTo>
                            <a:lnTo>
                              <a:pt x="267" y="84"/>
                            </a:lnTo>
                            <a:lnTo>
                              <a:pt x="239" y="35"/>
                            </a:lnTo>
                            <a:lnTo>
                              <a:pt x="179" y="8"/>
                            </a:lnTo>
                            <a:lnTo>
                              <a:pt x="93" y="0"/>
                            </a:lnTo>
                            <a:lnTo>
                              <a:pt x="39" y="38"/>
                            </a:lnTo>
                            <a:lnTo>
                              <a:pt x="16" y="104"/>
                            </a:lnTo>
                            <a:lnTo>
                              <a:pt x="10" y="183"/>
                            </a:lnTo>
                            <a:lnTo>
                              <a:pt x="0" y="284"/>
                            </a:lnTo>
                            <a:lnTo>
                              <a:pt x="37" y="281"/>
                            </a:lnTo>
                            <a:lnTo>
                              <a:pt x="47" y="201"/>
                            </a:lnTo>
                            <a:lnTo>
                              <a:pt x="65" y="134"/>
                            </a:lnTo>
                            <a:lnTo>
                              <a:pt x="70" y="205"/>
                            </a:lnTo>
                            <a:close/>
                          </a:path>
                        </a:pathLst>
                      </a:custGeom>
                      <a:solidFill>
                        <a:schemeClr val="tx2"/>
                      </a:solidFill>
                      <a:ln w="1905">
                        <a:solidFill>
                          <a:schemeClr val="tx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MX" sz="12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408" name="Group 340"/>
                  <p:cNvGrpSpPr>
                    <a:grpSpLocks/>
                  </p:cNvGrpSpPr>
                  <p:nvPr/>
                </p:nvGrpSpPr>
                <p:grpSpPr bwMode="auto">
                  <a:xfrm>
                    <a:off x="1191" y="2829"/>
                    <a:ext cx="142" cy="154"/>
                    <a:chOff x="837" y="3165"/>
                    <a:chExt cx="142" cy="154"/>
                  </a:xfrm>
                </p:grpSpPr>
                <p:sp>
                  <p:nvSpPr>
                    <p:cNvPr id="409" name="Freeform 341"/>
                    <p:cNvSpPr>
                      <a:spLocks/>
                    </p:cNvSpPr>
                    <p:nvPr/>
                  </p:nvSpPr>
                  <p:spPr bwMode="auto">
                    <a:xfrm>
                      <a:off x="837" y="3169"/>
                      <a:ext cx="66" cy="150"/>
                    </a:xfrm>
                    <a:custGeom>
                      <a:avLst/>
                      <a:gdLst>
                        <a:gd name="T0" fmla="*/ 0 w 347"/>
                        <a:gd name="T1" fmla="*/ 0 h 792"/>
                        <a:gd name="T2" fmla="*/ 0 w 347"/>
                        <a:gd name="T3" fmla="*/ 0 h 792"/>
                        <a:gd name="T4" fmla="*/ 0 w 347"/>
                        <a:gd name="T5" fmla="*/ 0 h 792"/>
                        <a:gd name="T6" fmla="*/ 0 w 347"/>
                        <a:gd name="T7" fmla="*/ 0 h 792"/>
                        <a:gd name="T8" fmla="*/ 0 w 347"/>
                        <a:gd name="T9" fmla="*/ 0 h 792"/>
                        <a:gd name="T10" fmla="*/ 0 w 347"/>
                        <a:gd name="T11" fmla="*/ 0 h 792"/>
                        <a:gd name="T12" fmla="*/ 0 w 347"/>
                        <a:gd name="T13" fmla="*/ 0 h 792"/>
                        <a:gd name="T14" fmla="*/ 0 w 347"/>
                        <a:gd name="T15" fmla="*/ 0 h 792"/>
                        <a:gd name="T16" fmla="*/ 0 w 347"/>
                        <a:gd name="T17" fmla="*/ 0 h 792"/>
                        <a:gd name="T18" fmla="*/ 0 w 347"/>
                        <a:gd name="T19" fmla="*/ 0 h 792"/>
                        <a:gd name="T20" fmla="*/ 0 w 347"/>
                        <a:gd name="T21" fmla="*/ 0 h 792"/>
                        <a:gd name="T22" fmla="*/ 0 w 347"/>
                        <a:gd name="T23" fmla="*/ 0 h 792"/>
                        <a:gd name="T24" fmla="*/ 0 w 347"/>
                        <a:gd name="T25" fmla="*/ 0 h 792"/>
                        <a:gd name="T26" fmla="*/ 0 w 347"/>
                        <a:gd name="T27" fmla="*/ 0 h 792"/>
                        <a:gd name="T28" fmla="*/ 0 w 347"/>
                        <a:gd name="T29" fmla="*/ 0 h 792"/>
                        <a:gd name="T30" fmla="*/ 0 w 347"/>
                        <a:gd name="T31" fmla="*/ 0 h 792"/>
                        <a:gd name="T32" fmla="*/ 0 w 347"/>
                        <a:gd name="T33" fmla="*/ 0 h 792"/>
                        <a:gd name="T34" fmla="*/ 0 w 347"/>
                        <a:gd name="T35" fmla="*/ 0 h 792"/>
                        <a:gd name="T36" fmla="*/ 0 w 347"/>
                        <a:gd name="T37" fmla="*/ 0 h 792"/>
                        <a:gd name="T38" fmla="*/ 0 w 347"/>
                        <a:gd name="T39" fmla="*/ 0 h 792"/>
                        <a:gd name="T40" fmla="*/ 0 w 347"/>
                        <a:gd name="T41" fmla="*/ 0 h 792"/>
                        <a:gd name="T42" fmla="*/ 0 w 347"/>
                        <a:gd name="T43" fmla="*/ 0 h 792"/>
                        <a:gd name="T44" fmla="*/ 0 w 347"/>
                        <a:gd name="T45" fmla="*/ 0 h 792"/>
                        <a:gd name="T46" fmla="*/ 0 w 347"/>
                        <a:gd name="T47" fmla="*/ 0 h 792"/>
                        <a:gd name="T48" fmla="*/ 0 w 347"/>
                        <a:gd name="T49" fmla="*/ 0 h 792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0" t="0" r="r" b="b"/>
                      <a:pathLst>
                        <a:path w="347" h="792">
                          <a:moveTo>
                            <a:pt x="347" y="464"/>
                          </a:moveTo>
                          <a:lnTo>
                            <a:pt x="317" y="354"/>
                          </a:lnTo>
                          <a:lnTo>
                            <a:pt x="323" y="242"/>
                          </a:lnTo>
                          <a:lnTo>
                            <a:pt x="286" y="200"/>
                          </a:lnTo>
                          <a:lnTo>
                            <a:pt x="204" y="173"/>
                          </a:lnTo>
                          <a:lnTo>
                            <a:pt x="238" y="150"/>
                          </a:lnTo>
                          <a:lnTo>
                            <a:pt x="265" y="92"/>
                          </a:lnTo>
                          <a:lnTo>
                            <a:pt x="232" y="21"/>
                          </a:lnTo>
                          <a:lnTo>
                            <a:pt x="187" y="0"/>
                          </a:lnTo>
                          <a:lnTo>
                            <a:pt x="118" y="9"/>
                          </a:lnTo>
                          <a:lnTo>
                            <a:pt x="70" y="71"/>
                          </a:lnTo>
                          <a:lnTo>
                            <a:pt x="76" y="124"/>
                          </a:lnTo>
                          <a:lnTo>
                            <a:pt x="124" y="161"/>
                          </a:lnTo>
                          <a:lnTo>
                            <a:pt x="75" y="190"/>
                          </a:lnTo>
                          <a:lnTo>
                            <a:pt x="26" y="245"/>
                          </a:lnTo>
                          <a:lnTo>
                            <a:pt x="12" y="334"/>
                          </a:lnTo>
                          <a:lnTo>
                            <a:pt x="0" y="497"/>
                          </a:lnTo>
                          <a:lnTo>
                            <a:pt x="70" y="491"/>
                          </a:lnTo>
                          <a:lnTo>
                            <a:pt x="74" y="549"/>
                          </a:lnTo>
                          <a:lnTo>
                            <a:pt x="58" y="654"/>
                          </a:lnTo>
                          <a:lnTo>
                            <a:pt x="63" y="773"/>
                          </a:lnTo>
                          <a:lnTo>
                            <a:pt x="181" y="792"/>
                          </a:lnTo>
                          <a:lnTo>
                            <a:pt x="292" y="773"/>
                          </a:lnTo>
                          <a:lnTo>
                            <a:pt x="271" y="490"/>
                          </a:lnTo>
                          <a:lnTo>
                            <a:pt x="347" y="464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190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MX" sz="1200">
                        <a:solidFill>
                          <a:prstClr val="black"/>
                        </a:solidFill>
                      </a:endParaRPr>
                    </a:p>
                  </p:txBody>
                </p:sp>
                <p:grpSp>
                  <p:nvGrpSpPr>
                    <p:cNvPr id="410" name="Group 34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11" y="3165"/>
                      <a:ext cx="68" cy="154"/>
                      <a:chOff x="1102" y="2293"/>
                      <a:chExt cx="179" cy="408"/>
                    </a:xfrm>
                  </p:grpSpPr>
                  <p:sp>
                    <p:nvSpPr>
                      <p:cNvPr id="411" name="Freeform 34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02" y="2293"/>
                        <a:ext cx="179" cy="408"/>
                      </a:xfrm>
                      <a:custGeom>
                        <a:avLst/>
                        <a:gdLst>
                          <a:gd name="T0" fmla="*/ 0 w 360"/>
                          <a:gd name="T1" fmla="*/ 1 h 815"/>
                          <a:gd name="T2" fmla="*/ 0 w 360"/>
                          <a:gd name="T3" fmla="*/ 1 h 815"/>
                          <a:gd name="T4" fmla="*/ 0 w 360"/>
                          <a:gd name="T5" fmla="*/ 1 h 815"/>
                          <a:gd name="T6" fmla="*/ 0 w 360"/>
                          <a:gd name="T7" fmla="*/ 1 h 815"/>
                          <a:gd name="T8" fmla="*/ 0 w 360"/>
                          <a:gd name="T9" fmla="*/ 1 h 815"/>
                          <a:gd name="T10" fmla="*/ 0 w 360"/>
                          <a:gd name="T11" fmla="*/ 1 h 815"/>
                          <a:gd name="T12" fmla="*/ 0 w 360"/>
                          <a:gd name="T13" fmla="*/ 1 h 815"/>
                          <a:gd name="T14" fmla="*/ 0 w 360"/>
                          <a:gd name="T15" fmla="*/ 1 h 815"/>
                          <a:gd name="T16" fmla="*/ 0 w 360"/>
                          <a:gd name="T17" fmla="*/ 1 h 815"/>
                          <a:gd name="T18" fmla="*/ 0 w 360"/>
                          <a:gd name="T19" fmla="*/ 0 h 815"/>
                          <a:gd name="T20" fmla="*/ 0 w 360"/>
                          <a:gd name="T21" fmla="*/ 1 h 815"/>
                          <a:gd name="T22" fmla="*/ 0 w 360"/>
                          <a:gd name="T23" fmla="*/ 1 h 815"/>
                          <a:gd name="T24" fmla="*/ 0 w 360"/>
                          <a:gd name="T25" fmla="*/ 1 h 815"/>
                          <a:gd name="T26" fmla="*/ 0 w 360"/>
                          <a:gd name="T27" fmla="*/ 1 h 815"/>
                          <a:gd name="T28" fmla="*/ 0 w 360"/>
                          <a:gd name="T29" fmla="*/ 1 h 815"/>
                          <a:gd name="T30" fmla="*/ 0 w 360"/>
                          <a:gd name="T31" fmla="*/ 1 h 815"/>
                          <a:gd name="T32" fmla="*/ 0 w 360"/>
                          <a:gd name="T33" fmla="*/ 1 h 815"/>
                          <a:gd name="T34" fmla="*/ 0 w 360"/>
                          <a:gd name="T35" fmla="*/ 1 h 815"/>
                          <a:gd name="T36" fmla="*/ 0 w 360"/>
                          <a:gd name="T37" fmla="*/ 1 h 815"/>
                          <a:gd name="T38" fmla="*/ 0 w 360"/>
                          <a:gd name="T39" fmla="*/ 1 h 815"/>
                          <a:gd name="T40" fmla="*/ 0 w 360"/>
                          <a:gd name="T41" fmla="*/ 1 h 815"/>
                          <a:gd name="T42" fmla="*/ 0 w 360"/>
                          <a:gd name="T43" fmla="*/ 1 h 815"/>
                          <a:gd name="T44" fmla="*/ 0 w 360"/>
                          <a:gd name="T45" fmla="*/ 1 h 815"/>
                          <a:gd name="T46" fmla="*/ 0 w 360"/>
                          <a:gd name="T47" fmla="*/ 1 h 815"/>
                          <a:gd name="T48" fmla="*/ 0 w 360"/>
                          <a:gd name="T49" fmla="*/ 1 h 815"/>
                          <a:gd name="T50" fmla="*/ 0 w 360"/>
                          <a:gd name="T51" fmla="*/ 1 h 815"/>
                          <a:gd name="T52" fmla="*/ 0 w 360"/>
                          <a:gd name="T53" fmla="*/ 1 h 815"/>
                          <a:gd name="T54" fmla="*/ 0 w 360"/>
                          <a:gd name="T55" fmla="*/ 1 h 815"/>
                          <a:gd name="T56" fmla="*/ 0 w 360"/>
                          <a:gd name="T57" fmla="*/ 1 h 815"/>
                          <a:gd name="T58" fmla="*/ 0 w 360"/>
                          <a:gd name="T59" fmla="*/ 1 h 815"/>
                          <a:gd name="T60" fmla="*/ 0 w 360"/>
                          <a:gd name="T61" fmla="*/ 1 h 815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</a:gdLst>
                        <a:ahLst/>
                        <a:cxnLst>
                          <a:cxn ang="T62">
                            <a:pos x="T0" y="T1"/>
                          </a:cxn>
                          <a:cxn ang="T63">
                            <a:pos x="T2" y="T3"/>
                          </a:cxn>
                          <a:cxn ang="T64">
                            <a:pos x="T4" y="T5"/>
                          </a:cxn>
                          <a:cxn ang="T65">
                            <a:pos x="T6" y="T7"/>
                          </a:cxn>
                          <a:cxn ang="T66">
                            <a:pos x="T8" y="T9"/>
                          </a:cxn>
                          <a:cxn ang="T67">
                            <a:pos x="T10" y="T11"/>
                          </a:cxn>
                          <a:cxn ang="T68">
                            <a:pos x="T12" y="T13"/>
                          </a:cxn>
                          <a:cxn ang="T69">
                            <a:pos x="T14" y="T15"/>
                          </a:cxn>
                          <a:cxn ang="T70">
                            <a:pos x="T16" y="T17"/>
                          </a:cxn>
                          <a:cxn ang="T71">
                            <a:pos x="T18" y="T19"/>
                          </a:cxn>
                          <a:cxn ang="T72">
                            <a:pos x="T20" y="T21"/>
                          </a:cxn>
                          <a:cxn ang="T73">
                            <a:pos x="T22" y="T23"/>
                          </a:cxn>
                          <a:cxn ang="T74">
                            <a:pos x="T24" y="T25"/>
                          </a:cxn>
                          <a:cxn ang="T75">
                            <a:pos x="T26" y="T27"/>
                          </a:cxn>
                          <a:cxn ang="T76">
                            <a:pos x="T28" y="T29"/>
                          </a:cxn>
                          <a:cxn ang="T77">
                            <a:pos x="T30" y="T31"/>
                          </a:cxn>
                          <a:cxn ang="T78">
                            <a:pos x="T32" y="T33"/>
                          </a:cxn>
                          <a:cxn ang="T79">
                            <a:pos x="T34" y="T35"/>
                          </a:cxn>
                          <a:cxn ang="T80">
                            <a:pos x="T36" y="T37"/>
                          </a:cxn>
                          <a:cxn ang="T81">
                            <a:pos x="T38" y="T39"/>
                          </a:cxn>
                          <a:cxn ang="T82">
                            <a:pos x="T40" y="T41"/>
                          </a:cxn>
                          <a:cxn ang="T83">
                            <a:pos x="T42" y="T43"/>
                          </a:cxn>
                          <a:cxn ang="T84">
                            <a:pos x="T44" y="T45"/>
                          </a:cxn>
                          <a:cxn ang="T85">
                            <a:pos x="T46" y="T47"/>
                          </a:cxn>
                          <a:cxn ang="T86">
                            <a:pos x="T48" y="T49"/>
                          </a:cxn>
                          <a:cxn ang="T87">
                            <a:pos x="T50" y="T51"/>
                          </a:cxn>
                          <a:cxn ang="T88">
                            <a:pos x="T52" y="T53"/>
                          </a:cxn>
                          <a:cxn ang="T89">
                            <a:pos x="T54" y="T55"/>
                          </a:cxn>
                          <a:cxn ang="T90">
                            <a:pos x="T56" y="T57"/>
                          </a:cxn>
                          <a:cxn ang="T91">
                            <a:pos x="T58" y="T59"/>
                          </a:cxn>
                          <a:cxn ang="T92">
                            <a:pos x="T60" y="T61"/>
                          </a:cxn>
                        </a:cxnLst>
                        <a:rect l="0" t="0" r="r" b="b"/>
                        <a:pathLst>
                          <a:path w="360" h="815">
                            <a:moveTo>
                              <a:pt x="289" y="487"/>
                            </a:moveTo>
                            <a:lnTo>
                              <a:pt x="360" y="464"/>
                            </a:lnTo>
                            <a:lnTo>
                              <a:pt x="328" y="354"/>
                            </a:lnTo>
                            <a:lnTo>
                              <a:pt x="334" y="242"/>
                            </a:lnTo>
                            <a:lnTo>
                              <a:pt x="297" y="201"/>
                            </a:lnTo>
                            <a:lnTo>
                              <a:pt x="217" y="173"/>
                            </a:lnTo>
                            <a:lnTo>
                              <a:pt x="250" y="150"/>
                            </a:lnTo>
                            <a:lnTo>
                              <a:pt x="277" y="92"/>
                            </a:lnTo>
                            <a:lnTo>
                              <a:pt x="245" y="21"/>
                            </a:lnTo>
                            <a:lnTo>
                              <a:pt x="199" y="0"/>
                            </a:lnTo>
                            <a:lnTo>
                              <a:pt x="118" y="7"/>
                            </a:lnTo>
                            <a:lnTo>
                              <a:pt x="73" y="79"/>
                            </a:lnTo>
                            <a:lnTo>
                              <a:pt x="83" y="128"/>
                            </a:lnTo>
                            <a:lnTo>
                              <a:pt x="108" y="157"/>
                            </a:lnTo>
                            <a:lnTo>
                              <a:pt x="127" y="167"/>
                            </a:lnTo>
                            <a:lnTo>
                              <a:pt x="70" y="189"/>
                            </a:lnTo>
                            <a:lnTo>
                              <a:pt x="24" y="282"/>
                            </a:lnTo>
                            <a:lnTo>
                              <a:pt x="24" y="379"/>
                            </a:lnTo>
                            <a:lnTo>
                              <a:pt x="0" y="495"/>
                            </a:lnTo>
                            <a:lnTo>
                              <a:pt x="51" y="487"/>
                            </a:lnTo>
                            <a:lnTo>
                              <a:pt x="9" y="638"/>
                            </a:lnTo>
                            <a:lnTo>
                              <a:pt x="57" y="625"/>
                            </a:lnTo>
                            <a:lnTo>
                              <a:pt x="105" y="629"/>
                            </a:lnTo>
                            <a:lnTo>
                              <a:pt x="108" y="713"/>
                            </a:lnTo>
                            <a:lnTo>
                              <a:pt x="127" y="812"/>
                            </a:lnTo>
                            <a:lnTo>
                              <a:pt x="220" y="815"/>
                            </a:lnTo>
                            <a:lnTo>
                              <a:pt x="224" y="690"/>
                            </a:lnTo>
                            <a:lnTo>
                              <a:pt x="240" y="653"/>
                            </a:lnTo>
                            <a:lnTo>
                              <a:pt x="345" y="638"/>
                            </a:lnTo>
                            <a:lnTo>
                              <a:pt x="298" y="539"/>
                            </a:lnTo>
                            <a:lnTo>
                              <a:pt x="289" y="487"/>
                            </a:lnTo>
                            <a:close/>
                          </a:path>
                        </a:pathLst>
                      </a:custGeom>
                      <a:solidFill>
                        <a:schemeClr val="tx2"/>
                      </a:solidFill>
                      <a:ln w="1905">
                        <a:solidFill>
                          <a:schemeClr val="tx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MX" sz="12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12" name="Freeform 3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52" y="2301"/>
                        <a:ext cx="70" cy="71"/>
                      </a:xfrm>
                      <a:custGeom>
                        <a:avLst/>
                        <a:gdLst>
                          <a:gd name="T0" fmla="*/ 0 w 142"/>
                          <a:gd name="T1" fmla="*/ 1 h 142"/>
                          <a:gd name="T2" fmla="*/ 0 w 142"/>
                          <a:gd name="T3" fmla="*/ 1 h 142"/>
                          <a:gd name="T4" fmla="*/ 0 w 142"/>
                          <a:gd name="T5" fmla="*/ 1 h 142"/>
                          <a:gd name="T6" fmla="*/ 0 w 142"/>
                          <a:gd name="T7" fmla="*/ 1 h 142"/>
                          <a:gd name="T8" fmla="*/ 0 w 142"/>
                          <a:gd name="T9" fmla="*/ 1 h 142"/>
                          <a:gd name="T10" fmla="*/ 0 w 142"/>
                          <a:gd name="T11" fmla="*/ 1 h 142"/>
                          <a:gd name="T12" fmla="*/ 0 w 142"/>
                          <a:gd name="T13" fmla="*/ 1 h 142"/>
                          <a:gd name="T14" fmla="*/ 0 w 142"/>
                          <a:gd name="T15" fmla="*/ 1 h 142"/>
                          <a:gd name="T16" fmla="*/ 0 w 142"/>
                          <a:gd name="T17" fmla="*/ 0 h 142"/>
                          <a:gd name="T18" fmla="*/ 0 w 142"/>
                          <a:gd name="T19" fmla="*/ 1 h 142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142" h="142">
                            <a:moveTo>
                              <a:pt x="30" y="14"/>
                            </a:moveTo>
                            <a:lnTo>
                              <a:pt x="0" y="53"/>
                            </a:lnTo>
                            <a:lnTo>
                              <a:pt x="4" y="106"/>
                            </a:lnTo>
                            <a:lnTo>
                              <a:pt x="58" y="142"/>
                            </a:lnTo>
                            <a:lnTo>
                              <a:pt x="96" y="134"/>
                            </a:lnTo>
                            <a:lnTo>
                              <a:pt x="127" y="113"/>
                            </a:lnTo>
                            <a:lnTo>
                              <a:pt x="142" y="79"/>
                            </a:lnTo>
                            <a:lnTo>
                              <a:pt x="129" y="25"/>
                            </a:lnTo>
                            <a:lnTo>
                              <a:pt x="81" y="0"/>
                            </a:lnTo>
                            <a:lnTo>
                              <a:pt x="30" y="14"/>
                            </a:lnTo>
                            <a:close/>
                          </a:path>
                        </a:pathLst>
                      </a:custGeom>
                      <a:solidFill>
                        <a:schemeClr val="tx2"/>
                      </a:solidFill>
                      <a:ln w="1905">
                        <a:solidFill>
                          <a:schemeClr val="tx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MX" sz="12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13" name="Freeform 3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19" y="2385"/>
                        <a:ext cx="143" cy="303"/>
                      </a:xfrm>
                      <a:custGeom>
                        <a:avLst/>
                        <a:gdLst>
                          <a:gd name="T0" fmla="*/ 1 w 285"/>
                          <a:gd name="T1" fmla="*/ 0 h 607"/>
                          <a:gd name="T2" fmla="*/ 1 w 285"/>
                          <a:gd name="T3" fmla="*/ 0 h 607"/>
                          <a:gd name="T4" fmla="*/ 1 w 285"/>
                          <a:gd name="T5" fmla="*/ 0 h 607"/>
                          <a:gd name="T6" fmla="*/ 1 w 285"/>
                          <a:gd name="T7" fmla="*/ 0 h 607"/>
                          <a:gd name="T8" fmla="*/ 1 w 285"/>
                          <a:gd name="T9" fmla="*/ 0 h 607"/>
                          <a:gd name="T10" fmla="*/ 1 w 285"/>
                          <a:gd name="T11" fmla="*/ 0 h 607"/>
                          <a:gd name="T12" fmla="*/ 1 w 285"/>
                          <a:gd name="T13" fmla="*/ 0 h 607"/>
                          <a:gd name="T14" fmla="*/ 1 w 285"/>
                          <a:gd name="T15" fmla="*/ 0 h 607"/>
                          <a:gd name="T16" fmla="*/ 1 w 285"/>
                          <a:gd name="T17" fmla="*/ 0 h 607"/>
                          <a:gd name="T18" fmla="*/ 1 w 285"/>
                          <a:gd name="T19" fmla="*/ 0 h 607"/>
                          <a:gd name="T20" fmla="*/ 1 w 285"/>
                          <a:gd name="T21" fmla="*/ 0 h 607"/>
                          <a:gd name="T22" fmla="*/ 1 w 285"/>
                          <a:gd name="T23" fmla="*/ 0 h 607"/>
                          <a:gd name="T24" fmla="*/ 1 w 285"/>
                          <a:gd name="T25" fmla="*/ 0 h 607"/>
                          <a:gd name="T26" fmla="*/ 1 w 285"/>
                          <a:gd name="T27" fmla="*/ 0 h 607"/>
                          <a:gd name="T28" fmla="*/ 1 w 285"/>
                          <a:gd name="T29" fmla="*/ 0 h 607"/>
                          <a:gd name="T30" fmla="*/ 1 w 285"/>
                          <a:gd name="T31" fmla="*/ 0 h 607"/>
                          <a:gd name="T32" fmla="*/ 1 w 285"/>
                          <a:gd name="T33" fmla="*/ 0 h 607"/>
                          <a:gd name="T34" fmla="*/ 1 w 285"/>
                          <a:gd name="T35" fmla="*/ 0 h 607"/>
                          <a:gd name="T36" fmla="*/ 1 w 285"/>
                          <a:gd name="T37" fmla="*/ 0 h 607"/>
                          <a:gd name="T38" fmla="*/ 1 w 285"/>
                          <a:gd name="T39" fmla="*/ 0 h 607"/>
                          <a:gd name="T40" fmla="*/ 1 w 285"/>
                          <a:gd name="T41" fmla="*/ 0 h 607"/>
                          <a:gd name="T42" fmla="*/ 1 w 285"/>
                          <a:gd name="T43" fmla="*/ 0 h 607"/>
                          <a:gd name="T44" fmla="*/ 1 w 285"/>
                          <a:gd name="T45" fmla="*/ 0 h 607"/>
                          <a:gd name="T46" fmla="*/ 1 w 285"/>
                          <a:gd name="T47" fmla="*/ 0 h 607"/>
                          <a:gd name="T48" fmla="*/ 1 w 285"/>
                          <a:gd name="T49" fmla="*/ 0 h 607"/>
                          <a:gd name="T50" fmla="*/ 0 w 285"/>
                          <a:gd name="T51" fmla="*/ 0 h 607"/>
                          <a:gd name="T52" fmla="*/ 1 w 285"/>
                          <a:gd name="T53" fmla="*/ 0 h 607"/>
                          <a:gd name="T54" fmla="*/ 1 w 285"/>
                          <a:gd name="T55" fmla="*/ 0 h 607"/>
                          <a:gd name="T56" fmla="*/ 1 w 285"/>
                          <a:gd name="T57" fmla="*/ 0 h 607"/>
                          <a:gd name="T58" fmla="*/ 1 w 285"/>
                          <a:gd name="T59" fmla="*/ 0 h 607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</a:gdLst>
                        <a:ahLst/>
                        <a:cxnLst>
                          <a:cxn ang="T60">
                            <a:pos x="T0" y="T1"/>
                          </a:cxn>
                          <a:cxn ang="T61">
                            <a:pos x="T2" y="T3"/>
                          </a:cxn>
                          <a:cxn ang="T62">
                            <a:pos x="T4" y="T5"/>
                          </a:cxn>
                          <a:cxn ang="T63">
                            <a:pos x="T6" y="T7"/>
                          </a:cxn>
                          <a:cxn ang="T64">
                            <a:pos x="T8" y="T9"/>
                          </a:cxn>
                          <a:cxn ang="T65">
                            <a:pos x="T10" y="T11"/>
                          </a:cxn>
                          <a:cxn ang="T66">
                            <a:pos x="T12" y="T13"/>
                          </a:cxn>
                          <a:cxn ang="T67">
                            <a:pos x="T14" y="T15"/>
                          </a:cxn>
                          <a:cxn ang="T68">
                            <a:pos x="T16" y="T17"/>
                          </a:cxn>
                          <a:cxn ang="T69">
                            <a:pos x="T18" y="T19"/>
                          </a:cxn>
                          <a:cxn ang="T70">
                            <a:pos x="T20" y="T21"/>
                          </a:cxn>
                          <a:cxn ang="T71">
                            <a:pos x="T22" y="T23"/>
                          </a:cxn>
                          <a:cxn ang="T72">
                            <a:pos x="T24" y="T25"/>
                          </a:cxn>
                          <a:cxn ang="T73">
                            <a:pos x="T26" y="T27"/>
                          </a:cxn>
                          <a:cxn ang="T74">
                            <a:pos x="T28" y="T29"/>
                          </a:cxn>
                          <a:cxn ang="T75">
                            <a:pos x="T30" y="T31"/>
                          </a:cxn>
                          <a:cxn ang="T76">
                            <a:pos x="T32" y="T33"/>
                          </a:cxn>
                          <a:cxn ang="T77">
                            <a:pos x="T34" y="T35"/>
                          </a:cxn>
                          <a:cxn ang="T78">
                            <a:pos x="T36" y="T37"/>
                          </a:cxn>
                          <a:cxn ang="T79">
                            <a:pos x="T38" y="T39"/>
                          </a:cxn>
                          <a:cxn ang="T80">
                            <a:pos x="T40" y="T41"/>
                          </a:cxn>
                          <a:cxn ang="T81">
                            <a:pos x="T42" y="T43"/>
                          </a:cxn>
                          <a:cxn ang="T82">
                            <a:pos x="T44" y="T45"/>
                          </a:cxn>
                          <a:cxn ang="T83">
                            <a:pos x="T46" y="T47"/>
                          </a:cxn>
                          <a:cxn ang="T84">
                            <a:pos x="T48" y="T49"/>
                          </a:cxn>
                          <a:cxn ang="T85">
                            <a:pos x="T50" y="T51"/>
                          </a:cxn>
                          <a:cxn ang="T86">
                            <a:pos x="T52" y="T53"/>
                          </a:cxn>
                          <a:cxn ang="T87">
                            <a:pos x="T54" y="T55"/>
                          </a:cxn>
                          <a:cxn ang="T88">
                            <a:pos x="T56" y="T57"/>
                          </a:cxn>
                          <a:cxn ang="T89">
                            <a:pos x="T58" y="T59"/>
                          </a:cxn>
                        </a:cxnLst>
                        <a:rect l="0" t="0" r="r" b="b"/>
                        <a:pathLst>
                          <a:path w="285" h="607">
                            <a:moveTo>
                              <a:pt x="70" y="205"/>
                            </a:moveTo>
                            <a:lnTo>
                              <a:pt x="52" y="296"/>
                            </a:lnTo>
                            <a:lnTo>
                              <a:pt x="23" y="353"/>
                            </a:lnTo>
                            <a:lnTo>
                              <a:pt x="6" y="425"/>
                            </a:lnTo>
                            <a:lnTo>
                              <a:pt x="85" y="417"/>
                            </a:lnTo>
                            <a:lnTo>
                              <a:pt x="107" y="597"/>
                            </a:lnTo>
                            <a:lnTo>
                              <a:pt x="156" y="607"/>
                            </a:lnTo>
                            <a:lnTo>
                              <a:pt x="166" y="501"/>
                            </a:lnTo>
                            <a:lnTo>
                              <a:pt x="188" y="425"/>
                            </a:lnTo>
                            <a:lnTo>
                              <a:pt x="269" y="425"/>
                            </a:lnTo>
                            <a:lnTo>
                              <a:pt x="234" y="355"/>
                            </a:lnTo>
                            <a:lnTo>
                              <a:pt x="223" y="287"/>
                            </a:lnTo>
                            <a:lnTo>
                              <a:pt x="213" y="228"/>
                            </a:lnTo>
                            <a:lnTo>
                              <a:pt x="222" y="152"/>
                            </a:lnTo>
                            <a:lnTo>
                              <a:pt x="234" y="262"/>
                            </a:lnTo>
                            <a:lnTo>
                              <a:pt x="246" y="281"/>
                            </a:lnTo>
                            <a:lnTo>
                              <a:pt x="285" y="273"/>
                            </a:lnTo>
                            <a:lnTo>
                              <a:pt x="268" y="185"/>
                            </a:lnTo>
                            <a:lnTo>
                              <a:pt x="267" y="84"/>
                            </a:lnTo>
                            <a:lnTo>
                              <a:pt x="239" y="35"/>
                            </a:lnTo>
                            <a:lnTo>
                              <a:pt x="179" y="8"/>
                            </a:lnTo>
                            <a:lnTo>
                              <a:pt x="93" y="0"/>
                            </a:lnTo>
                            <a:lnTo>
                              <a:pt x="39" y="38"/>
                            </a:lnTo>
                            <a:lnTo>
                              <a:pt x="16" y="104"/>
                            </a:lnTo>
                            <a:lnTo>
                              <a:pt x="10" y="183"/>
                            </a:lnTo>
                            <a:lnTo>
                              <a:pt x="0" y="284"/>
                            </a:lnTo>
                            <a:lnTo>
                              <a:pt x="37" y="281"/>
                            </a:lnTo>
                            <a:lnTo>
                              <a:pt x="47" y="201"/>
                            </a:lnTo>
                            <a:lnTo>
                              <a:pt x="65" y="134"/>
                            </a:lnTo>
                            <a:lnTo>
                              <a:pt x="70" y="205"/>
                            </a:lnTo>
                            <a:close/>
                          </a:path>
                        </a:pathLst>
                      </a:custGeom>
                      <a:solidFill>
                        <a:schemeClr val="tx2"/>
                      </a:solidFill>
                      <a:ln w="1905">
                        <a:solidFill>
                          <a:schemeClr val="tx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MX" sz="12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39" name="Group 360"/>
                <p:cNvGrpSpPr>
                  <a:grpSpLocks/>
                </p:cNvGrpSpPr>
                <p:nvPr/>
              </p:nvGrpSpPr>
              <p:grpSpPr bwMode="auto">
                <a:xfrm>
                  <a:off x="5481638" y="2684463"/>
                  <a:ext cx="703262" cy="246062"/>
                  <a:chOff x="891" y="2829"/>
                  <a:chExt cx="442" cy="154"/>
                </a:xfrm>
              </p:grpSpPr>
              <p:grpSp>
                <p:nvGrpSpPr>
                  <p:cNvPr id="388" name="Group 361"/>
                  <p:cNvGrpSpPr>
                    <a:grpSpLocks/>
                  </p:cNvGrpSpPr>
                  <p:nvPr/>
                </p:nvGrpSpPr>
                <p:grpSpPr bwMode="auto">
                  <a:xfrm>
                    <a:off x="891" y="2829"/>
                    <a:ext cx="142" cy="154"/>
                    <a:chOff x="837" y="3165"/>
                    <a:chExt cx="142" cy="154"/>
                  </a:xfrm>
                </p:grpSpPr>
                <p:sp>
                  <p:nvSpPr>
                    <p:cNvPr id="401" name="Freeform 362"/>
                    <p:cNvSpPr>
                      <a:spLocks/>
                    </p:cNvSpPr>
                    <p:nvPr/>
                  </p:nvSpPr>
                  <p:spPr bwMode="auto">
                    <a:xfrm>
                      <a:off x="837" y="3169"/>
                      <a:ext cx="66" cy="150"/>
                    </a:xfrm>
                    <a:custGeom>
                      <a:avLst/>
                      <a:gdLst>
                        <a:gd name="T0" fmla="*/ 0 w 347"/>
                        <a:gd name="T1" fmla="*/ 0 h 792"/>
                        <a:gd name="T2" fmla="*/ 0 w 347"/>
                        <a:gd name="T3" fmla="*/ 0 h 792"/>
                        <a:gd name="T4" fmla="*/ 0 w 347"/>
                        <a:gd name="T5" fmla="*/ 0 h 792"/>
                        <a:gd name="T6" fmla="*/ 0 w 347"/>
                        <a:gd name="T7" fmla="*/ 0 h 792"/>
                        <a:gd name="T8" fmla="*/ 0 w 347"/>
                        <a:gd name="T9" fmla="*/ 0 h 792"/>
                        <a:gd name="T10" fmla="*/ 0 w 347"/>
                        <a:gd name="T11" fmla="*/ 0 h 792"/>
                        <a:gd name="T12" fmla="*/ 0 w 347"/>
                        <a:gd name="T13" fmla="*/ 0 h 792"/>
                        <a:gd name="T14" fmla="*/ 0 w 347"/>
                        <a:gd name="T15" fmla="*/ 0 h 792"/>
                        <a:gd name="T16" fmla="*/ 0 w 347"/>
                        <a:gd name="T17" fmla="*/ 0 h 792"/>
                        <a:gd name="T18" fmla="*/ 0 w 347"/>
                        <a:gd name="T19" fmla="*/ 0 h 792"/>
                        <a:gd name="T20" fmla="*/ 0 w 347"/>
                        <a:gd name="T21" fmla="*/ 0 h 792"/>
                        <a:gd name="T22" fmla="*/ 0 w 347"/>
                        <a:gd name="T23" fmla="*/ 0 h 792"/>
                        <a:gd name="T24" fmla="*/ 0 w 347"/>
                        <a:gd name="T25" fmla="*/ 0 h 792"/>
                        <a:gd name="T26" fmla="*/ 0 w 347"/>
                        <a:gd name="T27" fmla="*/ 0 h 792"/>
                        <a:gd name="T28" fmla="*/ 0 w 347"/>
                        <a:gd name="T29" fmla="*/ 0 h 792"/>
                        <a:gd name="T30" fmla="*/ 0 w 347"/>
                        <a:gd name="T31" fmla="*/ 0 h 792"/>
                        <a:gd name="T32" fmla="*/ 0 w 347"/>
                        <a:gd name="T33" fmla="*/ 0 h 792"/>
                        <a:gd name="T34" fmla="*/ 0 w 347"/>
                        <a:gd name="T35" fmla="*/ 0 h 792"/>
                        <a:gd name="T36" fmla="*/ 0 w 347"/>
                        <a:gd name="T37" fmla="*/ 0 h 792"/>
                        <a:gd name="T38" fmla="*/ 0 w 347"/>
                        <a:gd name="T39" fmla="*/ 0 h 792"/>
                        <a:gd name="T40" fmla="*/ 0 w 347"/>
                        <a:gd name="T41" fmla="*/ 0 h 792"/>
                        <a:gd name="T42" fmla="*/ 0 w 347"/>
                        <a:gd name="T43" fmla="*/ 0 h 792"/>
                        <a:gd name="T44" fmla="*/ 0 w 347"/>
                        <a:gd name="T45" fmla="*/ 0 h 792"/>
                        <a:gd name="T46" fmla="*/ 0 w 347"/>
                        <a:gd name="T47" fmla="*/ 0 h 792"/>
                        <a:gd name="T48" fmla="*/ 0 w 347"/>
                        <a:gd name="T49" fmla="*/ 0 h 792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0" t="0" r="r" b="b"/>
                      <a:pathLst>
                        <a:path w="347" h="792">
                          <a:moveTo>
                            <a:pt x="347" y="464"/>
                          </a:moveTo>
                          <a:lnTo>
                            <a:pt x="317" y="354"/>
                          </a:lnTo>
                          <a:lnTo>
                            <a:pt x="323" y="242"/>
                          </a:lnTo>
                          <a:lnTo>
                            <a:pt x="286" y="200"/>
                          </a:lnTo>
                          <a:lnTo>
                            <a:pt x="204" y="173"/>
                          </a:lnTo>
                          <a:lnTo>
                            <a:pt x="238" y="150"/>
                          </a:lnTo>
                          <a:lnTo>
                            <a:pt x="265" y="92"/>
                          </a:lnTo>
                          <a:lnTo>
                            <a:pt x="232" y="21"/>
                          </a:lnTo>
                          <a:lnTo>
                            <a:pt x="187" y="0"/>
                          </a:lnTo>
                          <a:lnTo>
                            <a:pt x="118" y="9"/>
                          </a:lnTo>
                          <a:lnTo>
                            <a:pt x="70" y="71"/>
                          </a:lnTo>
                          <a:lnTo>
                            <a:pt x="76" y="124"/>
                          </a:lnTo>
                          <a:lnTo>
                            <a:pt x="124" y="161"/>
                          </a:lnTo>
                          <a:lnTo>
                            <a:pt x="75" y="190"/>
                          </a:lnTo>
                          <a:lnTo>
                            <a:pt x="26" y="245"/>
                          </a:lnTo>
                          <a:lnTo>
                            <a:pt x="12" y="334"/>
                          </a:lnTo>
                          <a:lnTo>
                            <a:pt x="0" y="497"/>
                          </a:lnTo>
                          <a:lnTo>
                            <a:pt x="70" y="491"/>
                          </a:lnTo>
                          <a:lnTo>
                            <a:pt x="74" y="549"/>
                          </a:lnTo>
                          <a:lnTo>
                            <a:pt x="58" y="654"/>
                          </a:lnTo>
                          <a:lnTo>
                            <a:pt x="63" y="773"/>
                          </a:lnTo>
                          <a:lnTo>
                            <a:pt x="181" y="792"/>
                          </a:lnTo>
                          <a:lnTo>
                            <a:pt x="292" y="773"/>
                          </a:lnTo>
                          <a:lnTo>
                            <a:pt x="271" y="490"/>
                          </a:lnTo>
                          <a:lnTo>
                            <a:pt x="347" y="464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190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MX" sz="1200">
                        <a:solidFill>
                          <a:prstClr val="black"/>
                        </a:solidFill>
                      </a:endParaRPr>
                    </a:p>
                  </p:txBody>
                </p:sp>
                <p:grpSp>
                  <p:nvGrpSpPr>
                    <p:cNvPr id="402" name="Group 36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11" y="3165"/>
                      <a:ext cx="68" cy="154"/>
                      <a:chOff x="1102" y="2293"/>
                      <a:chExt cx="179" cy="408"/>
                    </a:xfrm>
                  </p:grpSpPr>
                  <p:sp>
                    <p:nvSpPr>
                      <p:cNvPr id="403" name="Freeform 36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02" y="2293"/>
                        <a:ext cx="179" cy="408"/>
                      </a:xfrm>
                      <a:custGeom>
                        <a:avLst/>
                        <a:gdLst>
                          <a:gd name="T0" fmla="*/ 0 w 360"/>
                          <a:gd name="T1" fmla="*/ 1 h 815"/>
                          <a:gd name="T2" fmla="*/ 0 w 360"/>
                          <a:gd name="T3" fmla="*/ 1 h 815"/>
                          <a:gd name="T4" fmla="*/ 0 w 360"/>
                          <a:gd name="T5" fmla="*/ 1 h 815"/>
                          <a:gd name="T6" fmla="*/ 0 w 360"/>
                          <a:gd name="T7" fmla="*/ 1 h 815"/>
                          <a:gd name="T8" fmla="*/ 0 w 360"/>
                          <a:gd name="T9" fmla="*/ 1 h 815"/>
                          <a:gd name="T10" fmla="*/ 0 w 360"/>
                          <a:gd name="T11" fmla="*/ 1 h 815"/>
                          <a:gd name="T12" fmla="*/ 0 w 360"/>
                          <a:gd name="T13" fmla="*/ 1 h 815"/>
                          <a:gd name="T14" fmla="*/ 0 w 360"/>
                          <a:gd name="T15" fmla="*/ 1 h 815"/>
                          <a:gd name="T16" fmla="*/ 0 w 360"/>
                          <a:gd name="T17" fmla="*/ 1 h 815"/>
                          <a:gd name="T18" fmla="*/ 0 w 360"/>
                          <a:gd name="T19" fmla="*/ 0 h 815"/>
                          <a:gd name="T20" fmla="*/ 0 w 360"/>
                          <a:gd name="T21" fmla="*/ 1 h 815"/>
                          <a:gd name="T22" fmla="*/ 0 w 360"/>
                          <a:gd name="T23" fmla="*/ 1 h 815"/>
                          <a:gd name="T24" fmla="*/ 0 w 360"/>
                          <a:gd name="T25" fmla="*/ 1 h 815"/>
                          <a:gd name="T26" fmla="*/ 0 w 360"/>
                          <a:gd name="T27" fmla="*/ 1 h 815"/>
                          <a:gd name="T28" fmla="*/ 0 w 360"/>
                          <a:gd name="T29" fmla="*/ 1 h 815"/>
                          <a:gd name="T30" fmla="*/ 0 w 360"/>
                          <a:gd name="T31" fmla="*/ 1 h 815"/>
                          <a:gd name="T32" fmla="*/ 0 w 360"/>
                          <a:gd name="T33" fmla="*/ 1 h 815"/>
                          <a:gd name="T34" fmla="*/ 0 w 360"/>
                          <a:gd name="T35" fmla="*/ 1 h 815"/>
                          <a:gd name="T36" fmla="*/ 0 w 360"/>
                          <a:gd name="T37" fmla="*/ 1 h 815"/>
                          <a:gd name="T38" fmla="*/ 0 w 360"/>
                          <a:gd name="T39" fmla="*/ 1 h 815"/>
                          <a:gd name="T40" fmla="*/ 0 w 360"/>
                          <a:gd name="T41" fmla="*/ 1 h 815"/>
                          <a:gd name="T42" fmla="*/ 0 w 360"/>
                          <a:gd name="T43" fmla="*/ 1 h 815"/>
                          <a:gd name="T44" fmla="*/ 0 w 360"/>
                          <a:gd name="T45" fmla="*/ 1 h 815"/>
                          <a:gd name="T46" fmla="*/ 0 w 360"/>
                          <a:gd name="T47" fmla="*/ 1 h 815"/>
                          <a:gd name="T48" fmla="*/ 0 w 360"/>
                          <a:gd name="T49" fmla="*/ 1 h 815"/>
                          <a:gd name="T50" fmla="*/ 0 w 360"/>
                          <a:gd name="T51" fmla="*/ 1 h 815"/>
                          <a:gd name="T52" fmla="*/ 0 w 360"/>
                          <a:gd name="T53" fmla="*/ 1 h 815"/>
                          <a:gd name="T54" fmla="*/ 0 w 360"/>
                          <a:gd name="T55" fmla="*/ 1 h 815"/>
                          <a:gd name="T56" fmla="*/ 0 w 360"/>
                          <a:gd name="T57" fmla="*/ 1 h 815"/>
                          <a:gd name="T58" fmla="*/ 0 w 360"/>
                          <a:gd name="T59" fmla="*/ 1 h 815"/>
                          <a:gd name="T60" fmla="*/ 0 w 360"/>
                          <a:gd name="T61" fmla="*/ 1 h 815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</a:gdLst>
                        <a:ahLst/>
                        <a:cxnLst>
                          <a:cxn ang="T62">
                            <a:pos x="T0" y="T1"/>
                          </a:cxn>
                          <a:cxn ang="T63">
                            <a:pos x="T2" y="T3"/>
                          </a:cxn>
                          <a:cxn ang="T64">
                            <a:pos x="T4" y="T5"/>
                          </a:cxn>
                          <a:cxn ang="T65">
                            <a:pos x="T6" y="T7"/>
                          </a:cxn>
                          <a:cxn ang="T66">
                            <a:pos x="T8" y="T9"/>
                          </a:cxn>
                          <a:cxn ang="T67">
                            <a:pos x="T10" y="T11"/>
                          </a:cxn>
                          <a:cxn ang="T68">
                            <a:pos x="T12" y="T13"/>
                          </a:cxn>
                          <a:cxn ang="T69">
                            <a:pos x="T14" y="T15"/>
                          </a:cxn>
                          <a:cxn ang="T70">
                            <a:pos x="T16" y="T17"/>
                          </a:cxn>
                          <a:cxn ang="T71">
                            <a:pos x="T18" y="T19"/>
                          </a:cxn>
                          <a:cxn ang="T72">
                            <a:pos x="T20" y="T21"/>
                          </a:cxn>
                          <a:cxn ang="T73">
                            <a:pos x="T22" y="T23"/>
                          </a:cxn>
                          <a:cxn ang="T74">
                            <a:pos x="T24" y="T25"/>
                          </a:cxn>
                          <a:cxn ang="T75">
                            <a:pos x="T26" y="T27"/>
                          </a:cxn>
                          <a:cxn ang="T76">
                            <a:pos x="T28" y="T29"/>
                          </a:cxn>
                          <a:cxn ang="T77">
                            <a:pos x="T30" y="T31"/>
                          </a:cxn>
                          <a:cxn ang="T78">
                            <a:pos x="T32" y="T33"/>
                          </a:cxn>
                          <a:cxn ang="T79">
                            <a:pos x="T34" y="T35"/>
                          </a:cxn>
                          <a:cxn ang="T80">
                            <a:pos x="T36" y="T37"/>
                          </a:cxn>
                          <a:cxn ang="T81">
                            <a:pos x="T38" y="T39"/>
                          </a:cxn>
                          <a:cxn ang="T82">
                            <a:pos x="T40" y="T41"/>
                          </a:cxn>
                          <a:cxn ang="T83">
                            <a:pos x="T42" y="T43"/>
                          </a:cxn>
                          <a:cxn ang="T84">
                            <a:pos x="T44" y="T45"/>
                          </a:cxn>
                          <a:cxn ang="T85">
                            <a:pos x="T46" y="T47"/>
                          </a:cxn>
                          <a:cxn ang="T86">
                            <a:pos x="T48" y="T49"/>
                          </a:cxn>
                          <a:cxn ang="T87">
                            <a:pos x="T50" y="T51"/>
                          </a:cxn>
                          <a:cxn ang="T88">
                            <a:pos x="T52" y="T53"/>
                          </a:cxn>
                          <a:cxn ang="T89">
                            <a:pos x="T54" y="T55"/>
                          </a:cxn>
                          <a:cxn ang="T90">
                            <a:pos x="T56" y="T57"/>
                          </a:cxn>
                          <a:cxn ang="T91">
                            <a:pos x="T58" y="T59"/>
                          </a:cxn>
                          <a:cxn ang="T92">
                            <a:pos x="T60" y="T61"/>
                          </a:cxn>
                        </a:cxnLst>
                        <a:rect l="0" t="0" r="r" b="b"/>
                        <a:pathLst>
                          <a:path w="360" h="815">
                            <a:moveTo>
                              <a:pt x="289" y="487"/>
                            </a:moveTo>
                            <a:lnTo>
                              <a:pt x="360" y="464"/>
                            </a:lnTo>
                            <a:lnTo>
                              <a:pt x="328" y="354"/>
                            </a:lnTo>
                            <a:lnTo>
                              <a:pt x="334" y="242"/>
                            </a:lnTo>
                            <a:lnTo>
                              <a:pt x="297" y="201"/>
                            </a:lnTo>
                            <a:lnTo>
                              <a:pt x="217" y="173"/>
                            </a:lnTo>
                            <a:lnTo>
                              <a:pt x="250" y="150"/>
                            </a:lnTo>
                            <a:lnTo>
                              <a:pt x="277" y="92"/>
                            </a:lnTo>
                            <a:lnTo>
                              <a:pt x="245" y="21"/>
                            </a:lnTo>
                            <a:lnTo>
                              <a:pt x="199" y="0"/>
                            </a:lnTo>
                            <a:lnTo>
                              <a:pt x="118" y="7"/>
                            </a:lnTo>
                            <a:lnTo>
                              <a:pt x="73" y="79"/>
                            </a:lnTo>
                            <a:lnTo>
                              <a:pt x="83" y="128"/>
                            </a:lnTo>
                            <a:lnTo>
                              <a:pt x="108" y="157"/>
                            </a:lnTo>
                            <a:lnTo>
                              <a:pt x="127" y="167"/>
                            </a:lnTo>
                            <a:lnTo>
                              <a:pt x="70" y="189"/>
                            </a:lnTo>
                            <a:lnTo>
                              <a:pt x="24" y="282"/>
                            </a:lnTo>
                            <a:lnTo>
                              <a:pt x="24" y="379"/>
                            </a:lnTo>
                            <a:lnTo>
                              <a:pt x="0" y="495"/>
                            </a:lnTo>
                            <a:lnTo>
                              <a:pt x="51" y="487"/>
                            </a:lnTo>
                            <a:lnTo>
                              <a:pt x="9" y="638"/>
                            </a:lnTo>
                            <a:lnTo>
                              <a:pt x="57" y="625"/>
                            </a:lnTo>
                            <a:lnTo>
                              <a:pt x="105" y="629"/>
                            </a:lnTo>
                            <a:lnTo>
                              <a:pt x="108" y="713"/>
                            </a:lnTo>
                            <a:lnTo>
                              <a:pt x="127" y="812"/>
                            </a:lnTo>
                            <a:lnTo>
                              <a:pt x="220" y="815"/>
                            </a:lnTo>
                            <a:lnTo>
                              <a:pt x="224" y="690"/>
                            </a:lnTo>
                            <a:lnTo>
                              <a:pt x="240" y="653"/>
                            </a:lnTo>
                            <a:lnTo>
                              <a:pt x="345" y="638"/>
                            </a:lnTo>
                            <a:lnTo>
                              <a:pt x="298" y="539"/>
                            </a:lnTo>
                            <a:lnTo>
                              <a:pt x="289" y="487"/>
                            </a:lnTo>
                            <a:close/>
                          </a:path>
                        </a:pathLst>
                      </a:custGeom>
                      <a:solidFill>
                        <a:schemeClr val="tx2"/>
                      </a:solidFill>
                      <a:ln w="1905">
                        <a:solidFill>
                          <a:schemeClr val="tx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MX" sz="12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04" name="Freeform 36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52" y="2301"/>
                        <a:ext cx="70" cy="71"/>
                      </a:xfrm>
                      <a:custGeom>
                        <a:avLst/>
                        <a:gdLst>
                          <a:gd name="T0" fmla="*/ 0 w 142"/>
                          <a:gd name="T1" fmla="*/ 1 h 142"/>
                          <a:gd name="T2" fmla="*/ 0 w 142"/>
                          <a:gd name="T3" fmla="*/ 1 h 142"/>
                          <a:gd name="T4" fmla="*/ 0 w 142"/>
                          <a:gd name="T5" fmla="*/ 1 h 142"/>
                          <a:gd name="T6" fmla="*/ 0 w 142"/>
                          <a:gd name="T7" fmla="*/ 1 h 142"/>
                          <a:gd name="T8" fmla="*/ 0 w 142"/>
                          <a:gd name="T9" fmla="*/ 1 h 142"/>
                          <a:gd name="T10" fmla="*/ 0 w 142"/>
                          <a:gd name="T11" fmla="*/ 1 h 142"/>
                          <a:gd name="T12" fmla="*/ 0 w 142"/>
                          <a:gd name="T13" fmla="*/ 1 h 142"/>
                          <a:gd name="T14" fmla="*/ 0 w 142"/>
                          <a:gd name="T15" fmla="*/ 1 h 142"/>
                          <a:gd name="T16" fmla="*/ 0 w 142"/>
                          <a:gd name="T17" fmla="*/ 0 h 142"/>
                          <a:gd name="T18" fmla="*/ 0 w 142"/>
                          <a:gd name="T19" fmla="*/ 1 h 142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142" h="142">
                            <a:moveTo>
                              <a:pt x="30" y="14"/>
                            </a:moveTo>
                            <a:lnTo>
                              <a:pt x="0" y="53"/>
                            </a:lnTo>
                            <a:lnTo>
                              <a:pt x="4" y="106"/>
                            </a:lnTo>
                            <a:lnTo>
                              <a:pt x="58" y="142"/>
                            </a:lnTo>
                            <a:lnTo>
                              <a:pt x="96" y="134"/>
                            </a:lnTo>
                            <a:lnTo>
                              <a:pt x="127" y="113"/>
                            </a:lnTo>
                            <a:lnTo>
                              <a:pt x="142" y="79"/>
                            </a:lnTo>
                            <a:lnTo>
                              <a:pt x="129" y="25"/>
                            </a:lnTo>
                            <a:lnTo>
                              <a:pt x="81" y="0"/>
                            </a:lnTo>
                            <a:lnTo>
                              <a:pt x="30" y="14"/>
                            </a:lnTo>
                            <a:close/>
                          </a:path>
                        </a:pathLst>
                      </a:custGeom>
                      <a:solidFill>
                        <a:schemeClr val="tx2"/>
                      </a:solidFill>
                      <a:ln w="1905">
                        <a:solidFill>
                          <a:schemeClr val="tx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MX" sz="12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05" name="Freeform 36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19" y="2385"/>
                        <a:ext cx="143" cy="303"/>
                      </a:xfrm>
                      <a:custGeom>
                        <a:avLst/>
                        <a:gdLst>
                          <a:gd name="T0" fmla="*/ 1 w 285"/>
                          <a:gd name="T1" fmla="*/ 0 h 607"/>
                          <a:gd name="T2" fmla="*/ 1 w 285"/>
                          <a:gd name="T3" fmla="*/ 0 h 607"/>
                          <a:gd name="T4" fmla="*/ 1 w 285"/>
                          <a:gd name="T5" fmla="*/ 0 h 607"/>
                          <a:gd name="T6" fmla="*/ 1 w 285"/>
                          <a:gd name="T7" fmla="*/ 0 h 607"/>
                          <a:gd name="T8" fmla="*/ 1 w 285"/>
                          <a:gd name="T9" fmla="*/ 0 h 607"/>
                          <a:gd name="T10" fmla="*/ 1 w 285"/>
                          <a:gd name="T11" fmla="*/ 0 h 607"/>
                          <a:gd name="T12" fmla="*/ 1 w 285"/>
                          <a:gd name="T13" fmla="*/ 0 h 607"/>
                          <a:gd name="T14" fmla="*/ 1 w 285"/>
                          <a:gd name="T15" fmla="*/ 0 h 607"/>
                          <a:gd name="T16" fmla="*/ 1 w 285"/>
                          <a:gd name="T17" fmla="*/ 0 h 607"/>
                          <a:gd name="T18" fmla="*/ 1 w 285"/>
                          <a:gd name="T19" fmla="*/ 0 h 607"/>
                          <a:gd name="T20" fmla="*/ 1 w 285"/>
                          <a:gd name="T21" fmla="*/ 0 h 607"/>
                          <a:gd name="T22" fmla="*/ 1 w 285"/>
                          <a:gd name="T23" fmla="*/ 0 h 607"/>
                          <a:gd name="T24" fmla="*/ 1 w 285"/>
                          <a:gd name="T25" fmla="*/ 0 h 607"/>
                          <a:gd name="T26" fmla="*/ 1 w 285"/>
                          <a:gd name="T27" fmla="*/ 0 h 607"/>
                          <a:gd name="T28" fmla="*/ 1 w 285"/>
                          <a:gd name="T29" fmla="*/ 0 h 607"/>
                          <a:gd name="T30" fmla="*/ 1 w 285"/>
                          <a:gd name="T31" fmla="*/ 0 h 607"/>
                          <a:gd name="T32" fmla="*/ 1 w 285"/>
                          <a:gd name="T33" fmla="*/ 0 h 607"/>
                          <a:gd name="T34" fmla="*/ 1 w 285"/>
                          <a:gd name="T35" fmla="*/ 0 h 607"/>
                          <a:gd name="T36" fmla="*/ 1 w 285"/>
                          <a:gd name="T37" fmla="*/ 0 h 607"/>
                          <a:gd name="T38" fmla="*/ 1 w 285"/>
                          <a:gd name="T39" fmla="*/ 0 h 607"/>
                          <a:gd name="T40" fmla="*/ 1 w 285"/>
                          <a:gd name="T41" fmla="*/ 0 h 607"/>
                          <a:gd name="T42" fmla="*/ 1 w 285"/>
                          <a:gd name="T43" fmla="*/ 0 h 607"/>
                          <a:gd name="T44" fmla="*/ 1 w 285"/>
                          <a:gd name="T45" fmla="*/ 0 h 607"/>
                          <a:gd name="T46" fmla="*/ 1 w 285"/>
                          <a:gd name="T47" fmla="*/ 0 h 607"/>
                          <a:gd name="T48" fmla="*/ 1 w 285"/>
                          <a:gd name="T49" fmla="*/ 0 h 607"/>
                          <a:gd name="T50" fmla="*/ 0 w 285"/>
                          <a:gd name="T51" fmla="*/ 0 h 607"/>
                          <a:gd name="T52" fmla="*/ 1 w 285"/>
                          <a:gd name="T53" fmla="*/ 0 h 607"/>
                          <a:gd name="T54" fmla="*/ 1 w 285"/>
                          <a:gd name="T55" fmla="*/ 0 h 607"/>
                          <a:gd name="T56" fmla="*/ 1 w 285"/>
                          <a:gd name="T57" fmla="*/ 0 h 607"/>
                          <a:gd name="T58" fmla="*/ 1 w 285"/>
                          <a:gd name="T59" fmla="*/ 0 h 607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</a:gdLst>
                        <a:ahLst/>
                        <a:cxnLst>
                          <a:cxn ang="T60">
                            <a:pos x="T0" y="T1"/>
                          </a:cxn>
                          <a:cxn ang="T61">
                            <a:pos x="T2" y="T3"/>
                          </a:cxn>
                          <a:cxn ang="T62">
                            <a:pos x="T4" y="T5"/>
                          </a:cxn>
                          <a:cxn ang="T63">
                            <a:pos x="T6" y="T7"/>
                          </a:cxn>
                          <a:cxn ang="T64">
                            <a:pos x="T8" y="T9"/>
                          </a:cxn>
                          <a:cxn ang="T65">
                            <a:pos x="T10" y="T11"/>
                          </a:cxn>
                          <a:cxn ang="T66">
                            <a:pos x="T12" y="T13"/>
                          </a:cxn>
                          <a:cxn ang="T67">
                            <a:pos x="T14" y="T15"/>
                          </a:cxn>
                          <a:cxn ang="T68">
                            <a:pos x="T16" y="T17"/>
                          </a:cxn>
                          <a:cxn ang="T69">
                            <a:pos x="T18" y="T19"/>
                          </a:cxn>
                          <a:cxn ang="T70">
                            <a:pos x="T20" y="T21"/>
                          </a:cxn>
                          <a:cxn ang="T71">
                            <a:pos x="T22" y="T23"/>
                          </a:cxn>
                          <a:cxn ang="T72">
                            <a:pos x="T24" y="T25"/>
                          </a:cxn>
                          <a:cxn ang="T73">
                            <a:pos x="T26" y="T27"/>
                          </a:cxn>
                          <a:cxn ang="T74">
                            <a:pos x="T28" y="T29"/>
                          </a:cxn>
                          <a:cxn ang="T75">
                            <a:pos x="T30" y="T31"/>
                          </a:cxn>
                          <a:cxn ang="T76">
                            <a:pos x="T32" y="T33"/>
                          </a:cxn>
                          <a:cxn ang="T77">
                            <a:pos x="T34" y="T35"/>
                          </a:cxn>
                          <a:cxn ang="T78">
                            <a:pos x="T36" y="T37"/>
                          </a:cxn>
                          <a:cxn ang="T79">
                            <a:pos x="T38" y="T39"/>
                          </a:cxn>
                          <a:cxn ang="T80">
                            <a:pos x="T40" y="T41"/>
                          </a:cxn>
                          <a:cxn ang="T81">
                            <a:pos x="T42" y="T43"/>
                          </a:cxn>
                          <a:cxn ang="T82">
                            <a:pos x="T44" y="T45"/>
                          </a:cxn>
                          <a:cxn ang="T83">
                            <a:pos x="T46" y="T47"/>
                          </a:cxn>
                          <a:cxn ang="T84">
                            <a:pos x="T48" y="T49"/>
                          </a:cxn>
                          <a:cxn ang="T85">
                            <a:pos x="T50" y="T51"/>
                          </a:cxn>
                          <a:cxn ang="T86">
                            <a:pos x="T52" y="T53"/>
                          </a:cxn>
                          <a:cxn ang="T87">
                            <a:pos x="T54" y="T55"/>
                          </a:cxn>
                          <a:cxn ang="T88">
                            <a:pos x="T56" y="T57"/>
                          </a:cxn>
                          <a:cxn ang="T89">
                            <a:pos x="T58" y="T59"/>
                          </a:cxn>
                        </a:cxnLst>
                        <a:rect l="0" t="0" r="r" b="b"/>
                        <a:pathLst>
                          <a:path w="285" h="607">
                            <a:moveTo>
                              <a:pt x="70" y="205"/>
                            </a:moveTo>
                            <a:lnTo>
                              <a:pt x="52" y="296"/>
                            </a:lnTo>
                            <a:lnTo>
                              <a:pt x="23" y="353"/>
                            </a:lnTo>
                            <a:lnTo>
                              <a:pt x="6" y="425"/>
                            </a:lnTo>
                            <a:lnTo>
                              <a:pt x="85" y="417"/>
                            </a:lnTo>
                            <a:lnTo>
                              <a:pt x="107" y="597"/>
                            </a:lnTo>
                            <a:lnTo>
                              <a:pt x="156" y="607"/>
                            </a:lnTo>
                            <a:lnTo>
                              <a:pt x="166" y="501"/>
                            </a:lnTo>
                            <a:lnTo>
                              <a:pt x="188" y="425"/>
                            </a:lnTo>
                            <a:lnTo>
                              <a:pt x="269" y="425"/>
                            </a:lnTo>
                            <a:lnTo>
                              <a:pt x="234" y="355"/>
                            </a:lnTo>
                            <a:lnTo>
                              <a:pt x="223" y="287"/>
                            </a:lnTo>
                            <a:lnTo>
                              <a:pt x="213" y="228"/>
                            </a:lnTo>
                            <a:lnTo>
                              <a:pt x="222" y="152"/>
                            </a:lnTo>
                            <a:lnTo>
                              <a:pt x="234" y="262"/>
                            </a:lnTo>
                            <a:lnTo>
                              <a:pt x="246" y="281"/>
                            </a:lnTo>
                            <a:lnTo>
                              <a:pt x="285" y="273"/>
                            </a:lnTo>
                            <a:lnTo>
                              <a:pt x="268" y="185"/>
                            </a:lnTo>
                            <a:lnTo>
                              <a:pt x="267" y="84"/>
                            </a:lnTo>
                            <a:lnTo>
                              <a:pt x="239" y="35"/>
                            </a:lnTo>
                            <a:lnTo>
                              <a:pt x="179" y="8"/>
                            </a:lnTo>
                            <a:lnTo>
                              <a:pt x="93" y="0"/>
                            </a:lnTo>
                            <a:lnTo>
                              <a:pt x="39" y="38"/>
                            </a:lnTo>
                            <a:lnTo>
                              <a:pt x="16" y="104"/>
                            </a:lnTo>
                            <a:lnTo>
                              <a:pt x="10" y="183"/>
                            </a:lnTo>
                            <a:lnTo>
                              <a:pt x="0" y="284"/>
                            </a:lnTo>
                            <a:lnTo>
                              <a:pt x="37" y="281"/>
                            </a:lnTo>
                            <a:lnTo>
                              <a:pt x="47" y="201"/>
                            </a:lnTo>
                            <a:lnTo>
                              <a:pt x="65" y="134"/>
                            </a:lnTo>
                            <a:lnTo>
                              <a:pt x="70" y="205"/>
                            </a:lnTo>
                            <a:close/>
                          </a:path>
                        </a:pathLst>
                      </a:custGeom>
                      <a:solidFill>
                        <a:schemeClr val="tx2"/>
                      </a:solidFill>
                      <a:ln w="1905">
                        <a:solidFill>
                          <a:schemeClr val="tx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MX" sz="12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389" name="Group 367"/>
                  <p:cNvGrpSpPr>
                    <a:grpSpLocks/>
                  </p:cNvGrpSpPr>
                  <p:nvPr/>
                </p:nvGrpSpPr>
                <p:grpSpPr bwMode="auto">
                  <a:xfrm>
                    <a:off x="1041" y="2829"/>
                    <a:ext cx="142" cy="154"/>
                    <a:chOff x="837" y="3165"/>
                    <a:chExt cx="142" cy="154"/>
                  </a:xfrm>
                </p:grpSpPr>
                <p:sp>
                  <p:nvSpPr>
                    <p:cNvPr id="396" name="Freeform 368"/>
                    <p:cNvSpPr>
                      <a:spLocks/>
                    </p:cNvSpPr>
                    <p:nvPr/>
                  </p:nvSpPr>
                  <p:spPr bwMode="auto">
                    <a:xfrm>
                      <a:off x="837" y="3169"/>
                      <a:ext cx="66" cy="150"/>
                    </a:xfrm>
                    <a:custGeom>
                      <a:avLst/>
                      <a:gdLst>
                        <a:gd name="T0" fmla="*/ 0 w 347"/>
                        <a:gd name="T1" fmla="*/ 0 h 792"/>
                        <a:gd name="T2" fmla="*/ 0 w 347"/>
                        <a:gd name="T3" fmla="*/ 0 h 792"/>
                        <a:gd name="T4" fmla="*/ 0 w 347"/>
                        <a:gd name="T5" fmla="*/ 0 h 792"/>
                        <a:gd name="T6" fmla="*/ 0 w 347"/>
                        <a:gd name="T7" fmla="*/ 0 h 792"/>
                        <a:gd name="T8" fmla="*/ 0 w 347"/>
                        <a:gd name="T9" fmla="*/ 0 h 792"/>
                        <a:gd name="T10" fmla="*/ 0 w 347"/>
                        <a:gd name="T11" fmla="*/ 0 h 792"/>
                        <a:gd name="T12" fmla="*/ 0 w 347"/>
                        <a:gd name="T13" fmla="*/ 0 h 792"/>
                        <a:gd name="T14" fmla="*/ 0 w 347"/>
                        <a:gd name="T15" fmla="*/ 0 h 792"/>
                        <a:gd name="T16" fmla="*/ 0 w 347"/>
                        <a:gd name="T17" fmla="*/ 0 h 792"/>
                        <a:gd name="T18" fmla="*/ 0 w 347"/>
                        <a:gd name="T19" fmla="*/ 0 h 792"/>
                        <a:gd name="T20" fmla="*/ 0 w 347"/>
                        <a:gd name="T21" fmla="*/ 0 h 792"/>
                        <a:gd name="T22" fmla="*/ 0 w 347"/>
                        <a:gd name="T23" fmla="*/ 0 h 792"/>
                        <a:gd name="T24" fmla="*/ 0 w 347"/>
                        <a:gd name="T25" fmla="*/ 0 h 792"/>
                        <a:gd name="T26" fmla="*/ 0 w 347"/>
                        <a:gd name="T27" fmla="*/ 0 h 792"/>
                        <a:gd name="T28" fmla="*/ 0 w 347"/>
                        <a:gd name="T29" fmla="*/ 0 h 792"/>
                        <a:gd name="T30" fmla="*/ 0 w 347"/>
                        <a:gd name="T31" fmla="*/ 0 h 792"/>
                        <a:gd name="T32" fmla="*/ 0 w 347"/>
                        <a:gd name="T33" fmla="*/ 0 h 792"/>
                        <a:gd name="T34" fmla="*/ 0 w 347"/>
                        <a:gd name="T35" fmla="*/ 0 h 792"/>
                        <a:gd name="T36" fmla="*/ 0 w 347"/>
                        <a:gd name="T37" fmla="*/ 0 h 792"/>
                        <a:gd name="T38" fmla="*/ 0 w 347"/>
                        <a:gd name="T39" fmla="*/ 0 h 792"/>
                        <a:gd name="T40" fmla="*/ 0 w 347"/>
                        <a:gd name="T41" fmla="*/ 0 h 792"/>
                        <a:gd name="T42" fmla="*/ 0 w 347"/>
                        <a:gd name="T43" fmla="*/ 0 h 792"/>
                        <a:gd name="T44" fmla="*/ 0 w 347"/>
                        <a:gd name="T45" fmla="*/ 0 h 792"/>
                        <a:gd name="T46" fmla="*/ 0 w 347"/>
                        <a:gd name="T47" fmla="*/ 0 h 792"/>
                        <a:gd name="T48" fmla="*/ 0 w 347"/>
                        <a:gd name="T49" fmla="*/ 0 h 792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0" t="0" r="r" b="b"/>
                      <a:pathLst>
                        <a:path w="347" h="792">
                          <a:moveTo>
                            <a:pt x="347" y="464"/>
                          </a:moveTo>
                          <a:lnTo>
                            <a:pt x="317" y="354"/>
                          </a:lnTo>
                          <a:lnTo>
                            <a:pt x="323" y="242"/>
                          </a:lnTo>
                          <a:lnTo>
                            <a:pt x="286" y="200"/>
                          </a:lnTo>
                          <a:lnTo>
                            <a:pt x="204" y="173"/>
                          </a:lnTo>
                          <a:lnTo>
                            <a:pt x="238" y="150"/>
                          </a:lnTo>
                          <a:lnTo>
                            <a:pt x="265" y="92"/>
                          </a:lnTo>
                          <a:lnTo>
                            <a:pt x="232" y="21"/>
                          </a:lnTo>
                          <a:lnTo>
                            <a:pt x="187" y="0"/>
                          </a:lnTo>
                          <a:lnTo>
                            <a:pt x="118" y="9"/>
                          </a:lnTo>
                          <a:lnTo>
                            <a:pt x="70" y="71"/>
                          </a:lnTo>
                          <a:lnTo>
                            <a:pt x="76" y="124"/>
                          </a:lnTo>
                          <a:lnTo>
                            <a:pt x="124" y="161"/>
                          </a:lnTo>
                          <a:lnTo>
                            <a:pt x="75" y="190"/>
                          </a:lnTo>
                          <a:lnTo>
                            <a:pt x="26" y="245"/>
                          </a:lnTo>
                          <a:lnTo>
                            <a:pt x="12" y="334"/>
                          </a:lnTo>
                          <a:lnTo>
                            <a:pt x="0" y="497"/>
                          </a:lnTo>
                          <a:lnTo>
                            <a:pt x="70" y="491"/>
                          </a:lnTo>
                          <a:lnTo>
                            <a:pt x="74" y="549"/>
                          </a:lnTo>
                          <a:lnTo>
                            <a:pt x="58" y="654"/>
                          </a:lnTo>
                          <a:lnTo>
                            <a:pt x="63" y="773"/>
                          </a:lnTo>
                          <a:lnTo>
                            <a:pt x="181" y="792"/>
                          </a:lnTo>
                          <a:lnTo>
                            <a:pt x="292" y="773"/>
                          </a:lnTo>
                          <a:lnTo>
                            <a:pt x="271" y="490"/>
                          </a:lnTo>
                          <a:lnTo>
                            <a:pt x="347" y="464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190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MX" sz="1200">
                        <a:solidFill>
                          <a:prstClr val="black"/>
                        </a:solidFill>
                      </a:endParaRPr>
                    </a:p>
                  </p:txBody>
                </p:sp>
                <p:grpSp>
                  <p:nvGrpSpPr>
                    <p:cNvPr id="397" name="Group 36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11" y="3165"/>
                      <a:ext cx="68" cy="154"/>
                      <a:chOff x="1102" y="2293"/>
                      <a:chExt cx="179" cy="408"/>
                    </a:xfrm>
                  </p:grpSpPr>
                  <p:sp>
                    <p:nvSpPr>
                      <p:cNvPr id="398" name="Freeform 37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02" y="2293"/>
                        <a:ext cx="179" cy="408"/>
                      </a:xfrm>
                      <a:custGeom>
                        <a:avLst/>
                        <a:gdLst>
                          <a:gd name="T0" fmla="*/ 0 w 360"/>
                          <a:gd name="T1" fmla="*/ 1 h 815"/>
                          <a:gd name="T2" fmla="*/ 0 w 360"/>
                          <a:gd name="T3" fmla="*/ 1 h 815"/>
                          <a:gd name="T4" fmla="*/ 0 w 360"/>
                          <a:gd name="T5" fmla="*/ 1 h 815"/>
                          <a:gd name="T6" fmla="*/ 0 w 360"/>
                          <a:gd name="T7" fmla="*/ 1 h 815"/>
                          <a:gd name="T8" fmla="*/ 0 w 360"/>
                          <a:gd name="T9" fmla="*/ 1 h 815"/>
                          <a:gd name="T10" fmla="*/ 0 w 360"/>
                          <a:gd name="T11" fmla="*/ 1 h 815"/>
                          <a:gd name="T12" fmla="*/ 0 w 360"/>
                          <a:gd name="T13" fmla="*/ 1 h 815"/>
                          <a:gd name="T14" fmla="*/ 0 w 360"/>
                          <a:gd name="T15" fmla="*/ 1 h 815"/>
                          <a:gd name="T16" fmla="*/ 0 w 360"/>
                          <a:gd name="T17" fmla="*/ 1 h 815"/>
                          <a:gd name="T18" fmla="*/ 0 w 360"/>
                          <a:gd name="T19" fmla="*/ 0 h 815"/>
                          <a:gd name="T20" fmla="*/ 0 w 360"/>
                          <a:gd name="T21" fmla="*/ 1 h 815"/>
                          <a:gd name="T22" fmla="*/ 0 w 360"/>
                          <a:gd name="T23" fmla="*/ 1 h 815"/>
                          <a:gd name="T24" fmla="*/ 0 w 360"/>
                          <a:gd name="T25" fmla="*/ 1 h 815"/>
                          <a:gd name="T26" fmla="*/ 0 w 360"/>
                          <a:gd name="T27" fmla="*/ 1 h 815"/>
                          <a:gd name="T28" fmla="*/ 0 w 360"/>
                          <a:gd name="T29" fmla="*/ 1 h 815"/>
                          <a:gd name="T30" fmla="*/ 0 w 360"/>
                          <a:gd name="T31" fmla="*/ 1 h 815"/>
                          <a:gd name="T32" fmla="*/ 0 w 360"/>
                          <a:gd name="T33" fmla="*/ 1 h 815"/>
                          <a:gd name="T34" fmla="*/ 0 w 360"/>
                          <a:gd name="T35" fmla="*/ 1 h 815"/>
                          <a:gd name="T36" fmla="*/ 0 w 360"/>
                          <a:gd name="T37" fmla="*/ 1 h 815"/>
                          <a:gd name="T38" fmla="*/ 0 w 360"/>
                          <a:gd name="T39" fmla="*/ 1 h 815"/>
                          <a:gd name="T40" fmla="*/ 0 w 360"/>
                          <a:gd name="T41" fmla="*/ 1 h 815"/>
                          <a:gd name="T42" fmla="*/ 0 w 360"/>
                          <a:gd name="T43" fmla="*/ 1 h 815"/>
                          <a:gd name="T44" fmla="*/ 0 w 360"/>
                          <a:gd name="T45" fmla="*/ 1 h 815"/>
                          <a:gd name="T46" fmla="*/ 0 w 360"/>
                          <a:gd name="T47" fmla="*/ 1 h 815"/>
                          <a:gd name="T48" fmla="*/ 0 w 360"/>
                          <a:gd name="T49" fmla="*/ 1 h 815"/>
                          <a:gd name="T50" fmla="*/ 0 w 360"/>
                          <a:gd name="T51" fmla="*/ 1 h 815"/>
                          <a:gd name="T52" fmla="*/ 0 w 360"/>
                          <a:gd name="T53" fmla="*/ 1 h 815"/>
                          <a:gd name="T54" fmla="*/ 0 w 360"/>
                          <a:gd name="T55" fmla="*/ 1 h 815"/>
                          <a:gd name="T56" fmla="*/ 0 w 360"/>
                          <a:gd name="T57" fmla="*/ 1 h 815"/>
                          <a:gd name="T58" fmla="*/ 0 w 360"/>
                          <a:gd name="T59" fmla="*/ 1 h 815"/>
                          <a:gd name="T60" fmla="*/ 0 w 360"/>
                          <a:gd name="T61" fmla="*/ 1 h 815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</a:gdLst>
                        <a:ahLst/>
                        <a:cxnLst>
                          <a:cxn ang="T62">
                            <a:pos x="T0" y="T1"/>
                          </a:cxn>
                          <a:cxn ang="T63">
                            <a:pos x="T2" y="T3"/>
                          </a:cxn>
                          <a:cxn ang="T64">
                            <a:pos x="T4" y="T5"/>
                          </a:cxn>
                          <a:cxn ang="T65">
                            <a:pos x="T6" y="T7"/>
                          </a:cxn>
                          <a:cxn ang="T66">
                            <a:pos x="T8" y="T9"/>
                          </a:cxn>
                          <a:cxn ang="T67">
                            <a:pos x="T10" y="T11"/>
                          </a:cxn>
                          <a:cxn ang="T68">
                            <a:pos x="T12" y="T13"/>
                          </a:cxn>
                          <a:cxn ang="T69">
                            <a:pos x="T14" y="T15"/>
                          </a:cxn>
                          <a:cxn ang="T70">
                            <a:pos x="T16" y="T17"/>
                          </a:cxn>
                          <a:cxn ang="T71">
                            <a:pos x="T18" y="T19"/>
                          </a:cxn>
                          <a:cxn ang="T72">
                            <a:pos x="T20" y="T21"/>
                          </a:cxn>
                          <a:cxn ang="T73">
                            <a:pos x="T22" y="T23"/>
                          </a:cxn>
                          <a:cxn ang="T74">
                            <a:pos x="T24" y="T25"/>
                          </a:cxn>
                          <a:cxn ang="T75">
                            <a:pos x="T26" y="T27"/>
                          </a:cxn>
                          <a:cxn ang="T76">
                            <a:pos x="T28" y="T29"/>
                          </a:cxn>
                          <a:cxn ang="T77">
                            <a:pos x="T30" y="T31"/>
                          </a:cxn>
                          <a:cxn ang="T78">
                            <a:pos x="T32" y="T33"/>
                          </a:cxn>
                          <a:cxn ang="T79">
                            <a:pos x="T34" y="T35"/>
                          </a:cxn>
                          <a:cxn ang="T80">
                            <a:pos x="T36" y="T37"/>
                          </a:cxn>
                          <a:cxn ang="T81">
                            <a:pos x="T38" y="T39"/>
                          </a:cxn>
                          <a:cxn ang="T82">
                            <a:pos x="T40" y="T41"/>
                          </a:cxn>
                          <a:cxn ang="T83">
                            <a:pos x="T42" y="T43"/>
                          </a:cxn>
                          <a:cxn ang="T84">
                            <a:pos x="T44" y="T45"/>
                          </a:cxn>
                          <a:cxn ang="T85">
                            <a:pos x="T46" y="T47"/>
                          </a:cxn>
                          <a:cxn ang="T86">
                            <a:pos x="T48" y="T49"/>
                          </a:cxn>
                          <a:cxn ang="T87">
                            <a:pos x="T50" y="T51"/>
                          </a:cxn>
                          <a:cxn ang="T88">
                            <a:pos x="T52" y="T53"/>
                          </a:cxn>
                          <a:cxn ang="T89">
                            <a:pos x="T54" y="T55"/>
                          </a:cxn>
                          <a:cxn ang="T90">
                            <a:pos x="T56" y="T57"/>
                          </a:cxn>
                          <a:cxn ang="T91">
                            <a:pos x="T58" y="T59"/>
                          </a:cxn>
                          <a:cxn ang="T92">
                            <a:pos x="T60" y="T61"/>
                          </a:cxn>
                        </a:cxnLst>
                        <a:rect l="0" t="0" r="r" b="b"/>
                        <a:pathLst>
                          <a:path w="360" h="815">
                            <a:moveTo>
                              <a:pt x="289" y="487"/>
                            </a:moveTo>
                            <a:lnTo>
                              <a:pt x="360" y="464"/>
                            </a:lnTo>
                            <a:lnTo>
                              <a:pt x="328" y="354"/>
                            </a:lnTo>
                            <a:lnTo>
                              <a:pt x="334" y="242"/>
                            </a:lnTo>
                            <a:lnTo>
                              <a:pt x="297" y="201"/>
                            </a:lnTo>
                            <a:lnTo>
                              <a:pt x="217" y="173"/>
                            </a:lnTo>
                            <a:lnTo>
                              <a:pt x="250" y="150"/>
                            </a:lnTo>
                            <a:lnTo>
                              <a:pt x="277" y="92"/>
                            </a:lnTo>
                            <a:lnTo>
                              <a:pt x="245" y="21"/>
                            </a:lnTo>
                            <a:lnTo>
                              <a:pt x="199" y="0"/>
                            </a:lnTo>
                            <a:lnTo>
                              <a:pt x="118" y="7"/>
                            </a:lnTo>
                            <a:lnTo>
                              <a:pt x="73" y="79"/>
                            </a:lnTo>
                            <a:lnTo>
                              <a:pt x="83" y="128"/>
                            </a:lnTo>
                            <a:lnTo>
                              <a:pt x="108" y="157"/>
                            </a:lnTo>
                            <a:lnTo>
                              <a:pt x="127" y="167"/>
                            </a:lnTo>
                            <a:lnTo>
                              <a:pt x="70" y="189"/>
                            </a:lnTo>
                            <a:lnTo>
                              <a:pt x="24" y="282"/>
                            </a:lnTo>
                            <a:lnTo>
                              <a:pt x="24" y="379"/>
                            </a:lnTo>
                            <a:lnTo>
                              <a:pt x="0" y="495"/>
                            </a:lnTo>
                            <a:lnTo>
                              <a:pt x="51" y="487"/>
                            </a:lnTo>
                            <a:lnTo>
                              <a:pt x="9" y="638"/>
                            </a:lnTo>
                            <a:lnTo>
                              <a:pt x="57" y="625"/>
                            </a:lnTo>
                            <a:lnTo>
                              <a:pt x="105" y="629"/>
                            </a:lnTo>
                            <a:lnTo>
                              <a:pt x="108" y="713"/>
                            </a:lnTo>
                            <a:lnTo>
                              <a:pt x="127" y="812"/>
                            </a:lnTo>
                            <a:lnTo>
                              <a:pt x="220" y="815"/>
                            </a:lnTo>
                            <a:lnTo>
                              <a:pt x="224" y="690"/>
                            </a:lnTo>
                            <a:lnTo>
                              <a:pt x="240" y="653"/>
                            </a:lnTo>
                            <a:lnTo>
                              <a:pt x="345" y="638"/>
                            </a:lnTo>
                            <a:lnTo>
                              <a:pt x="298" y="539"/>
                            </a:lnTo>
                            <a:lnTo>
                              <a:pt x="289" y="487"/>
                            </a:lnTo>
                            <a:close/>
                          </a:path>
                        </a:pathLst>
                      </a:custGeom>
                      <a:solidFill>
                        <a:schemeClr val="tx2"/>
                      </a:solidFill>
                      <a:ln w="1905">
                        <a:solidFill>
                          <a:schemeClr val="tx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MX" sz="12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99" name="Freeform 37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52" y="2301"/>
                        <a:ext cx="70" cy="71"/>
                      </a:xfrm>
                      <a:custGeom>
                        <a:avLst/>
                        <a:gdLst>
                          <a:gd name="T0" fmla="*/ 0 w 142"/>
                          <a:gd name="T1" fmla="*/ 1 h 142"/>
                          <a:gd name="T2" fmla="*/ 0 w 142"/>
                          <a:gd name="T3" fmla="*/ 1 h 142"/>
                          <a:gd name="T4" fmla="*/ 0 w 142"/>
                          <a:gd name="T5" fmla="*/ 1 h 142"/>
                          <a:gd name="T6" fmla="*/ 0 w 142"/>
                          <a:gd name="T7" fmla="*/ 1 h 142"/>
                          <a:gd name="T8" fmla="*/ 0 w 142"/>
                          <a:gd name="T9" fmla="*/ 1 h 142"/>
                          <a:gd name="T10" fmla="*/ 0 w 142"/>
                          <a:gd name="T11" fmla="*/ 1 h 142"/>
                          <a:gd name="T12" fmla="*/ 0 w 142"/>
                          <a:gd name="T13" fmla="*/ 1 h 142"/>
                          <a:gd name="T14" fmla="*/ 0 w 142"/>
                          <a:gd name="T15" fmla="*/ 1 h 142"/>
                          <a:gd name="T16" fmla="*/ 0 w 142"/>
                          <a:gd name="T17" fmla="*/ 0 h 142"/>
                          <a:gd name="T18" fmla="*/ 0 w 142"/>
                          <a:gd name="T19" fmla="*/ 1 h 142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142" h="142">
                            <a:moveTo>
                              <a:pt x="30" y="14"/>
                            </a:moveTo>
                            <a:lnTo>
                              <a:pt x="0" y="53"/>
                            </a:lnTo>
                            <a:lnTo>
                              <a:pt x="4" y="106"/>
                            </a:lnTo>
                            <a:lnTo>
                              <a:pt x="58" y="142"/>
                            </a:lnTo>
                            <a:lnTo>
                              <a:pt x="96" y="134"/>
                            </a:lnTo>
                            <a:lnTo>
                              <a:pt x="127" y="113"/>
                            </a:lnTo>
                            <a:lnTo>
                              <a:pt x="142" y="79"/>
                            </a:lnTo>
                            <a:lnTo>
                              <a:pt x="129" y="25"/>
                            </a:lnTo>
                            <a:lnTo>
                              <a:pt x="81" y="0"/>
                            </a:lnTo>
                            <a:lnTo>
                              <a:pt x="30" y="14"/>
                            </a:lnTo>
                            <a:close/>
                          </a:path>
                        </a:pathLst>
                      </a:custGeom>
                      <a:solidFill>
                        <a:schemeClr val="tx2"/>
                      </a:solidFill>
                      <a:ln w="1905">
                        <a:solidFill>
                          <a:schemeClr val="tx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MX" sz="12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00" name="Freeform 37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19" y="2385"/>
                        <a:ext cx="143" cy="303"/>
                      </a:xfrm>
                      <a:custGeom>
                        <a:avLst/>
                        <a:gdLst>
                          <a:gd name="T0" fmla="*/ 1 w 285"/>
                          <a:gd name="T1" fmla="*/ 0 h 607"/>
                          <a:gd name="T2" fmla="*/ 1 w 285"/>
                          <a:gd name="T3" fmla="*/ 0 h 607"/>
                          <a:gd name="T4" fmla="*/ 1 w 285"/>
                          <a:gd name="T5" fmla="*/ 0 h 607"/>
                          <a:gd name="T6" fmla="*/ 1 w 285"/>
                          <a:gd name="T7" fmla="*/ 0 h 607"/>
                          <a:gd name="T8" fmla="*/ 1 w 285"/>
                          <a:gd name="T9" fmla="*/ 0 h 607"/>
                          <a:gd name="T10" fmla="*/ 1 w 285"/>
                          <a:gd name="T11" fmla="*/ 0 h 607"/>
                          <a:gd name="T12" fmla="*/ 1 w 285"/>
                          <a:gd name="T13" fmla="*/ 0 h 607"/>
                          <a:gd name="T14" fmla="*/ 1 w 285"/>
                          <a:gd name="T15" fmla="*/ 0 h 607"/>
                          <a:gd name="T16" fmla="*/ 1 w 285"/>
                          <a:gd name="T17" fmla="*/ 0 h 607"/>
                          <a:gd name="T18" fmla="*/ 1 w 285"/>
                          <a:gd name="T19" fmla="*/ 0 h 607"/>
                          <a:gd name="T20" fmla="*/ 1 w 285"/>
                          <a:gd name="T21" fmla="*/ 0 h 607"/>
                          <a:gd name="T22" fmla="*/ 1 w 285"/>
                          <a:gd name="T23" fmla="*/ 0 h 607"/>
                          <a:gd name="T24" fmla="*/ 1 w 285"/>
                          <a:gd name="T25" fmla="*/ 0 h 607"/>
                          <a:gd name="T26" fmla="*/ 1 w 285"/>
                          <a:gd name="T27" fmla="*/ 0 h 607"/>
                          <a:gd name="T28" fmla="*/ 1 w 285"/>
                          <a:gd name="T29" fmla="*/ 0 h 607"/>
                          <a:gd name="T30" fmla="*/ 1 w 285"/>
                          <a:gd name="T31" fmla="*/ 0 h 607"/>
                          <a:gd name="T32" fmla="*/ 1 w 285"/>
                          <a:gd name="T33" fmla="*/ 0 h 607"/>
                          <a:gd name="T34" fmla="*/ 1 w 285"/>
                          <a:gd name="T35" fmla="*/ 0 h 607"/>
                          <a:gd name="T36" fmla="*/ 1 w 285"/>
                          <a:gd name="T37" fmla="*/ 0 h 607"/>
                          <a:gd name="T38" fmla="*/ 1 w 285"/>
                          <a:gd name="T39" fmla="*/ 0 h 607"/>
                          <a:gd name="T40" fmla="*/ 1 w 285"/>
                          <a:gd name="T41" fmla="*/ 0 h 607"/>
                          <a:gd name="T42" fmla="*/ 1 w 285"/>
                          <a:gd name="T43" fmla="*/ 0 h 607"/>
                          <a:gd name="T44" fmla="*/ 1 w 285"/>
                          <a:gd name="T45" fmla="*/ 0 h 607"/>
                          <a:gd name="T46" fmla="*/ 1 w 285"/>
                          <a:gd name="T47" fmla="*/ 0 h 607"/>
                          <a:gd name="T48" fmla="*/ 1 w 285"/>
                          <a:gd name="T49" fmla="*/ 0 h 607"/>
                          <a:gd name="T50" fmla="*/ 0 w 285"/>
                          <a:gd name="T51" fmla="*/ 0 h 607"/>
                          <a:gd name="T52" fmla="*/ 1 w 285"/>
                          <a:gd name="T53" fmla="*/ 0 h 607"/>
                          <a:gd name="T54" fmla="*/ 1 w 285"/>
                          <a:gd name="T55" fmla="*/ 0 h 607"/>
                          <a:gd name="T56" fmla="*/ 1 w 285"/>
                          <a:gd name="T57" fmla="*/ 0 h 607"/>
                          <a:gd name="T58" fmla="*/ 1 w 285"/>
                          <a:gd name="T59" fmla="*/ 0 h 607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</a:gdLst>
                        <a:ahLst/>
                        <a:cxnLst>
                          <a:cxn ang="T60">
                            <a:pos x="T0" y="T1"/>
                          </a:cxn>
                          <a:cxn ang="T61">
                            <a:pos x="T2" y="T3"/>
                          </a:cxn>
                          <a:cxn ang="T62">
                            <a:pos x="T4" y="T5"/>
                          </a:cxn>
                          <a:cxn ang="T63">
                            <a:pos x="T6" y="T7"/>
                          </a:cxn>
                          <a:cxn ang="T64">
                            <a:pos x="T8" y="T9"/>
                          </a:cxn>
                          <a:cxn ang="T65">
                            <a:pos x="T10" y="T11"/>
                          </a:cxn>
                          <a:cxn ang="T66">
                            <a:pos x="T12" y="T13"/>
                          </a:cxn>
                          <a:cxn ang="T67">
                            <a:pos x="T14" y="T15"/>
                          </a:cxn>
                          <a:cxn ang="T68">
                            <a:pos x="T16" y="T17"/>
                          </a:cxn>
                          <a:cxn ang="T69">
                            <a:pos x="T18" y="T19"/>
                          </a:cxn>
                          <a:cxn ang="T70">
                            <a:pos x="T20" y="T21"/>
                          </a:cxn>
                          <a:cxn ang="T71">
                            <a:pos x="T22" y="T23"/>
                          </a:cxn>
                          <a:cxn ang="T72">
                            <a:pos x="T24" y="T25"/>
                          </a:cxn>
                          <a:cxn ang="T73">
                            <a:pos x="T26" y="T27"/>
                          </a:cxn>
                          <a:cxn ang="T74">
                            <a:pos x="T28" y="T29"/>
                          </a:cxn>
                          <a:cxn ang="T75">
                            <a:pos x="T30" y="T31"/>
                          </a:cxn>
                          <a:cxn ang="T76">
                            <a:pos x="T32" y="T33"/>
                          </a:cxn>
                          <a:cxn ang="T77">
                            <a:pos x="T34" y="T35"/>
                          </a:cxn>
                          <a:cxn ang="T78">
                            <a:pos x="T36" y="T37"/>
                          </a:cxn>
                          <a:cxn ang="T79">
                            <a:pos x="T38" y="T39"/>
                          </a:cxn>
                          <a:cxn ang="T80">
                            <a:pos x="T40" y="T41"/>
                          </a:cxn>
                          <a:cxn ang="T81">
                            <a:pos x="T42" y="T43"/>
                          </a:cxn>
                          <a:cxn ang="T82">
                            <a:pos x="T44" y="T45"/>
                          </a:cxn>
                          <a:cxn ang="T83">
                            <a:pos x="T46" y="T47"/>
                          </a:cxn>
                          <a:cxn ang="T84">
                            <a:pos x="T48" y="T49"/>
                          </a:cxn>
                          <a:cxn ang="T85">
                            <a:pos x="T50" y="T51"/>
                          </a:cxn>
                          <a:cxn ang="T86">
                            <a:pos x="T52" y="T53"/>
                          </a:cxn>
                          <a:cxn ang="T87">
                            <a:pos x="T54" y="T55"/>
                          </a:cxn>
                          <a:cxn ang="T88">
                            <a:pos x="T56" y="T57"/>
                          </a:cxn>
                          <a:cxn ang="T89">
                            <a:pos x="T58" y="T59"/>
                          </a:cxn>
                        </a:cxnLst>
                        <a:rect l="0" t="0" r="r" b="b"/>
                        <a:pathLst>
                          <a:path w="285" h="607">
                            <a:moveTo>
                              <a:pt x="70" y="205"/>
                            </a:moveTo>
                            <a:lnTo>
                              <a:pt x="52" y="296"/>
                            </a:lnTo>
                            <a:lnTo>
                              <a:pt x="23" y="353"/>
                            </a:lnTo>
                            <a:lnTo>
                              <a:pt x="6" y="425"/>
                            </a:lnTo>
                            <a:lnTo>
                              <a:pt x="85" y="417"/>
                            </a:lnTo>
                            <a:lnTo>
                              <a:pt x="107" y="597"/>
                            </a:lnTo>
                            <a:lnTo>
                              <a:pt x="156" y="607"/>
                            </a:lnTo>
                            <a:lnTo>
                              <a:pt x="166" y="501"/>
                            </a:lnTo>
                            <a:lnTo>
                              <a:pt x="188" y="425"/>
                            </a:lnTo>
                            <a:lnTo>
                              <a:pt x="269" y="425"/>
                            </a:lnTo>
                            <a:lnTo>
                              <a:pt x="234" y="355"/>
                            </a:lnTo>
                            <a:lnTo>
                              <a:pt x="223" y="287"/>
                            </a:lnTo>
                            <a:lnTo>
                              <a:pt x="213" y="228"/>
                            </a:lnTo>
                            <a:lnTo>
                              <a:pt x="222" y="152"/>
                            </a:lnTo>
                            <a:lnTo>
                              <a:pt x="234" y="262"/>
                            </a:lnTo>
                            <a:lnTo>
                              <a:pt x="246" y="281"/>
                            </a:lnTo>
                            <a:lnTo>
                              <a:pt x="285" y="273"/>
                            </a:lnTo>
                            <a:lnTo>
                              <a:pt x="268" y="185"/>
                            </a:lnTo>
                            <a:lnTo>
                              <a:pt x="267" y="84"/>
                            </a:lnTo>
                            <a:lnTo>
                              <a:pt x="239" y="35"/>
                            </a:lnTo>
                            <a:lnTo>
                              <a:pt x="179" y="8"/>
                            </a:lnTo>
                            <a:lnTo>
                              <a:pt x="93" y="0"/>
                            </a:lnTo>
                            <a:lnTo>
                              <a:pt x="39" y="38"/>
                            </a:lnTo>
                            <a:lnTo>
                              <a:pt x="16" y="104"/>
                            </a:lnTo>
                            <a:lnTo>
                              <a:pt x="10" y="183"/>
                            </a:lnTo>
                            <a:lnTo>
                              <a:pt x="0" y="284"/>
                            </a:lnTo>
                            <a:lnTo>
                              <a:pt x="37" y="281"/>
                            </a:lnTo>
                            <a:lnTo>
                              <a:pt x="47" y="201"/>
                            </a:lnTo>
                            <a:lnTo>
                              <a:pt x="65" y="134"/>
                            </a:lnTo>
                            <a:lnTo>
                              <a:pt x="70" y="205"/>
                            </a:lnTo>
                            <a:close/>
                          </a:path>
                        </a:pathLst>
                      </a:custGeom>
                      <a:solidFill>
                        <a:schemeClr val="tx2"/>
                      </a:solidFill>
                      <a:ln w="1905">
                        <a:solidFill>
                          <a:schemeClr val="tx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MX" sz="12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390" name="Group 373"/>
                  <p:cNvGrpSpPr>
                    <a:grpSpLocks/>
                  </p:cNvGrpSpPr>
                  <p:nvPr/>
                </p:nvGrpSpPr>
                <p:grpSpPr bwMode="auto">
                  <a:xfrm>
                    <a:off x="1191" y="2829"/>
                    <a:ext cx="142" cy="154"/>
                    <a:chOff x="837" y="3165"/>
                    <a:chExt cx="142" cy="154"/>
                  </a:xfrm>
                </p:grpSpPr>
                <p:sp>
                  <p:nvSpPr>
                    <p:cNvPr id="391" name="Freeform 374"/>
                    <p:cNvSpPr>
                      <a:spLocks/>
                    </p:cNvSpPr>
                    <p:nvPr/>
                  </p:nvSpPr>
                  <p:spPr bwMode="auto">
                    <a:xfrm>
                      <a:off x="837" y="3169"/>
                      <a:ext cx="66" cy="150"/>
                    </a:xfrm>
                    <a:custGeom>
                      <a:avLst/>
                      <a:gdLst>
                        <a:gd name="T0" fmla="*/ 0 w 347"/>
                        <a:gd name="T1" fmla="*/ 0 h 792"/>
                        <a:gd name="T2" fmla="*/ 0 w 347"/>
                        <a:gd name="T3" fmla="*/ 0 h 792"/>
                        <a:gd name="T4" fmla="*/ 0 w 347"/>
                        <a:gd name="T5" fmla="*/ 0 h 792"/>
                        <a:gd name="T6" fmla="*/ 0 w 347"/>
                        <a:gd name="T7" fmla="*/ 0 h 792"/>
                        <a:gd name="T8" fmla="*/ 0 w 347"/>
                        <a:gd name="T9" fmla="*/ 0 h 792"/>
                        <a:gd name="T10" fmla="*/ 0 w 347"/>
                        <a:gd name="T11" fmla="*/ 0 h 792"/>
                        <a:gd name="T12" fmla="*/ 0 w 347"/>
                        <a:gd name="T13" fmla="*/ 0 h 792"/>
                        <a:gd name="T14" fmla="*/ 0 w 347"/>
                        <a:gd name="T15" fmla="*/ 0 h 792"/>
                        <a:gd name="T16" fmla="*/ 0 w 347"/>
                        <a:gd name="T17" fmla="*/ 0 h 792"/>
                        <a:gd name="T18" fmla="*/ 0 w 347"/>
                        <a:gd name="T19" fmla="*/ 0 h 792"/>
                        <a:gd name="T20" fmla="*/ 0 w 347"/>
                        <a:gd name="T21" fmla="*/ 0 h 792"/>
                        <a:gd name="T22" fmla="*/ 0 w 347"/>
                        <a:gd name="T23" fmla="*/ 0 h 792"/>
                        <a:gd name="T24" fmla="*/ 0 w 347"/>
                        <a:gd name="T25" fmla="*/ 0 h 792"/>
                        <a:gd name="T26" fmla="*/ 0 w 347"/>
                        <a:gd name="T27" fmla="*/ 0 h 792"/>
                        <a:gd name="T28" fmla="*/ 0 w 347"/>
                        <a:gd name="T29" fmla="*/ 0 h 792"/>
                        <a:gd name="T30" fmla="*/ 0 w 347"/>
                        <a:gd name="T31" fmla="*/ 0 h 792"/>
                        <a:gd name="T32" fmla="*/ 0 w 347"/>
                        <a:gd name="T33" fmla="*/ 0 h 792"/>
                        <a:gd name="T34" fmla="*/ 0 w 347"/>
                        <a:gd name="T35" fmla="*/ 0 h 792"/>
                        <a:gd name="T36" fmla="*/ 0 w 347"/>
                        <a:gd name="T37" fmla="*/ 0 h 792"/>
                        <a:gd name="T38" fmla="*/ 0 w 347"/>
                        <a:gd name="T39" fmla="*/ 0 h 792"/>
                        <a:gd name="T40" fmla="*/ 0 w 347"/>
                        <a:gd name="T41" fmla="*/ 0 h 792"/>
                        <a:gd name="T42" fmla="*/ 0 w 347"/>
                        <a:gd name="T43" fmla="*/ 0 h 792"/>
                        <a:gd name="T44" fmla="*/ 0 w 347"/>
                        <a:gd name="T45" fmla="*/ 0 h 792"/>
                        <a:gd name="T46" fmla="*/ 0 w 347"/>
                        <a:gd name="T47" fmla="*/ 0 h 792"/>
                        <a:gd name="T48" fmla="*/ 0 w 347"/>
                        <a:gd name="T49" fmla="*/ 0 h 792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0" t="0" r="r" b="b"/>
                      <a:pathLst>
                        <a:path w="347" h="792">
                          <a:moveTo>
                            <a:pt x="347" y="464"/>
                          </a:moveTo>
                          <a:lnTo>
                            <a:pt x="317" y="354"/>
                          </a:lnTo>
                          <a:lnTo>
                            <a:pt x="323" y="242"/>
                          </a:lnTo>
                          <a:lnTo>
                            <a:pt x="286" y="200"/>
                          </a:lnTo>
                          <a:lnTo>
                            <a:pt x="204" y="173"/>
                          </a:lnTo>
                          <a:lnTo>
                            <a:pt x="238" y="150"/>
                          </a:lnTo>
                          <a:lnTo>
                            <a:pt x="265" y="92"/>
                          </a:lnTo>
                          <a:lnTo>
                            <a:pt x="232" y="21"/>
                          </a:lnTo>
                          <a:lnTo>
                            <a:pt x="187" y="0"/>
                          </a:lnTo>
                          <a:lnTo>
                            <a:pt x="118" y="9"/>
                          </a:lnTo>
                          <a:lnTo>
                            <a:pt x="70" y="71"/>
                          </a:lnTo>
                          <a:lnTo>
                            <a:pt x="76" y="124"/>
                          </a:lnTo>
                          <a:lnTo>
                            <a:pt x="124" y="161"/>
                          </a:lnTo>
                          <a:lnTo>
                            <a:pt x="75" y="190"/>
                          </a:lnTo>
                          <a:lnTo>
                            <a:pt x="26" y="245"/>
                          </a:lnTo>
                          <a:lnTo>
                            <a:pt x="12" y="334"/>
                          </a:lnTo>
                          <a:lnTo>
                            <a:pt x="0" y="497"/>
                          </a:lnTo>
                          <a:lnTo>
                            <a:pt x="70" y="491"/>
                          </a:lnTo>
                          <a:lnTo>
                            <a:pt x="74" y="549"/>
                          </a:lnTo>
                          <a:lnTo>
                            <a:pt x="58" y="654"/>
                          </a:lnTo>
                          <a:lnTo>
                            <a:pt x="63" y="773"/>
                          </a:lnTo>
                          <a:lnTo>
                            <a:pt x="181" y="792"/>
                          </a:lnTo>
                          <a:lnTo>
                            <a:pt x="292" y="773"/>
                          </a:lnTo>
                          <a:lnTo>
                            <a:pt x="271" y="490"/>
                          </a:lnTo>
                          <a:lnTo>
                            <a:pt x="347" y="464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190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MX" sz="1200">
                        <a:solidFill>
                          <a:prstClr val="black"/>
                        </a:solidFill>
                      </a:endParaRPr>
                    </a:p>
                  </p:txBody>
                </p:sp>
                <p:grpSp>
                  <p:nvGrpSpPr>
                    <p:cNvPr id="392" name="Group 37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11" y="3165"/>
                      <a:ext cx="68" cy="154"/>
                      <a:chOff x="1102" y="2293"/>
                      <a:chExt cx="179" cy="408"/>
                    </a:xfrm>
                  </p:grpSpPr>
                  <p:sp>
                    <p:nvSpPr>
                      <p:cNvPr id="393" name="Freeform 37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02" y="2293"/>
                        <a:ext cx="179" cy="408"/>
                      </a:xfrm>
                      <a:custGeom>
                        <a:avLst/>
                        <a:gdLst>
                          <a:gd name="T0" fmla="*/ 0 w 360"/>
                          <a:gd name="T1" fmla="*/ 1 h 815"/>
                          <a:gd name="T2" fmla="*/ 0 w 360"/>
                          <a:gd name="T3" fmla="*/ 1 h 815"/>
                          <a:gd name="T4" fmla="*/ 0 w 360"/>
                          <a:gd name="T5" fmla="*/ 1 h 815"/>
                          <a:gd name="T6" fmla="*/ 0 w 360"/>
                          <a:gd name="T7" fmla="*/ 1 h 815"/>
                          <a:gd name="T8" fmla="*/ 0 w 360"/>
                          <a:gd name="T9" fmla="*/ 1 h 815"/>
                          <a:gd name="T10" fmla="*/ 0 w 360"/>
                          <a:gd name="T11" fmla="*/ 1 h 815"/>
                          <a:gd name="T12" fmla="*/ 0 w 360"/>
                          <a:gd name="T13" fmla="*/ 1 h 815"/>
                          <a:gd name="T14" fmla="*/ 0 w 360"/>
                          <a:gd name="T15" fmla="*/ 1 h 815"/>
                          <a:gd name="T16" fmla="*/ 0 w 360"/>
                          <a:gd name="T17" fmla="*/ 1 h 815"/>
                          <a:gd name="T18" fmla="*/ 0 w 360"/>
                          <a:gd name="T19" fmla="*/ 0 h 815"/>
                          <a:gd name="T20" fmla="*/ 0 w 360"/>
                          <a:gd name="T21" fmla="*/ 1 h 815"/>
                          <a:gd name="T22" fmla="*/ 0 w 360"/>
                          <a:gd name="T23" fmla="*/ 1 h 815"/>
                          <a:gd name="T24" fmla="*/ 0 w 360"/>
                          <a:gd name="T25" fmla="*/ 1 h 815"/>
                          <a:gd name="T26" fmla="*/ 0 w 360"/>
                          <a:gd name="T27" fmla="*/ 1 h 815"/>
                          <a:gd name="T28" fmla="*/ 0 w 360"/>
                          <a:gd name="T29" fmla="*/ 1 h 815"/>
                          <a:gd name="T30" fmla="*/ 0 w 360"/>
                          <a:gd name="T31" fmla="*/ 1 h 815"/>
                          <a:gd name="T32" fmla="*/ 0 w 360"/>
                          <a:gd name="T33" fmla="*/ 1 h 815"/>
                          <a:gd name="T34" fmla="*/ 0 w 360"/>
                          <a:gd name="T35" fmla="*/ 1 h 815"/>
                          <a:gd name="T36" fmla="*/ 0 w 360"/>
                          <a:gd name="T37" fmla="*/ 1 h 815"/>
                          <a:gd name="T38" fmla="*/ 0 w 360"/>
                          <a:gd name="T39" fmla="*/ 1 h 815"/>
                          <a:gd name="T40" fmla="*/ 0 w 360"/>
                          <a:gd name="T41" fmla="*/ 1 h 815"/>
                          <a:gd name="T42" fmla="*/ 0 w 360"/>
                          <a:gd name="T43" fmla="*/ 1 h 815"/>
                          <a:gd name="T44" fmla="*/ 0 w 360"/>
                          <a:gd name="T45" fmla="*/ 1 h 815"/>
                          <a:gd name="T46" fmla="*/ 0 w 360"/>
                          <a:gd name="T47" fmla="*/ 1 h 815"/>
                          <a:gd name="T48" fmla="*/ 0 w 360"/>
                          <a:gd name="T49" fmla="*/ 1 h 815"/>
                          <a:gd name="T50" fmla="*/ 0 w 360"/>
                          <a:gd name="T51" fmla="*/ 1 h 815"/>
                          <a:gd name="T52" fmla="*/ 0 w 360"/>
                          <a:gd name="T53" fmla="*/ 1 h 815"/>
                          <a:gd name="T54" fmla="*/ 0 w 360"/>
                          <a:gd name="T55" fmla="*/ 1 h 815"/>
                          <a:gd name="T56" fmla="*/ 0 w 360"/>
                          <a:gd name="T57" fmla="*/ 1 h 815"/>
                          <a:gd name="T58" fmla="*/ 0 w 360"/>
                          <a:gd name="T59" fmla="*/ 1 h 815"/>
                          <a:gd name="T60" fmla="*/ 0 w 360"/>
                          <a:gd name="T61" fmla="*/ 1 h 815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</a:gdLst>
                        <a:ahLst/>
                        <a:cxnLst>
                          <a:cxn ang="T62">
                            <a:pos x="T0" y="T1"/>
                          </a:cxn>
                          <a:cxn ang="T63">
                            <a:pos x="T2" y="T3"/>
                          </a:cxn>
                          <a:cxn ang="T64">
                            <a:pos x="T4" y="T5"/>
                          </a:cxn>
                          <a:cxn ang="T65">
                            <a:pos x="T6" y="T7"/>
                          </a:cxn>
                          <a:cxn ang="T66">
                            <a:pos x="T8" y="T9"/>
                          </a:cxn>
                          <a:cxn ang="T67">
                            <a:pos x="T10" y="T11"/>
                          </a:cxn>
                          <a:cxn ang="T68">
                            <a:pos x="T12" y="T13"/>
                          </a:cxn>
                          <a:cxn ang="T69">
                            <a:pos x="T14" y="T15"/>
                          </a:cxn>
                          <a:cxn ang="T70">
                            <a:pos x="T16" y="T17"/>
                          </a:cxn>
                          <a:cxn ang="T71">
                            <a:pos x="T18" y="T19"/>
                          </a:cxn>
                          <a:cxn ang="T72">
                            <a:pos x="T20" y="T21"/>
                          </a:cxn>
                          <a:cxn ang="T73">
                            <a:pos x="T22" y="T23"/>
                          </a:cxn>
                          <a:cxn ang="T74">
                            <a:pos x="T24" y="T25"/>
                          </a:cxn>
                          <a:cxn ang="T75">
                            <a:pos x="T26" y="T27"/>
                          </a:cxn>
                          <a:cxn ang="T76">
                            <a:pos x="T28" y="T29"/>
                          </a:cxn>
                          <a:cxn ang="T77">
                            <a:pos x="T30" y="T31"/>
                          </a:cxn>
                          <a:cxn ang="T78">
                            <a:pos x="T32" y="T33"/>
                          </a:cxn>
                          <a:cxn ang="T79">
                            <a:pos x="T34" y="T35"/>
                          </a:cxn>
                          <a:cxn ang="T80">
                            <a:pos x="T36" y="T37"/>
                          </a:cxn>
                          <a:cxn ang="T81">
                            <a:pos x="T38" y="T39"/>
                          </a:cxn>
                          <a:cxn ang="T82">
                            <a:pos x="T40" y="T41"/>
                          </a:cxn>
                          <a:cxn ang="T83">
                            <a:pos x="T42" y="T43"/>
                          </a:cxn>
                          <a:cxn ang="T84">
                            <a:pos x="T44" y="T45"/>
                          </a:cxn>
                          <a:cxn ang="T85">
                            <a:pos x="T46" y="T47"/>
                          </a:cxn>
                          <a:cxn ang="T86">
                            <a:pos x="T48" y="T49"/>
                          </a:cxn>
                          <a:cxn ang="T87">
                            <a:pos x="T50" y="T51"/>
                          </a:cxn>
                          <a:cxn ang="T88">
                            <a:pos x="T52" y="T53"/>
                          </a:cxn>
                          <a:cxn ang="T89">
                            <a:pos x="T54" y="T55"/>
                          </a:cxn>
                          <a:cxn ang="T90">
                            <a:pos x="T56" y="T57"/>
                          </a:cxn>
                          <a:cxn ang="T91">
                            <a:pos x="T58" y="T59"/>
                          </a:cxn>
                          <a:cxn ang="T92">
                            <a:pos x="T60" y="T61"/>
                          </a:cxn>
                        </a:cxnLst>
                        <a:rect l="0" t="0" r="r" b="b"/>
                        <a:pathLst>
                          <a:path w="360" h="815">
                            <a:moveTo>
                              <a:pt x="289" y="487"/>
                            </a:moveTo>
                            <a:lnTo>
                              <a:pt x="360" y="464"/>
                            </a:lnTo>
                            <a:lnTo>
                              <a:pt x="328" y="354"/>
                            </a:lnTo>
                            <a:lnTo>
                              <a:pt x="334" y="242"/>
                            </a:lnTo>
                            <a:lnTo>
                              <a:pt x="297" y="201"/>
                            </a:lnTo>
                            <a:lnTo>
                              <a:pt x="217" y="173"/>
                            </a:lnTo>
                            <a:lnTo>
                              <a:pt x="250" y="150"/>
                            </a:lnTo>
                            <a:lnTo>
                              <a:pt x="277" y="92"/>
                            </a:lnTo>
                            <a:lnTo>
                              <a:pt x="245" y="21"/>
                            </a:lnTo>
                            <a:lnTo>
                              <a:pt x="199" y="0"/>
                            </a:lnTo>
                            <a:lnTo>
                              <a:pt x="118" y="7"/>
                            </a:lnTo>
                            <a:lnTo>
                              <a:pt x="73" y="79"/>
                            </a:lnTo>
                            <a:lnTo>
                              <a:pt x="83" y="128"/>
                            </a:lnTo>
                            <a:lnTo>
                              <a:pt x="108" y="157"/>
                            </a:lnTo>
                            <a:lnTo>
                              <a:pt x="127" y="167"/>
                            </a:lnTo>
                            <a:lnTo>
                              <a:pt x="70" y="189"/>
                            </a:lnTo>
                            <a:lnTo>
                              <a:pt x="24" y="282"/>
                            </a:lnTo>
                            <a:lnTo>
                              <a:pt x="24" y="379"/>
                            </a:lnTo>
                            <a:lnTo>
                              <a:pt x="0" y="495"/>
                            </a:lnTo>
                            <a:lnTo>
                              <a:pt x="51" y="487"/>
                            </a:lnTo>
                            <a:lnTo>
                              <a:pt x="9" y="638"/>
                            </a:lnTo>
                            <a:lnTo>
                              <a:pt x="57" y="625"/>
                            </a:lnTo>
                            <a:lnTo>
                              <a:pt x="105" y="629"/>
                            </a:lnTo>
                            <a:lnTo>
                              <a:pt x="108" y="713"/>
                            </a:lnTo>
                            <a:lnTo>
                              <a:pt x="127" y="812"/>
                            </a:lnTo>
                            <a:lnTo>
                              <a:pt x="220" y="815"/>
                            </a:lnTo>
                            <a:lnTo>
                              <a:pt x="224" y="690"/>
                            </a:lnTo>
                            <a:lnTo>
                              <a:pt x="240" y="653"/>
                            </a:lnTo>
                            <a:lnTo>
                              <a:pt x="345" y="638"/>
                            </a:lnTo>
                            <a:lnTo>
                              <a:pt x="298" y="539"/>
                            </a:lnTo>
                            <a:lnTo>
                              <a:pt x="289" y="487"/>
                            </a:lnTo>
                            <a:close/>
                          </a:path>
                        </a:pathLst>
                      </a:custGeom>
                      <a:solidFill>
                        <a:schemeClr val="tx2"/>
                      </a:solidFill>
                      <a:ln w="1905">
                        <a:solidFill>
                          <a:schemeClr val="tx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MX" sz="12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94" name="Freeform 3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52" y="2301"/>
                        <a:ext cx="70" cy="71"/>
                      </a:xfrm>
                      <a:custGeom>
                        <a:avLst/>
                        <a:gdLst>
                          <a:gd name="T0" fmla="*/ 0 w 142"/>
                          <a:gd name="T1" fmla="*/ 1 h 142"/>
                          <a:gd name="T2" fmla="*/ 0 w 142"/>
                          <a:gd name="T3" fmla="*/ 1 h 142"/>
                          <a:gd name="T4" fmla="*/ 0 w 142"/>
                          <a:gd name="T5" fmla="*/ 1 h 142"/>
                          <a:gd name="T6" fmla="*/ 0 w 142"/>
                          <a:gd name="T7" fmla="*/ 1 h 142"/>
                          <a:gd name="T8" fmla="*/ 0 w 142"/>
                          <a:gd name="T9" fmla="*/ 1 h 142"/>
                          <a:gd name="T10" fmla="*/ 0 w 142"/>
                          <a:gd name="T11" fmla="*/ 1 h 142"/>
                          <a:gd name="T12" fmla="*/ 0 w 142"/>
                          <a:gd name="T13" fmla="*/ 1 h 142"/>
                          <a:gd name="T14" fmla="*/ 0 w 142"/>
                          <a:gd name="T15" fmla="*/ 1 h 142"/>
                          <a:gd name="T16" fmla="*/ 0 w 142"/>
                          <a:gd name="T17" fmla="*/ 0 h 142"/>
                          <a:gd name="T18" fmla="*/ 0 w 142"/>
                          <a:gd name="T19" fmla="*/ 1 h 142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142" h="142">
                            <a:moveTo>
                              <a:pt x="30" y="14"/>
                            </a:moveTo>
                            <a:lnTo>
                              <a:pt x="0" y="53"/>
                            </a:lnTo>
                            <a:lnTo>
                              <a:pt x="4" y="106"/>
                            </a:lnTo>
                            <a:lnTo>
                              <a:pt x="58" y="142"/>
                            </a:lnTo>
                            <a:lnTo>
                              <a:pt x="96" y="134"/>
                            </a:lnTo>
                            <a:lnTo>
                              <a:pt x="127" y="113"/>
                            </a:lnTo>
                            <a:lnTo>
                              <a:pt x="142" y="79"/>
                            </a:lnTo>
                            <a:lnTo>
                              <a:pt x="129" y="25"/>
                            </a:lnTo>
                            <a:lnTo>
                              <a:pt x="81" y="0"/>
                            </a:lnTo>
                            <a:lnTo>
                              <a:pt x="30" y="14"/>
                            </a:lnTo>
                            <a:close/>
                          </a:path>
                        </a:pathLst>
                      </a:custGeom>
                      <a:solidFill>
                        <a:schemeClr val="tx2"/>
                      </a:solidFill>
                      <a:ln w="1905">
                        <a:solidFill>
                          <a:schemeClr val="tx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MX" sz="12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95" name="Freeform 37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19" y="2385"/>
                        <a:ext cx="143" cy="303"/>
                      </a:xfrm>
                      <a:custGeom>
                        <a:avLst/>
                        <a:gdLst>
                          <a:gd name="T0" fmla="*/ 1 w 285"/>
                          <a:gd name="T1" fmla="*/ 0 h 607"/>
                          <a:gd name="T2" fmla="*/ 1 w 285"/>
                          <a:gd name="T3" fmla="*/ 0 h 607"/>
                          <a:gd name="T4" fmla="*/ 1 w 285"/>
                          <a:gd name="T5" fmla="*/ 0 h 607"/>
                          <a:gd name="T6" fmla="*/ 1 w 285"/>
                          <a:gd name="T7" fmla="*/ 0 h 607"/>
                          <a:gd name="T8" fmla="*/ 1 w 285"/>
                          <a:gd name="T9" fmla="*/ 0 h 607"/>
                          <a:gd name="T10" fmla="*/ 1 w 285"/>
                          <a:gd name="T11" fmla="*/ 0 h 607"/>
                          <a:gd name="T12" fmla="*/ 1 w 285"/>
                          <a:gd name="T13" fmla="*/ 0 h 607"/>
                          <a:gd name="T14" fmla="*/ 1 w 285"/>
                          <a:gd name="T15" fmla="*/ 0 h 607"/>
                          <a:gd name="T16" fmla="*/ 1 w 285"/>
                          <a:gd name="T17" fmla="*/ 0 h 607"/>
                          <a:gd name="T18" fmla="*/ 1 w 285"/>
                          <a:gd name="T19" fmla="*/ 0 h 607"/>
                          <a:gd name="T20" fmla="*/ 1 w 285"/>
                          <a:gd name="T21" fmla="*/ 0 h 607"/>
                          <a:gd name="T22" fmla="*/ 1 w 285"/>
                          <a:gd name="T23" fmla="*/ 0 h 607"/>
                          <a:gd name="T24" fmla="*/ 1 w 285"/>
                          <a:gd name="T25" fmla="*/ 0 h 607"/>
                          <a:gd name="T26" fmla="*/ 1 w 285"/>
                          <a:gd name="T27" fmla="*/ 0 h 607"/>
                          <a:gd name="T28" fmla="*/ 1 w 285"/>
                          <a:gd name="T29" fmla="*/ 0 h 607"/>
                          <a:gd name="T30" fmla="*/ 1 w 285"/>
                          <a:gd name="T31" fmla="*/ 0 h 607"/>
                          <a:gd name="T32" fmla="*/ 1 w 285"/>
                          <a:gd name="T33" fmla="*/ 0 h 607"/>
                          <a:gd name="T34" fmla="*/ 1 w 285"/>
                          <a:gd name="T35" fmla="*/ 0 h 607"/>
                          <a:gd name="T36" fmla="*/ 1 w 285"/>
                          <a:gd name="T37" fmla="*/ 0 h 607"/>
                          <a:gd name="T38" fmla="*/ 1 w 285"/>
                          <a:gd name="T39" fmla="*/ 0 h 607"/>
                          <a:gd name="T40" fmla="*/ 1 w 285"/>
                          <a:gd name="T41" fmla="*/ 0 h 607"/>
                          <a:gd name="T42" fmla="*/ 1 w 285"/>
                          <a:gd name="T43" fmla="*/ 0 h 607"/>
                          <a:gd name="T44" fmla="*/ 1 w 285"/>
                          <a:gd name="T45" fmla="*/ 0 h 607"/>
                          <a:gd name="T46" fmla="*/ 1 w 285"/>
                          <a:gd name="T47" fmla="*/ 0 h 607"/>
                          <a:gd name="T48" fmla="*/ 1 w 285"/>
                          <a:gd name="T49" fmla="*/ 0 h 607"/>
                          <a:gd name="T50" fmla="*/ 0 w 285"/>
                          <a:gd name="T51" fmla="*/ 0 h 607"/>
                          <a:gd name="T52" fmla="*/ 1 w 285"/>
                          <a:gd name="T53" fmla="*/ 0 h 607"/>
                          <a:gd name="T54" fmla="*/ 1 w 285"/>
                          <a:gd name="T55" fmla="*/ 0 h 607"/>
                          <a:gd name="T56" fmla="*/ 1 w 285"/>
                          <a:gd name="T57" fmla="*/ 0 h 607"/>
                          <a:gd name="T58" fmla="*/ 1 w 285"/>
                          <a:gd name="T59" fmla="*/ 0 h 607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</a:gdLst>
                        <a:ahLst/>
                        <a:cxnLst>
                          <a:cxn ang="T60">
                            <a:pos x="T0" y="T1"/>
                          </a:cxn>
                          <a:cxn ang="T61">
                            <a:pos x="T2" y="T3"/>
                          </a:cxn>
                          <a:cxn ang="T62">
                            <a:pos x="T4" y="T5"/>
                          </a:cxn>
                          <a:cxn ang="T63">
                            <a:pos x="T6" y="T7"/>
                          </a:cxn>
                          <a:cxn ang="T64">
                            <a:pos x="T8" y="T9"/>
                          </a:cxn>
                          <a:cxn ang="T65">
                            <a:pos x="T10" y="T11"/>
                          </a:cxn>
                          <a:cxn ang="T66">
                            <a:pos x="T12" y="T13"/>
                          </a:cxn>
                          <a:cxn ang="T67">
                            <a:pos x="T14" y="T15"/>
                          </a:cxn>
                          <a:cxn ang="T68">
                            <a:pos x="T16" y="T17"/>
                          </a:cxn>
                          <a:cxn ang="T69">
                            <a:pos x="T18" y="T19"/>
                          </a:cxn>
                          <a:cxn ang="T70">
                            <a:pos x="T20" y="T21"/>
                          </a:cxn>
                          <a:cxn ang="T71">
                            <a:pos x="T22" y="T23"/>
                          </a:cxn>
                          <a:cxn ang="T72">
                            <a:pos x="T24" y="T25"/>
                          </a:cxn>
                          <a:cxn ang="T73">
                            <a:pos x="T26" y="T27"/>
                          </a:cxn>
                          <a:cxn ang="T74">
                            <a:pos x="T28" y="T29"/>
                          </a:cxn>
                          <a:cxn ang="T75">
                            <a:pos x="T30" y="T31"/>
                          </a:cxn>
                          <a:cxn ang="T76">
                            <a:pos x="T32" y="T33"/>
                          </a:cxn>
                          <a:cxn ang="T77">
                            <a:pos x="T34" y="T35"/>
                          </a:cxn>
                          <a:cxn ang="T78">
                            <a:pos x="T36" y="T37"/>
                          </a:cxn>
                          <a:cxn ang="T79">
                            <a:pos x="T38" y="T39"/>
                          </a:cxn>
                          <a:cxn ang="T80">
                            <a:pos x="T40" y="T41"/>
                          </a:cxn>
                          <a:cxn ang="T81">
                            <a:pos x="T42" y="T43"/>
                          </a:cxn>
                          <a:cxn ang="T82">
                            <a:pos x="T44" y="T45"/>
                          </a:cxn>
                          <a:cxn ang="T83">
                            <a:pos x="T46" y="T47"/>
                          </a:cxn>
                          <a:cxn ang="T84">
                            <a:pos x="T48" y="T49"/>
                          </a:cxn>
                          <a:cxn ang="T85">
                            <a:pos x="T50" y="T51"/>
                          </a:cxn>
                          <a:cxn ang="T86">
                            <a:pos x="T52" y="T53"/>
                          </a:cxn>
                          <a:cxn ang="T87">
                            <a:pos x="T54" y="T55"/>
                          </a:cxn>
                          <a:cxn ang="T88">
                            <a:pos x="T56" y="T57"/>
                          </a:cxn>
                          <a:cxn ang="T89">
                            <a:pos x="T58" y="T59"/>
                          </a:cxn>
                        </a:cxnLst>
                        <a:rect l="0" t="0" r="r" b="b"/>
                        <a:pathLst>
                          <a:path w="285" h="607">
                            <a:moveTo>
                              <a:pt x="70" y="205"/>
                            </a:moveTo>
                            <a:lnTo>
                              <a:pt x="52" y="296"/>
                            </a:lnTo>
                            <a:lnTo>
                              <a:pt x="23" y="353"/>
                            </a:lnTo>
                            <a:lnTo>
                              <a:pt x="6" y="425"/>
                            </a:lnTo>
                            <a:lnTo>
                              <a:pt x="85" y="417"/>
                            </a:lnTo>
                            <a:lnTo>
                              <a:pt x="107" y="597"/>
                            </a:lnTo>
                            <a:lnTo>
                              <a:pt x="156" y="607"/>
                            </a:lnTo>
                            <a:lnTo>
                              <a:pt x="166" y="501"/>
                            </a:lnTo>
                            <a:lnTo>
                              <a:pt x="188" y="425"/>
                            </a:lnTo>
                            <a:lnTo>
                              <a:pt x="269" y="425"/>
                            </a:lnTo>
                            <a:lnTo>
                              <a:pt x="234" y="355"/>
                            </a:lnTo>
                            <a:lnTo>
                              <a:pt x="223" y="287"/>
                            </a:lnTo>
                            <a:lnTo>
                              <a:pt x="213" y="228"/>
                            </a:lnTo>
                            <a:lnTo>
                              <a:pt x="222" y="152"/>
                            </a:lnTo>
                            <a:lnTo>
                              <a:pt x="234" y="262"/>
                            </a:lnTo>
                            <a:lnTo>
                              <a:pt x="246" y="281"/>
                            </a:lnTo>
                            <a:lnTo>
                              <a:pt x="285" y="273"/>
                            </a:lnTo>
                            <a:lnTo>
                              <a:pt x="268" y="185"/>
                            </a:lnTo>
                            <a:lnTo>
                              <a:pt x="267" y="84"/>
                            </a:lnTo>
                            <a:lnTo>
                              <a:pt x="239" y="35"/>
                            </a:lnTo>
                            <a:lnTo>
                              <a:pt x="179" y="8"/>
                            </a:lnTo>
                            <a:lnTo>
                              <a:pt x="93" y="0"/>
                            </a:lnTo>
                            <a:lnTo>
                              <a:pt x="39" y="38"/>
                            </a:lnTo>
                            <a:lnTo>
                              <a:pt x="16" y="104"/>
                            </a:lnTo>
                            <a:lnTo>
                              <a:pt x="10" y="183"/>
                            </a:lnTo>
                            <a:lnTo>
                              <a:pt x="0" y="284"/>
                            </a:lnTo>
                            <a:lnTo>
                              <a:pt x="37" y="281"/>
                            </a:lnTo>
                            <a:lnTo>
                              <a:pt x="47" y="201"/>
                            </a:lnTo>
                            <a:lnTo>
                              <a:pt x="65" y="134"/>
                            </a:lnTo>
                            <a:lnTo>
                              <a:pt x="70" y="205"/>
                            </a:lnTo>
                            <a:close/>
                          </a:path>
                        </a:pathLst>
                      </a:custGeom>
                      <a:solidFill>
                        <a:schemeClr val="tx2"/>
                      </a:solidFill>
                      <a:ln w="1905">
                        <a:solidFill>
                          <a:schemeClr val="tx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MX" sz="12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40" name="Group 380"/>
                <p:cNvGrpSpPr>
                  <a:grpSpLocks/>
                </p:cNvGrpSpPr>
                <p:nvPr/>
              </p:nvGrpSpPr>
              <p:grpSpPr bwMode="auto">
                <a:xfrm>
                  <a:off x="6188075" y="2684463"/>
                  <a:ext cx="227013" cy="246062"/>
                  <a:chOff x="837" y="3165"/>
                  <a:chExt cx="142" cy="154"/>
                </a:xfrm>
              </p:grpSpPr>
              <p:sp>
                <p:nvSpPr>
                  <p:cNvPr id="383" name="Freeform 381"/>
                  <p:cNvSpPr>
                    <a:spLocks/>
                  </p:cNvSpPr>
                  <p:nvPr/>
                </p:nvSpPr>
                <p:spPr bwMode="auto">
                  <a:xfrm>
                    <a:off x="837" y="3169"/>
                    <a:ext cx="66" cy="150"/>
                  </a:xfrm>
                  <a:custGeom>
                    <a:avLst/>
                    <a:gdLst>
                      <a:gd name="T0" fmla="*/ 0 w 347"/>
                      <a:gd name="T1" fmla="*/ 0 h 792"/>
                      <a:gd name="T2" fmla="*/ 0 w 347"/>
                      <a:gd name="T3" fmla="*/ 0 h 792"/>
                      <a:gd name="T4" fmla="*/ 0 w 347"/>
                      <a:gd name="T5" fmla="*/ 0 h 792"/>
                      <a:gd name="T6" fmla="*/ 0 w 347"/>
                      <a:gd name="T7" fmla="*/ 0 h 792"/>
                      <a:gd name="T8" fmla="*/ 0 w 347"/>
                      <a:gd name="T9" fmla="*/ 0 h 792"/>
                      <a:gd name="T10" fmla="*/ 0 w 347"/>
                      <a:gd name="T11" fmla="*/ 0 h 792"/>
                      <a:gd name="T12" fmla="*/ 0 w 347"/>
                      <a:gd name="T13" fmla="*/ 0 h 792"/>
                      <a:gd name="T14" fmla="*/ 0 w 347"/>
                      <a:gd name="T15" fmla="*/ 0 h 792"/>
                      <a:gd name="T16" fmla="*/ 0 w 347"/>
                      <a:gd name="T17" fmla="*/ 0 h 792"/>
                      <a:gd name="T18" fmla="*/ 0 w 347"/>
                      <a:gd name="T19" fmla="*/ 0 h 792"/>
                      <a:gd name="T20" fmla="*/ 0 w 347"/>
                      <a:gd name="T21" fmla="*/ 0 h 792"/>
                      <a:gd name="T22" fmla="*/ 0 w 347"/>
                      <a:gd name="T23" fmla="*/ 0 h 792"/>
                      <a:gd name="T24" fmla="*/ 0 w 347"/>
                      <a:gd name="T25" fmla="*/ 0 h 792"/>
                      <a:gd name="T26" fmla="*/ 0 w 347"/>
                      <a:gd name="T27" fmla="*/ 0 h 792"/>
                      <a:gd name="T28" fmla="*/ 0 w 347"/>
                      <a:gd name="T29" fmla="*/ 0 h 792"/>
                      <a:gd name="T30" fmla="*/ 0 w 347"/>
                      <a:gd name="T31" fmla="*/ 0 h 792"/>
                      <a:gd name="T32" fmla="*/ 0 w 347"/>
                      <a:gd name="T33" fmla="*/ 0 h 792"/>
                      <a:gd name="T34" fmla="*/ 0 w 347"/>
                      <a:gd name="T35" fmla="*/ 0 h 792"/>
                      <a:gd name="T36" fmla="*/ 0 w 347"/>
                      <a:gd name="T37" fmla="*/ 0 h 792"/>
                      <a:gd name="T38" fmla="*/ 0 w 347"/>
                      <a:gd name="T39" fmla="*/ 0 h 792"/>
                      <a:gd name="T40" fmla="*/ 0 w 347"/>
                      <a:gd name="T41" fmla="*/ 0 h 792"/>
                      <a:gd name="T42" fmla="*/ 0 w 347"/>
                      <a:gd name="T43" fmla="*/ 0 h 792"/>
                      <a:gd name="T44" fmla="*/ 0 w 347"/>
                      <a:gd name="T45" fmla="*/ 0 h 792"/>
                      <a:gd name="T46" fmla="*/ 0 w 347"/>
                      <a:gd name="T47" fmla="*/ 0 h 792"/>
                      <a:gd name="T48" fmla="*/ 0 w 347"/>
                      <a:gd name="T49" fmla="*/ 0 h 792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347" h="792">
                        <a:moveTo>
                          <a:pt x="347" y="464"/>
                        </a:moveTo>
                        <a:lnTo>
                          <a:pt x="317" y="354"/>
                        </a:lnTo>
                        <a:lnTo>
                          <a:pt x="323" y="242"/>
                        </a:lnTo>
                        <a:lnTo>
                          <a:pt x="286" y="200"/>
                        </a:lnTo>
                        <a:lnTo>
                          <a:pt x="204" y="173"/>
                        </a:lnTo>
                        <a:lnTo>
                          <a:pt x="238" y="150"/>
                        </a:lnTo>
                        <a:lnTo>
                          <a:pt x="265" y="92"/>
                        </a:lnTo>
                        <a:lnTo>
                          <a:pt x="232" y="21"/>
                        </a:lnTo>
                        <a:lnTo>
                          <a:pt x="187" y="0"/>
                        </a:lnTo>
                        <a:lnTo>
                          <a:pt x="118" y="9"/>
                        </a:lnTo>
                        <a:lnTo>
                          <a:pt x="70" y="71"/>
                        </a:lnTo>
                        <a:lnTo>
                          <a:pt x="76" y="124"/>
                        </a:lnTo>
                        <a:lnTo>
                          <a:pt x="124" y="161"/>
                        </a:lnTo>
                        <a:lnTo>
                          <a:pt x="75" y="190"/>
                        </a:lnTo>
                        <a:lnTo>
                          <a:pt x="26" y="245"/>
                        </a:lnTo>
                        <a:lnTo>
                          <a:pt x="12" y="334"/>
                        </a:lnTo>
                        <a:lnTo>
                          <a:pt x="0" y="497"/>
                        </a:lnTo>
                        <a:lnTo>
                          <a:pt x="70" y="491"/>
                        </a:lnTo>
                        <a:lnTo>
                          <a:pt x="74" y="549"/>
                        </a:lnTo>
                        <a:lnTo>
                          <a:pt x="58" y="654"/>
                        </a:lnTo>
                        <a:lnTo>
                          <a:pt x="63" y="773"/>
                        </a:lnTo>
                        <a:lnTo>
                          <a:pt x="181" y="792"/>
                        </a:lnTo>
                        <a:lnTo>
                          <a:pt x="292" y="773"/>
                        </a:lnTo>
                        <a:lnTo>
                          <a:pt x="271" y="490"/>
                        </a:lnTo>
                        <a:lnTo>
                          <a:pt x="347" y="464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190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MX" sz="1200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384" name="Group 382"/>
                  <p:cNvGrpSpPr>
                    <a:grpSpLocks/>
                  </p:cNvGrpSpPr>
                  <p:nvPr/>
                </p:nvGrpSpPr>
                <p:grpSpPr bwMode="auto">
                  <a:xfrm>
                    <a:off x="911" y="3165"/>
                    <a:ext cx="68" cy="154"/>
                    <a:chOff x="1102" y="2293"/>
                    <a:chExt cx="179" cy="408"/>
                  </a:xfrm>
                </p:grpSpPr>
                <p:sp>
                  <p:nvSpPr>
                    <p:cNvPr id="385" name="Freeform 383"/>
                    <p:cNvSpPr>
                      <a:spLocks/>
                    </p:cNvSpPr>
                    <p:nvPr/>
                  </p:nvSpPr>
                  <p:spPr bwMode="auto">
                    <a:xfrm>
                      <a:off x="1102" y="2293"/>
                      <a:ext cx="179" cy="408"/>
                    </a:xfrm>
                    <a:custGeom>
                      <a:avLst/>
                      <a:gdLst>
                        <a:gd name="T0" fmla="*/ 0 w 360"/>
                        <a:gd name="T1" fmla="*/ 1 h 815"/>
                        <a:gd name="T2" fmla="*/ 0 w 360"/>
                        <a:gd name="T3" fmla="*/ 1 h 815"/>
                        <a:gd name="T4" fmla="*/ 0 w 360"/>
                        <a:gd name="T5" fmla="*/ 1 h 815"/>
                        <a:gd name="T6" fmla="*/ 0 w 360"/>
                        <a:gd name="T7" fmla="*/ 1 h 815"/>
                        <a:gd name="T8" fmla="*/ 0 w 360"/>
                        <a:gd name="T9" fmla="*/ 1 h 815"/>
                        <a:gd name="T10" fmla="*/ 0 w 360"/>
                        <a:gd name="T11" fmla="*/ 1 h 815"/>
                        <a:gd name="T12" fmla="*/ 0 w 360"/>
                        <a:gd name="T13" fmla="*/ 1 h 815"/>
                        <a:gd name="T14" fmla="*/ 0 w 360"/>
                        <a:gd name="T15" fmla="*/ 1 h 815"/>
                        <a:gd name="T16" fmla="*/ 0 w 360"/>
                        <a:gd name="T17" fmla="*/ 1 h 815"/>
                        <a:gd name="T18" fmla="*/ 0 w 360"/>
                        <a:gd name="T19" fmla="*/ 0 h 815"/>
                        <a:gd name="T20" fmla="*/ 0 w 360"/>
                        <a:gd name="T21" fmla="*/ 1 h 815"/>
                        <a:gd name="T22" fmla="*/ 0 w 360"/>
                        <a:gd name="T23" fmla="*/ 1 h 815"/>
                        <a:gd name="T24" fmla="*/ 0 w 360"/>
                        <a:gd name="T25" fmla="*/ 1 h 815"/>
                        <a:gd name="T26" fmla="*/ 0 w 360"/>
                        <a:gd name="T27" fmla="*/ 1 h 815"/>
                        <a:gd name="T28" fmla="*/ 0 w 360"/>
                        <a:gd name="T29" fmla="*/ 1 h 815"/>
                        <a:gd name="T30" fmla="*/ 0 w 360"/>
                        <a:gd name="T31" fmla="*/ 1 h 815"/>
                        <a:gd name="T32" fmla="*/ 0 w 360"/>
                        <a:gd name="T33" fmla="*/ 1 h 815"/>
                        <a:gd name="T34" fmla="*/ 0 w 360"/>
                        <a:gd name="T35" fmla="*/ 1 h 815"/>
                        <a:gd name="T36" fmla="*/ 0 w 360"/>
                        <a:gd name="T37" fmla="*/ 1 h 815"/>
                        <a:gd name="T38" fmla="*/ 0 w 360"/>
                        <a:gd name="T39" fmla="*/ 1 h 815"/>
                        <a:gd name="T40" fmla="*/ 0 w 360"/>
                        <a:gd name="T41" fmla="*/ 1 h 815"/>
                        <a:gd name="T42" fmla="*/ 0 w 360"/>
                        <a:gd name="T43" fmla="*/ 1 h 815"/>
                        <a:gd name="T44" fmla="*/ 0 w 360"/>
                        <a:gd name="T45" fmla="*/ 1 h 815"/>
                        <a:gd name="T46" fmla="*/ 0 w 360"/>
                        <a:gd name="T47" fmla="*/ 1 h 815"/>
                        <a:gd name="T48" fmla="*/ 0 w 360"/>
                        <a:gd name="T49" fmla="*/ 1 h 815"/>
                        <a:gd name="T50" fmla="*/ 0 w 360"/>
                        <a:gd name="T51" fmla="*/ 1 h 815"/>
                        <a:gd name="T52" fmla="*/ 0 w 360"/>
                        <a:gd name="T53" fmla="*/ 1 h 815"/>
                        <a:gd name="T54" fmla="*/ 0 w 360"/>
                        <a:gd name="T55" fmla="*/ 1 h 815"/>
                        <a:gd name="T56" fmla="*/ 0 w 360"/>
                        <a:gd name="T57" fmla="*/ 1 h 815"/>
                        <a:gd name="T58" fmla="*/ 0 w 360"/>
                        <a:gd name="T59" fmla="*/ 1 h 815"/>
                        <a:gd name="T60" fmla="*/ 0 w 360"/>
                        <a:gd name="T61" fmla="*/ 1 h 815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</a:gdLst>
                      <a:ahLst/>
                      <a:cxnLst>
                        <a:cxn ang="T62">
                          <a:pos x="T0" y="T1"/>
                        </a:cxn>
                        <a:cxn ang="T63">
                          <a:pos x="T2" y="T3"/>
                        </a:cxn>
                        <a:cxn ang="T64">
                          <a:pos x="T4" y="T5"/>
                        </a:cxn>
                        <a:cxn ang="T65">
                          <a:pos x="T6" y="T7"/>
                        </a:cxn>
                        <a:cxn ang="T66">
                          <a:pos x="T8" y="T9"/>
                        </a:cxn>
                        <a:cxn ang="T67">
                          <a:pos x="T10" y="T11"/>
                        </a:cxn>
                        <a:cxn ang="T68">
                          <a:pos x="T12" y="T13"/>
                        </a:cxn>
                        <a:cxn ang="T69">
                          <a:pos x="T14" y="T15"/>
                        </a:cxn>
                        <a:cxn ang="T70">
                          <a:pos x="T16" y="T17"/>
                        </a:cxn>
                        <a:cxn ang="T71">
                          <a:pos x="T18" y="T19"/>
                        </a:cxn>
                        <a:cxn ang="T72">
                          <a:pos x="T20" y="T21"/>
                        </a:cxn>
                        <a:cxn ang="T73">
                          <a:pos x="T22" y="T23"/>
                        </a:cxn>
                        <a:cxn ang="T74">
                          <a:pos x="T24" y="T25"/>
                        </a:cxn>
                        <a:cxn ang="T75">
                          <a:pos x="T26" y="T27"/>
                        </a:cxn>
                        <a:cxn ang="T76">
                          <a:pos x="T28" y="T29"/>
                        </a:cxn>
                        <a:cxn ang="T77">
                          <a:pos x="T30" y="T31"/>
                        </a:cxn>
                        <a:cxn ang="T78">
                          <a:pos x="T32" y="T33"/>
                        </a:cxn>
                        <a:cxn ang="T79">
                          <a:pos x="T34" y="T35"/>
                        </a:cxn>
                        <a:cxn ang="T80">
                          <a:pos x="T36" y="T37"/>
                        </a:cxn>
                        <a:cxn ang="T81">
                          <a:pos x="T38" y="T39"/>
                        </a:cxn>
                        <a:cxn ang="T82">
                          <a:pos x="T40" y="T41"/>
                        </a:cxn>
                        <a:cxn ang="T83">
                          <a:pos x="T42" y="T43"/>
                        </a:cxn>
                        <a:cxn ang="T84">
                          <a:pos x="T44" y="T45"/>
                        </a:cxn>
                        <a:cxn ang="T85">
                          <a:pos x="T46" y="T47"/>
                        </a:cxn>
                        <a:cxn ang="T86">
                          <a:pos x="T48" y="T49"/>
                        </a:cxn>
                        <a:cxn ang="T87">
                          <a:pos x="T50" y="T51"/>
                        </a:cxn>
                        <a:cxn ang="T88">
                          <a:pos x="T52" y="T53"/>
                        </a:cxn>
                        <a:cxn ang="T89">
                          <a:pos x="T54" y="T55"/>
                        </a:cxn>
                        <a:cxn ang="T90">
                          <a:pos x="T56" y="T57"/>
                        </a:cxn>
                        <a:cxn ang="T91">
                          <a:pos x="T58" y="T59"/>
                        </a:cxn>
                        <a:cxn ang="T92">
                          <a:pos x="T60" y="T61"/>
                        </a:cxn>
                      </a:cxnLst>
                      <a:rect l="0" t="0" r="r" b="b"/>
                      <a:pathLst>
                        <a:path w="360" h="815">
                          <a:moveTo>
                            <a:pt x="289" y="487"/>
                          </a:moveTo>
                          <a:lnTo>
                            <a:pt x="360" y="464"/>
                          </a:lnTo>
                          <a:lnTo>
                            <a:pt x="328" y="354"/>
                          </a:lnTo>
                          <a:lnTo>
                            <a:pt x="334" y="242"/>
                          </a:lnTo>
                          <a:lnTo>
                            <a:pt x="297" y="201"/>
                          </a:lnTo>
                          <a:lnTo>
                            <a:pt x="217" y="173"/>
                          </a:lnTo>
                          <a:lnTo>
                            <a:pt x="250" y="150"/>
                          </a:lnTo>
                          <a:lnTo>
                            <a:pt x="277" y="92"/>
                          </a:lnTo>
                          <a:lnTo>
                            <a:pt x="245" y="21"/>
                          </a:lnTo>
                          <a:lnTo>
                            <a:pt x="199" y="0"/>
                          </a:lnTo>
                          <a:lnTo>
                            <a:pt x="118" y="7"/>
                          </a:lnTo>
                          <a:lnTo>
                            <a:pt x="73" y="79"/>
                          </a:lnTo>
                          <a:lnTo>
                            <a:pt x="83" y="128"/>
                          </a:lnTo>
                          <a:lnTo>
                            <a:pt x="108" y="157"/>
                          </a:lnTo>
                          <a:lnTo>
                            <a:pt x="127" y="167"/>
                          </a:lnTo>
                          <a:lnTo>
                            <a:pt x="70" y="189"/>
                          </a:lnTo>
                          <a:lnTo>
                            <a:pt x="24" y="282"/>
                          </a:lnTo>
                          <a:lnTo>
                            <a:pt x="24" y="379"/>
                          </a:lnTo>
                          <a:lnTo>
                            <a:pt x="0" y="495"/>
                          </a:lnTo>
                          <a:lnTo>
                            <a:pt x="51" y="487"/>
                          </a:lnTo>
                          <a:lnTo>
                            <a:pt x="9" y="638"/>
                          </a:lnTo>
                          <a:lnTo>
                            <a:pt x="57" y="625"/>
                          </a:lnTo>
                          <a:lnTo>
                            <a:pt x="105" y="629"/>
                          </a:lnTo>
                          <a:lnTo>
                            <a:pt x="108" y="713"/>
                          </a:lnTo>
                          <a:lnTo>
                            <a:pt x="127" y="812"/>
                          </a:lnTo>
                          <a:lnTo>
                            <a:pt x="220" y="815"/>
                          </a:lnTo>
                          <a:lnTo>
                            <a:pt x="224" y="690"/>
                          </a:lnTo>
                          <a:lnTo>
                            <a:pt x="240" y="653"/>
                          </a:lnTo>
                          <a:lnTo>
                            <a:pt x="345" y="638"/>
                          </a:lnTo>
                          <a:lnTo>
                            <a:pt x="298" y="539"/>
                          </a:lnTo>
                          <a:lnTo>
                            <a:pt x="289" y="487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190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MX" sz="12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86" name="Freeform 384"/>
                    <p:cNvSpPr>
                      <a:spLocks/>
                    </p:cNvSpPr>
                    <p:nvPr/>
                  </p:nvSpPr>
                  <p:spPr bwMode="auto">
                    <a:xfrm>
                      <a:off x="1152" y="2301"/>
                      <a:ext cx="70" cy="71"/>
                    </a:xfrm>
                    <a:custGeom>
                      <a:avLst/>
                      <a:gdLst>
                        <a:gd name="T0" fmla="*/ 0 w 142"/>
                        <a:gd name="T1" fmla="*/ 1 h 142"/>
                        <a:gd name="T2" fmla="*/ 0 w 142"/>
                        <a:gd name="T3" fmla="*/ 1 h 142"/>
                        <a:gd name="T4" fmla="*/ 0 w 142"/>
                        <a:gd name="T5" fmla="*/ 1 h 142"/>
                        <a:gd name="T6" fmla="*/ 0 w 142"/>
                        <a:gd name="T7" fmla="*/ 1 h 142"/>
                        <a:gd name="T8" fmla="*/ 0 w 142"/>
                        <a:gd name="T9" fmla="*/ 1 h 142"/>
                        <a:gd name="T10" fmla="*/ 0 w 142"/>
                        <a:gd name="T11" fmla="*/ 1 h 142"/>
                        <a:gd name="T12" fmla="*/ 0 w 142"/>
                        <a:gd name="T13" fmla="*/ 1 h 142"/>
                        <a:gd name="T14" fmla="*/ 0 w 142"/>
                        <a:gd name="T15" fmla="*/ 1 h 142"/>
                        <a:gd name="T16" fmla="*/ 0 w 142"/>
                        <a:gd name="T17" fmla="*/ 0 h 142"/>
                        <a:gd name="T18" fmla="*/ 0 w 142"/>
                        <a:gd name="T19" fmla="*/ 1 h 142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0" t="0" r="r" b="b"/>
                      <a:pathLst>
                        <a:path w="142" h="142">
                          <a:moveTo>
                            <a:pt x="30" y="14"/>
                          </a:moveTo>
                          <a:lnTo>
                            <a:pt x="0" y="53"/>
                          </a:lnTo>
                          <a:lnTo>
                            <a:pt x="4" y="106"/>
                          </a:lnTo>
                          <a:lnTo>
                            <a:pt x="58" y="142"/>
                          </a:lnTo>
                          <a:lnTo>
                            <a:pt x="96" y="134"/>
                          </a:lnTo>
                          <a:lnTo>
                            <a:pt x="127" y="113"/>
                          </a:lnTo>
                          <a:lnTo>
                            <a:pt x="142" y="79"/>
                          </a:lnTo>
                          <a:lnTo>
                            <a:pt x="129" y="25"/>
                          </a:lnTo>
                          <a:lnTo>
                            <a:pt x="81" y="0"/>
                          </a:lnTo>
                          <a:lnTo>
                            <a:pt x="30" y="14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190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MX" sz="12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87" name="Freeform 385"/>
                    <p:cNvSpPr>
                      <a:spLocks/>
                    </p:cNvSpPr>
                    <p:nvPr/>
                  </p:nvSpPr>
                  <p:spPr bwMode="auto">
                    <a:xfrm>
                      <a:off x="1119" y="2385"/>
                      <a:ext cx="143" cy="303"/>
                    </a:xfrm>
                    <a:custGeom>
                      <a:avLst/>
                      <a:gdLst>
                        <a:gd name="T0" fmla="*/ 1 w 285"/>
                        <a:gd name="T1" fmla="*/ 0 h 607"/>
                        <a:gd name="T2" fmla="*/ 1 w 285"/>
                        <a:gd name="T3" fmla="*/ 0 h 607"/>
                        <a:gd name="T4" fmla="*/ 1 w 285"/>
                        <a:gd name="T5" fmla="*/ 0 h 607"/>
                        <a:gd name="T6" fmla="*/ 1 w 285"/>
                        <a:gd name="T7" fmla="*/ 0 h 607"/>
                        <a:gd name="T8" fmla="*/ 1 w 285"/>
                        <a:gd name="T9" fmla="*/ 0 h 607"/>
                        <a:gd name="T10" fmla="*/ 1 w 285"/>
                        <a:gd name="T11" fmla="*/ 0 h 607"/>
                        <a:gd name="T12" fmla="*/ 1 w 285"/>
                        <a:gd name="T13" fmla="*/ 0 h 607"/>
                        <a:gd name="T14" fmla="*/ 1 w 285"/>
                        <a:gd name="T15" fmla="*/ 0 h 607"/>
                        <a:gd name="T16" fmla="*/ 1 w 285"/>
                        <a:gd name="T17" fmla="*/ 0 h 607"/>
                        <a:gd name="T18" fmla="*/ 1 w 285"/>
                        <a:gd name="T19" fmla="*/ 0 h 607"/>
                        <a:gd name="T20" fmla="*/ 1 w 285"/>
                        <a:gd name="T21" fmla="*/ 0 h 607"/>
                        <a:gd name="T22" fmla="*/ 1 w 285"/>
                        <a:gd name="T23" fmla="*/ 0 h 607"/>
                        <a:gd name="T24" fmla="*/ 1 w 285"/>
                        <a:gd name="T25" fmla="*/ 0 h 607"/>
                        <a:gd name="T26" fmla="*/ 1 w 285"/>
                        <a:gd name="T27" fmla="*/ 0 h 607"/>
                        <a:gd name="T28" fmla="*/ 1 w 285"/>
                        <a:gd name="T29" fmla="*/ 0 h 607"/>
                        <a:gd name="T30" fmla="*/ 1 w 285"/>
                        <a:gd name="T31" fmla="*/ 0 h 607"/>
                        <a:gd name="T32" fmla="*/ 1 w 285"/>
                        <a:gd name="T33" fmla="*/ 0 h 607"/>
                        <a:gd name="T34" fmla="*/ 1 w 285"/>
                        <a:gd name="T35" fmla="*/ 0 h 607"/>
                        <a:gd name="T36" fmla="*/ 1 w 285"/>
                        <a:gd name="T37" fmla="*/ 0 h 607"/>
                        <a:gd name="T38" fmla="*/ 1 w 285"/>
                        <a:gd name="T39" fmla="*/ 0 h 607"/>
                        <a:gd name="T40" fmla="*/ 1 w 285"/>
                        <a:gd name="T41" fmla="*/ 0 h 607"/>
                        <a:gd name="T42" fmla="*/ 1 w 285"/>
                        <a:gd name="T43" fmla="*/ 0 h 607"/>
                        <a:gd name="T44" fmla="*/ 1 w 285"/>
                        <a:gd name="T45" fmla="*/ 0 h 607"/>
                        <a:gd name="T46" fmla="*/ 1 w 285"/>
                        <a:gd name="T47" fmla="*/ 0 h 607"/>
                        <a:gd name="T48" fmla="*/ 1 w 285"/>
                        <a:gd name="T49" fmla="*/ 0 h 607"/>
                        <a:gd name="T50" fmla="*/ 0 w 285"/>
                        <a:gd name="T51" fmla="*/ 0 h 607"/>
                        <a:gd name="T52" fmla="*/ 1 w 285"/>
                        <a:gd name="T53" fmla="*/ 0 h 607"/>
                        <a:gd name="T54" fmla="*/ 1 w 285"/>
                        <a:gd name="T55" fmla="*/ 0 h 607"/>
                        <a:gd name="T56" fmla="*/ 1 w 285"/>
                        <a:gd name="T57" fmla="*/ 0 h 607"/>
                        <a:gd name="T58" fmla="*/ 1 w 285"/>
                        <a:gd name="T59" fmla="*/ 0 h 607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</a:gdLst>
                      <a:ahLst/>
                      <a:cxnLst>
                        <a:cxn ang="T60">
                          <a:pos x="T0" y="T1"/>
                        </a:cxn>
                        <a:cxn ang="T61">
                          <a:pos x="T2" y="T3"/>
                        </a:cxn>
                        <a:cxn ang="T62">
                          <a:pos x="T4" y="T5"/>
                        </a:cxn>
                        <a:cxn ang="T63">
                          <a:pos x="T6" y="T7"/>
                        </a:cxn>
                        <a:cxn ang="T64">
                          <a:pos x="T8" y="T9"/>
                        </a:cxn>
                        <a:cxn ang="T65">
                          <a:pos x="T10" y="T11"/>
                        </a:cxn>
                        <a:cxn ang="T66">
                          <a:pos x="T12" y="T13"/>
                        </a:cxn>
                        <a:cxn ang="T67">
                          <a:pos x="T14" y="T15"/>
                        </a:cxn>
                        <a:cxn ang="T68">
                          <a:pos x="T16" y="T17"/>
                        </a:cxn>
                        <a:cxn ang="T69">
                          <a:pos x="T18" y="T19"/>
                        </a:cxn>
                        <a:cxn ang="T70">
                          <a:pos x="T20" y="T21"/>
                        </a:cxn>
                        <a:cxn ang="T71">
                          <a:pos x="T22" y="T23"/>
                        </a:cxn>
                        <a:cxn ang="T72">
                          <a:pos x="T24" y="T25"/>
                        </a:cxn>
                        <a:cxn ang="T73">
                          <a:pos x="T26" y="T27"/>
                        </a:cxn>
                        <a:cxn ang="T74">
                          <a:pos x="T28" y="T29"/>
                        </a:cxn>
                        <a:cxn ang="T75">
                          <a:pos x="T30" y="T31"/>
                        </a:cxn>
                        <a:cxn ang="T76">
                          <a:pos x="T32" y="T33"/>
                        </a:cxn>
                        <a:cxn ang="T77">
                          <a:pos x="T34" y="T35"/>
                        </a:cxn>
                        <a:cxn ang="T78">
                          <a:pos x="T36" y="T37"/>
                        </a:cxn>
                        <a:cxn ang="T79">
                          <a:pos x="T38" y="T39"/>
                        </a:cxn>
                        <a:cxn ang="T80">
                          <a:pos x="T40" y="T41"/>
                        </a:cxn>
                        <a:cxn ang="T81">
                          <a:pos x="T42" y="T43"/>
                        </a:cxn>
                        <a:cxn ang="T82">
                          <a:pos x="T44" y="T45"/>
                        </a:cxn>
                        <a:cxn ang="T83">
                          <a:pos x="T46" y="T47"/>
                        </a:cxn>
                        <a:cxn ang="T84">
                          <a:pos x="T48" y="T49"/>
                        </a:cxn>
                        <a:cxn ang="T85">
                          <a:pos x="T50" y="T51"/>
                        </a:cxn>
                        <a:cxn ang="T86">
                          <a:pos x="T52" y="T53"/>
                        </a:cxn>
                        <a:cxn ang="T87">
                          <a:pos x="T54" y="T55"/>
                        </a:cxn>
                        <a:cxn ang="T88">
                          <a:pos x="T56" y="T57"/>
                        </a:cxn>
                        <a:cxn ang="T89">
                          <a:pos x="T58" y="T59"/>
                        </a:cxn>
                      </a:cxnLst>
                      <a:rect l="0" t="0" r="r" b="b"/>
                      <a:pathLst>
                        <a:path w="285" h="607">
                          <a:moveTo>
                            <a:pt x="70" y="205"/>
                          </a:moveTo>
                          <a:lnTo>
                            <a:pt x="52" y="296"/>
                          </a:lnTo>
                          <a:lnTo>
                            <a:pt x="23" y="353"/>
                          </a:lnTo>
                          <a:lnTo>
                            <a:pt x="6" y="425"/>
                          </a:lnTo>
                          <a:lnTo>
                            <a:pt x="85" y="417"/>
                          </a:lnTo>
                          <a:lnTo>
                            <a:pt x="107" y="597"/>
                          </a:lnTo>
                          <a:lnTo>
                            <a:pt x="156" y="607"/>
                          </a:lnTo>
                          <a:lnTo>
                            <a:pt x="166" y="501"/>
                          </a:lnTo>
                          <a:lnTo>
                            <a:pt x="188" y="425"/>
                          </a:lnTo>
                          <a:lnTo>
                            <a:pt x="269" y="425"/>
                          </a:lnTo>
                          <a:lnTo>
                            <a:pt x="234" y="355"/>
                          </a:lnTo>
                          <a:lnTo>
                            <a:pt x="223" y="287"/>
                          </a:lnTo>
                          <a:lnTo>
                            <a:pt x="213" y="228"/>
                          </a:lnTo>
                          <a:lnTo>
                            <a:pt x="222" y="152"/>
                          </a:lnTo>
                          <a:lnTo>
                            <a:pt x="234" y="262"/>
                          </a:lnTo>
                          <a:lnTo>
                            <a:pt x="246" y="281"/>
                          </a:lnTo>
                          <a:lnTo>
                            <a:pt x="285" y="273"/>
                          </a:lnTo>
                          <a:lnTo>
                            <a:pt x="268" y="185"/>
                          </a:lnTo>
                          <a:lnTo>
                            <a:pt x="267" y="84"/>
                          </a:lnTo>
                          <a:lnTo>
                            <a:pt x="239" y="35"/>
                          </a:lnTo>
                          <a:lnTo>
                            <a:pt x="179" y="8"/>
                          </a:lnTo>
                          <a:lnTo>
                            <a:pt x="93" y="0"/>
                          </a:lnTo>
                          <a:lnTo>
                            <a:pt x="39" y="38"/>
                          </a:lnTo>
                          <a:lnTo>
                            <a:pt x="16" y="104"/>
                          </a:lnTo>
                          <a:lnTo>
                            <a:pt x="10" y="183"/>
                          </a:lnTo>
                          <a:lnTo>
                            <a:pt x="0" y="284"/>
                          </a:lnTo>
                          <a:lnTo>
                            <a:pt x="37" y="281"/>
                          </a:lnTo>
                          <a:lnTo>
                            <a:pt x="47" y="201"/>
                          </a:lnTo>
                          <a:lnTo>
                            <a:pt x="65" y="134"/>
                          </a:lnTo>
                          <a:lnTo>
                            <a:pt x="70" y="205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190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MX" sz="120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241" name="Group 389"/>
                <p:cNvGrpSpPr>
                  <a:grpSpLocks/>
                </p:cNvGrpSpPr>
                <p:nvPr/>
              </p:nvGrpSpPr>
              <p:grpSpPr bwMode="auto">
                <a:xfrm>
                  <a:off x="5503863" y="3068638"/>
                  <a:ext cx="227012" cy="247650"/>
                  <a:chOff x="837" y="3165"/>
                  <a:chExt cx="142" cy="154"/>
                </a:xfrm>
              </p:grpSpPr>
              <p:sp>
                <p:nvSpPr>
                  <p:cNvPr id="378" name="Freeform 390"/>
                  <p:cNvSpPr>
                    <a:spLocks/>
                  </p:cNvSpPr>
                  <p:nvPr/>
                </p:nvSpPr>
                <p:spPr bwMode="auto">
                  <a:xfrm>
                    <a:off x="837" y="3169"/>
                    <a:ext cx="66" cy="150"/>
                  </a:xfrm>
                  <a:custGeom>
                    <a:avLst/>
                    <a:gdLst>
                      <a:gd name="T0" fmla="*/ 0 w 347"/>
                      <a:gd name="T1" fmla="*/ 0 h 792"/>
                      <a:gd name="T2" fmla="*/ 0 w 347"/>
                      <a:gd name="T3" fmla="*/ 0 h 792"/>
                      <a:gd name="T4" fmla="*/ 0 w 347"/>
                      <a:gd name="T5" fmla="*/ 0 h 792"/>
                      <a:gd name="T6" fmla="*/ 0 w 347"/>
                      <a:gd name="T7" fmla="*/ 0 h 792"/>
                      <a:gd name="T8" fmla="*/ 0 w 347"/>
                      <a:gd name="T9" fmla="*/ 0 h 792"/>
                      <a:gd name="T10" fmla="*/ 0 w 347"/>
                      <a:gd name="T11" fmla="*/ 0 h 792"/>
                      <a:gd name="T12" fmla="*/ 0 w 347"/>
                      <a:gd name="T13" fmla="*/ 0 h 792"/>
                      <a:gd name="T14" fmla="*/ 0 w 347"/>
                      <a:gd name="T15" fmla="*/ 0 h 792"/>
                      <a:gd name="T16" fmla="*/ 0 w 347"/>
                      <a:gd name="T17" fmla="*/ 0 h 792"/>
                      <a:gd name="T18" fmla="*/ 0 w 347"/>
                      <a:gd name="T19" fmla="*/ 0 h 792"/>
                      <a:gd name="T20" fmla="*/ 0 w 347"/>
                      <a:gd name="T21" fmla="*/ 0 h 792"/>
                      <a:gd name="T22" fmla="*/ 0 w 347"/>
                      <a:gd name="T23" fmla="*/ 0 h 792"/>
                      <a:gd name="T24" fmla="*/ 0 w 347"/>
                      <a:gd name="T25" fmla="*/ 0 h 792"/>
                      <a:gd name="T26" fmla="*/ 0 w 347"/>
                      <a:gd name="T27" fmla="*/ 0 h 792"/>
                      <a:gd name="T28" fmla="*/ 0 w 347"/>
                      <a:gd name="T29" fmla="*/ 0 h 792"/>
                      <a:gd name="T30" fmla="*/ 0 w 347"/>
                      <a:gd name="T31" fmla="*/ 0 h 792"/>
                      <a:gd name="T32" fmla="*/ 0 w 347"/>
                      <a:gd name="T33" fmla="*/ 0 h 792"/>
                      <a:gd name="T34" fmla="*/ 0 w 347"/>
                      <a:gd name="T35" fmla="*/ 0 h 792"/>
                      <a:gd name="T36" fmla="*/ 0 w 347"/>
                      <a:gd name="T37" fmla="*/ 0 h 792"/>
                      <a:gd name="T38" fmla="*/ 0 w 347"/>
                      <a:gd name="T39" fmla="*/ 0 h 792"/>
                      <a:gd name="T40" fmla="*/ 0 w 347"/>
                      <a:gd name="T41" fmla="*/ 0 h 792"/>
                      <a:gd name="T42" fmla="*/ 0 w 347"/>
                      <a:gd name="T43" fmla="*/ 0 h 792"/>
                      <a:gd name="T44" fmla="*/ 0 w 347"/>
                      <a:gd name="T45" fmla="*/ 0 h 792"/>
                      <a:gd name="T46" fmla="*/ 0 w 347"/>
                      <a:gd name="T47" fmla="*/ 0 h 792"/>
                      <a:gd name="T48" fmla="*/ 0 w 347"/>
                      <a:gd name="T49" fmla="*/ 0 h 792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347" h="792">
                        <a:moveTo>
                          <a:pt x="347" y="464"/>
                        </a:moveTo>
                        <a:lnTo>
                          <a:pt x="317" y="354"/>
                        </a:lnTo>
                        <a:lnTo>
                          <a:pt x="323" y="242"/>
                        </a:lnTo>
                        <a:lnTo>
                          <a:pt x="286" y="200"/>
                        </a:lnTo>
                        <a:lnTo>
                          <a:pt x="204" y="173"/>
                        </a:lnTo>
                        <a:lnTo>
                          <a:pt x="238" y="150"/>
                        </a:lnTo>
                        <a:lnTo>
                          <a:pt x="265" y="92"/>
                        </a:lnTo>
                        <a:lnTo>
                          <a:pt x="232" y="21"/>
                        </a:lnTo>
                        <a:lnTo>
                          <a:pt x="187" y="0"/>
                        </a:lnTo>
                        <a:lnTo>
                          <a:pt x="118" y="9"/>
                        </a:lnTo>
                        <a:lnTo>
                          <a:pt x="70" y="71"/>
                        </a:lnTo>
                        <a:lnTo>
                          <a:pt x="76" y="124"/>
                        </a:lnTo>
                        <a:lnTo>
                          <a:pt x="124" y="161"/>
                        </a:lnTo>
                        <a:lnTo>
                          <a:pt x="75" y="190"/>
                        </a:lnTo>
                        <a:lnTo>
                          <a:pt x="26" y="245"/>
                        </a:lnTo>
                        <a:lnTo>
                          <a:pt x="12" y="334"/>
                        </a:lnTo>
                        <a:lnTo>
                          <a:pt x="0" y="497"/>
                        </a:lnTo>
                        <a:lnTo>
                          <a:pt x="70" y="491"/>
                        </a:lnTo>
                        <a:lnTo>
                          <a:pt x="74" y="549"/>
                        </a:lnTo>
                        <a:lnTo>
                          <a:pt x="58" y="654"/>
                        </a:lnTo>
                        <a:lnTo>
                          <a:pt x="63" y="773"/>
                        </a:lnTo>
                        <a:lnTo>
                          <a:pt x="181" y="792"/>
                        </a:lnTo>
                        <a:lnTo>
                          <a:pt x="292" y="773"/>
                        </a:lnTo>
                        <a:lnTo>
                          <a:pt x="271" y="490"/>
                        </a:lnTo>
                        <a:lnTo>
                          <a:pt x="347" y="464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190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MX" sz="1200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379" name="Group 391"/>
                  <p:cNvGrpSpPr>
                    <a:grpSpLocks/>
                  </p:cNvGrpSpPr>
                  <p:nvPr/>
                </p:nvGrpSpPr>
                <p:grpSpPr bwMode="auto">
                  <a:xfrm>
                    <a:off x="911" y="3165"/>
                    <a:ext cx="68" cy="154"/>
                    <a:chOff x="1102" y="2293"/>
                    <a:chExt cx="179" cy="408"/>
                  </a:xfrm>
                </p:grpSpPr>
                <p:sp>
                  <p:nvSpPr>
                    <p:cNvPr id="380" name="Freeform 392"/>
                    <p:cNvSpPr>
                      <a:spLocks/>
                    </p:cNvSpPr>
                    <p:nvPr/>
                  </p:nvSpPr>
                  <p:spPr bwMode="auto">
                    <a:xfrm>
                      <a:off x="1102" y="2293"/>
                      <a:ext cx="179" cy="408"/>
                    </a:xfrm>
                    <a:custGeom>
                      <a:avLst/>
                      <a:gdLst>
                        <a:gd name="T0" fmla="*/ 0 w 360"/>
                        <a:gd name="T1" fmla="*/ 1 h 815"/>
                        <a:gd name="T2" fmla="*/ 0 w 360"/>
                        <a:gd name="T3" fmla="*/ 1 h 815"/>
                        <a:gd name="T4" fmla="*/ 0 w 360"/>
                        <a:gd name="T5" fmla="*/ 1 h 815"/>
                        <a:gd name="T6" fmla="*/ 0 w 360"/>
                        <a:gd name="T7" fmla="*/ 1 h 815"/>
                        <a:gd name="T8" fmla="*/ 0 w 360"/>
                        <a:gd name="T9" fmla="*/ 1 h 815"/>
                        <a:gd name="T10" fmla="*/ 0 w 360"/>
                        <a:gd name="T11" fmla="*/ 1 h 815"/>
                        <a:gd name="T12" fmla="*/ 0 w 360"/>
                        <a:gd name="T13" fmla="*/ 1 h 815"/>
                        <a:gd name="T14" fmla="*/ 0 w 360"/>
                        <a:gd name="T15" fmla="*/ 1 h 815"/>
                        <a:gd name="T16" fmla="*/ 0 w 360"/>
                        <a:gd name="T17" fmla="*/ 1 h 815"/>
                        <a:gd name="T18" fmla="*/ 0 w 360"/>
                        <a:gd name="T19" fmla="*/ 0 h 815"/>
                        <a:gd name="T20" fmla="*/ 0 w 360"/>
                        <a:gd name="T21" fmla="*/ 1 h 815"/>
                        <a:gd name="T22" fmla="*/ 0 w 360"/>
                        <a:gd name="T23" fmla="*/ 1 h 815"/>
                        <a:gd name="T24" fmla="*/ 0 w 360"/>
                        <a:gd name="T25" fmla="*/ 1 h 815"/>
                        <a:gd name="T26" fmla="*/ 0 w 360"/>
                        <a:gd name="T27" fmla="*/ 1 h 815"/>
                        <a:gd name="T28" fmla="*/ 0 w 360"/>
                        <a:gd name="T29" fmla="*/ 1 h 815"/>
                        <a:gd name="T30" fmla="*/ 0 w 360"/>
                        <a:gd name="T31" fmla="*/ 1 h 815"/>
                        <a:gd name="T32" fmla="*/ 0 w 360"/>
                        <a:gd name="T33" fmla="*/ 1 h 815"/>
                        <a:gd name="T34" fmla="*/ 0 w 360"/>
                        <a:gd name="T35" fmla="*/ 1 h 815"/>
                        <a:gd name="T36" fmla="*/ 0 w 360"/>
                        <a:gd name="T37" fmla="*/ 1 h 815"/>
                        <a:gd name="T38" fmla="*/ 0 w 360"/>
                        <a:gd name="T39" fmla="*/ 1 h 815"/>
                        <a:gd name="T40" fmla="*/ 0 w 360"/>
                        <a:gd name="T41" fmla="*/ 1 h 815"/>
                        <a:gd name="T42" fmla="*/ 0 w 360"/>
                        <a:gd name="T43" fmla="*/ 1 h 815"/>
                        <a:gd name="T44" fmla="*/ 0 w 360"/>
                        <a:gd name="T45" fmla="*/ 1 h 815"/>
                        <a:gd name="T46" fmla="*/ 0 w 360"/>
                        <a:gd name="T47" fmla="*/ 1 h 815"/>
                        <a:gd name="T48" fmla="*/ 0 w 360"/>
                        <a:gd name="T49" fmla="*/ 1 h 815"/>
                        <a:gd name="T50" fmla="*/ 0 w 360"/>
                        <a:gd name="T51" fmla="*/ 1 h 815"/>
                        <a:gd name="T52" fmla="*/ 0 w 360"/>
                        <a:gd name="T53" fmla="*/ 1 h 815"/>
                        <a:gd name="T54" fmla="*/ 0 w 360"/>
                        <a:gd name="T55" fmla="*/ 1 h 815"/>
                        <a:gd name="T56" fmla="*/ 0 w 360"/>
                        <a:gd name="T57" fmla="*/ 1 h 815"/>
                        <a:gd name="T58" fmla="*/ 0 w 360"/>
                        <a:gd name="T59" fmla="*/ 1 h 815"/>
                        <a:gd name="T60" fmla="*/ 0 w 360"/>
                        <a:gd name="T61" fmla="*/ 1 h 815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</a:gdLst>
                      <a:ahLst/>
                      <a:cxnLst>
                        <a:cxn ang="T62">
                          <a:pos x="T0" y="T1"/>
                        </a:cxn>
                        <a:cxn ang="T63">
                          <a:pos x="T2" y="T3"/>
                        </a:cxn>
                        <a:cxn ang="T64">
                          <a:pos x="T4" y="T5"/>
                        </a:cxn>
                        <a:cxn ang="T65">
                          <a:pos x="T6" y="T7"/>
                        </a:cxn>
                        <a:cxn ang="T66">
                          <a:pos x="T8" y="T9"/>
                        </a:cxn>
                        <a:cxn ang="T67">
                          <a:pos x="T10" y="T11"/>
                        </a:cxn>
                        <a:cxn ang="T68">
                          <a:pos x="T12" y="T13"/>
                        </a:cxn>
                        <a:cxn ang="T69">
                          <a:pos x="T14" y="T15"/>
                        </a:cxn>
                        <a:cxn ang="T70">
                          <a:pos x="T16" y="T17"/>
                        </a:cxn>
                        <a:cxn ang="T71">
                          <a:pos x="T18" y="T19"/>
                        </a:cxn>
                        <a:cxn ang="T72">
                          <a:pos x="T20" y="T21"/>
                        </a:cxn>
                        <a:cxn ang="T73">
                          <a:pos x="T22" y="T23"/>
                        </a:cxn>
                        <a:cxn ang="T74">
                          <a:pos x="T24" y="T25"/>
                        </a:cxn>
                        <a:cxn ang="T75">
                          <a:pos x="T26" y="T27"/>
                        </a:cxn>
                        <a:cxn ang="T76">
                          <a:pos x="T28" y="T29"/>
                        </a:cxn>
                        <a:cxn ang="T77">
                          <a:pos x="T30" y="T31"/>
                        </a:cxn>
                        <a:cxn ang="T78">
                          <a:pos x="T32" y="T33"/>
                        </a:cxn>
                        <a:cxn ang="T79">
                          <a:pos x="T34" y="T35"/>
                        </a:cxn>
                        <a:cxn ang="T80">
                          <a:pos x="T36" y="T37"/>
                        </a:cxn>
                        <a:cxn ang="T81">
                          <a:pos x="T38" y="T39"/>
                        </a:cxn>
                        <a:cxn ang="T82">
                          <a:pos x="T40" y="T41"/>
                        </a:cxn>
                        <a:cxn ang="T83">
                          <a:pos x="T42" y="T43"/>
                        </a:cxn>
                        <a:cxn ang="T84">
                          <a:pos x="T44" y="T45"/>
                        </a:cxn>
                        <a:cxn ang="T85">
                          <a:pos x="T46" y="T47"/>
                        </a:cxn>
                        <a:cxn ang="T86">
                          <a:pos x="T48" y="T49"/>
                        </a:cxn>
                        <a:cxn ang="T87">
                          <a:pos x="T50" y="T51"/>
                        </a:cxn>
                        <a:cxn ang="T88">
                          <a:pos x="T52" y="T53"/>
                        </a:cxn>
                        <a:cxn ang="T89">
                          <a:pos x="T54" y="T55"/>
                        </a:cxn>
                        <a:cxn ang="T90">
                          <a:pos x="T56" y="T57"/>
                        </a:cxn>
                        <a:cxn ang="T91">
                          <a:pos x="T58" y="T59"/>
                        </a:cxn>
                        <a:cxn ang="T92">
                          <a:pos x="T60" y="T61"/>
                        </a:cxn>
                      </a:cxnLst>
                      <a:rect l="0" t="0" r="r" b="b"/>
                      <a:pathLst>
                        <a:path w="360" h="815">
                          <a:moveTo>
                            <a:pt x="289" y="487"/>
                          </a:moveTo>
                          <a:lnTo>
                            <a:pt x="360" y="464"/>
                          </a:lnTo>
                          <a:lnTo>
                            <a:pt x="328" y="354"/>
                          </a:lnTo>
                          <a:lnTo>
                            <a:pt x="334" y="242"/>
                          </a:lnTo>
                          <a:lnTo>
                            <a:pt x="297" y="201"/>
                          </a:lnTo>
                          <a:lnTo>
                            <a:pt x="217" y="173"/>
                          </a:lnTo>
                          <a:lnTo>
                            <a:pt x="250" y="150"/>
                          </a:lnTo>
                          <a:lnTo>
                            <a:pt x="277" y="92"/>
                          </a:lnTo>
                          <a:lnTo>
                            <a:pt x="245" y="21"/>
                          </a:lnTo>
                          <a:lnTo>
                            <a:pt x="199" y="0"/>
                          </a:lnTo>
                          <a:lnTo>
                            <a:pt x="118" y="7"/>
                          </a:lnTo>
                          <a:lnTo>
                            <a:pt x="73" y="79"/>
                          </a:lnTo>
                          <a:lnTo>
                            <a:pt x="83" y="128"/>
                          </a:lnTo>
                          <a:lnTo>
                            <a:pt x="108" y="157"/>
                          </a:lnTo>
                          <a:lnTo>
                            <a:pt x="127" y="167"/>
                          </a:lnTo>
                          <a:lnTo>
                            <a:pt x="70" y="189"/>
                          </a:lnTo>
                          <a:lnTo>
                            <a:pt x="24" y="282"/>
                          </a:lnTo>
                          <a:lnTo>
                            <a:pt x="24" y="379"/>
                          </a:lnTo>
                          <a:lnTo>
                            <a:pt x="0" y="495"/>
                          </a:lnTo>
                          <a:lnTo>
                            <a:pt x="51" y="487"/>
                          </a:lnTo>
                          <a:lnTo>
                            <a:pt x="9" y="638"/>
                          </a:lnTo>
                          <a:lnTo>
                            <a:pt x="57" y="625"/>
                          </a:lnTo>
                          <a:lnTo>
                            <a:pt x="105" y="629"/>
                          </a:lnTo>
                          <a:lnTo>
                            <a:pt x="108" y="713"/>
                          </a:lnTo>
                          <a:lnTo>
                            <a:pt x="127" y="812"/>
                          </a:lnTo>
                          <a:lnTo>
                            <a:pt x="220" y="815"/>
                          </a:lnTo>
                          <a:lnTo>
                            <a:pt x="224" y="690"/>
                          </a:lnTo>
                          <a:lnTo>
                            <a:pt x="240" y="653"/>
                          </a:lnTo>
                          <a:lnTo>
                            <a:pt x="345" y="638"/>
                          </a:lnTo>
                          <a:lnTo>
                            <a:pt x="298" y="539"/>
                          </a:lnTo>
                          <a:lnTo>
                            <a:pt x="289" y="487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190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MX" sz="12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81" name="Freeform 393"/>
                    <p:cNvSpPr>
                      <a:spLocks/>
                    </p:cNvSpPr>
                    <p:nvPr/>
                  </p:nvSpPr>
                  <p:spPr bwMode="auto">
                    <a:xfrm>
                      <a:off x="1152" y="2301"/>
                      <a:ext cx="70" cy="71"/>
                    </a:xfrm>
                    <a:custGeom>
                      <a:avLst/>
                      <a:gdLst>
                        <a:gd name="T0" fmla="*/ 0 w 142"/>
                        <a:gd name="T1" fmla="*/ 1 h 142"/>
                        <a:gd name="T2" fmla="*/ 0 w 142"/>
                        <a:gd name="T3" fmla="*/ 1 h 142"/>
                        <a:gd name="T4" fmla="*/ 0 w 142"/>
                        <a:gd name="T5" fmla="*/ 1 h 142"/>
                        <a:gd name="T6" fmla="*/ 0 w 142"/>
                        <a:gd name="T7" fmla="*/ 1 h 142"/>
                        <a:gd name="T8" fmla="*/ 0 w 142"/>
                        <a:gd name="T9" fmla="*/ 1 h 142"/>
                        <a:gd name="T10" fmla="*/ 0 w 142"/>
                        <a:gd name="T11" fmla="*/ 1 h 142"/>
                        <a:gd name="T12" fmla="*/ 0 w 142"/>
                        <a:gd name="T13" fmla="*/ 1 h 142"/>
                        <a:gd name="T14" fmla="*/ 0 w 142"/>
                        <a:gd name="T15" fmla="*/ 1 h 142"/>
                        <a:gd name="T16" fmla="*/ 0 w 142"/>
                        <a:gd name="T17" fmla="*/ 0 h 142"/>
                        <a:gd name="T18" fmla="*/ 0 w 142"/>
                        <a:gd name="T19" fmla="*/ 1 h 142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0" t="0" r="r" b="b"/>
                      <a:pathLst>
                        <a:path w="142" h="142">
                          <a:moveTo>
                            <a:pt x="30" y="14"/>
                          </a:moveTo>
                          <a:lnTo>
                            <a:pt x="0" y="53"/>
                          </a:lnTo>
                          <a:lnTo>
                            <a:pt x="4" y="106"/>
                          </a:lnTo>
                          <a:lnTo>
                            <a:pt x="58" y="142"/>
                          </a:lnTo>
                          <a:lnTo>
                            <a:pt x="96" y="134"/>
                          </a:lnTo>
                          <a:lnTo>
                            <a:pt x="127" y="113"/>
                          </a:lnTo>
                          <a:lnTo>
                            <a:pt x="142" y="79"/>
                          </a:lnTo>
                          <a:lnTo>
                            <a:pt x="129" y="25"/>
                          </a:lnTo>
                          <a:lnTo>
                            <a:pt x="81" y="0"/>
                          </a:lnTo>
                          <a:lnTo>
                            <a:pt x="30" y="14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190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MX" sz="12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82" name="Freeform 394"/>
                    <p:cNvSpPr>
                      <a:spLocks/>
                    </p:cNvSpPr>
                    <p:nvPr/>
                  </p:nvSpPr>
                  <p:spPr bwMode="auto">
                    <a:xfrm>
                      <a:off x="1119" y="2385"/>
                      <a:ext cx="143" cy="303"/>
                    </a:xfrm>
                    <a:custGeom>
                      <a:avLst/>
                      <a:gdLst>
                        <a:gd name="T0" fmla="*/ 1 w 285"/>
                        <a:gd name="T1" fmla="*/ 0 h 607"/>
                        <a:gd name="T2" fmla="*/ 1 w 285"/>
                        <a:gd name="T3" fmla="*/ 0 h 607"/>
                        <a:gd name="T4" fmla="*/ 1 w 285"/>
                        <a:gd name="T5" fmla="*/ 0 h 607"/>
                        <a:gd name="T6" fmla="*/ 1 w 285"/>
                        <a:gd name="T7" fmla="*/ 0 h 607"/>
                        <a:gd name="T8" fmla="*/ 1 w 285"/>
                        <a:gd name="T9" fmla="*/ 0 h 607"/>
                        <a:gd name="T10" fmla="*/ 1 w 285"/>
                        <a:gd name="T11" fmla="*/ 0 h 607"/>
                        <a:gd name="T12" fmla="*/ 1 w 285"/>
                        <a:gd name="T13" fmla="*/ 0 h 607"/>
                        <a:gd name="T14" fmla="*/ 1 w 285"/>
                        <a:gd name="T15" fmla="*/ 0 h 607"/>
                        <a:gd name="T16" fmla="*/ 1 w 285"/>
                        <a:gd name="T17" fmla="*/ 0 h 607"/>
                        <a:gd name="T18" fmla="*/ 1 w 285"/>
                        <a:gd name="T19" fmla="*/ 0 h 607"/>
                        <a:gd name="T20" fmla="*/ 1 w 285"/>
                        <a:gd name="T21" fmla="*/ 0 h 607"/>
                        <a:gd name="T22" fmla="*/ 1 w 285"/>
                        <a:gd name="T23" fmla="*/ 0 h 607"/>
                        <a:gd name="T24" fmla="*/ 1 w 285"/>
                        <a:gd name="T25" fmla="*/ 0 h 607"/>
                        <a:gd name="T26" fmla="*/ 1 w 285"/>
                        <a:gd name="T27" fmla="*/ 0 h 607"/>
                        <a:gd name="T28" fmla="*/ 1 w 285"/>
                        <a:gd name="T29" fmla="*/ 0 h 607"/>
                        <a:gd name="T30" fmla="*/ 1 w 285"/>
                        <a:gd name="T31" fmla="*/ 0 h 607"/>
                        <a:gd name="T32" fmla="*/ 1 w 285"/>
                        <a:gd name="T33" fmla="*/ 0 h 607"/>
                        <a:gd name="T34" fmla="*/ 1 w 285"/>
                        <a:gd name="T35" fmla="*/ 0 h 607"/>
                        <a:gd name="T36" fmla="*/ 1 w 285"/>
                        <a:gd name="T37" fmla="*/ 0 h 607"/>
                        <a:gd name="T38" fmla="*/ 1 w 285"/>
                        <a:gd name="T39" fmla="*/ 0 h 607"/>
                        <a:gd name="T40" fmla="*/ 1 w 285"/>
                        <a:gd name="T41" fmla="*/ 0 h 607"/>
                        <a:gd name="T42" fmla="*/ 1 w 285"/>
                        <a:gd name="T43" fmla="*/ 0 h 607"/>
                        <a:gd name="T44" fmla="*/ 1 w 285"/>
                        <a:gd name="T45" fmla="*/ 0 h 607"/>
                        <a:gd name="T46" fmla="*/ 1 w 285"/>
                        <a:gd name="T47" fmla="*/ 0 h 607"/>
                        <a:gd name="T48" fmla="*/ 1 w 285"/>
                        <a:gd name="T49" fmla="*/ 0 h 607"/>
                        <a:gd name="T50" fmla="*/ 0 w 285"/>
                        <a:gd name="T51" fmla="*/ 0 h 607"/>
                        <a:gd name="T52" fmla="*/ 1 w 285"/>
                        <a:gd name="T53" fmla="*/ 0 h 607"/>
                        <a:gd name="T54" fmla="*/ 1 w 285"/>
                        <a:gd name="T55" fmla="*/ 0 h 607"/>
                        <a:gd name="T56" fmla="*/ 1 w 285"/>
                        <a:gd name="T57" fmla="*/ 0 h 607"/>
                        <a:gd name="T58" fmla="*/ 1 w 285"/>
                        <a:gd name="T59" fmla="*/ 0 h 607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</a:gdLst>
                      <a:ahLst/>
                      <a:cxnLst>
                        <a:cxn ang="T60">
                          <a:pos x="T0" y="T1"/>
                        </a:cxn>
                        <a:cxn ang="T61">
                          <a:pos x="T2" y="T3"/>
                        </a:cxn>
                        <a:cxn ang="T62">
                          <a:pos x="T4" y="T5"/>
                        </a:cxn>
                        <a:cxn ang="T63">
                          <a:pos x="T6" y="T7"/>
                        </a:cxn>
                        <a:cxn ang="T64">
                          <a:pos x="T8" y="T9"/>
                        </a:cxn>
                        <a:cxn ang="T65">
                          <a:pos x="T10" y="T11"/>
                        </a:cxn>
                        <a:cxn ang="T66">
                          <a:pos x="T12" y="T13"/>
                        </a:cxn>
                        <a:cxn ang="T67">
                          <a:pos x="T14" y="T15"/>
                        </a:cxn>
                        <a:cxn ang="T68">
                          <a:pos x="T16" y="T17"/>
                        </a:cxn>
                        <a:cxn ang="T69">
                          <a:pos x="T18" y="T19"/>
                        </a:cxn>
                        <a:cxn ang="T70">
                          <a:pos x="T20" y="T21"/>
                        </a:cxn>
                        <a:cxn ang="T71">
                          <a:pos x="T22" y="T23"/>
                        </a:cxn>
                        <a:cxn ang="T72">
                          <a:pos x="T24" y="T25"/>
                        </a:cxn>
                        <a:cxn ang="T73">
                          <a:pos x="T26" y="T27"/>
                        </a:cxn>
                        <a:cxn ang="T74">
                          <a:pos x="T28" y="T29"/>
                        </a:cxn>
                        <a:cxn ang="T75">
                          <a:pos x="T30" y="T31"/>
                        </a:cxn>
                        <a:cxn ang="T76">
                          <a:pos x="T32" y="T33"/>
                        </a:cxn>
                        <a:cxn ang="T77">
                          <a:pos x="T34" y="T35"/>
                        </a:cxn>
                        <a:cxn ang="T78">
                          <a:pos x="T36" y="T37"/>
                        </a:cxn>
                        <a:cxn ang="T79">
                          <a:pos x="T38" y="T39"/>
                        </a:cxn>
                        <a:cxn ang="T80">
                          <a:pos x="T40" y="T41"/>
                        </a:cxn>
                        <a:cxn ang="T81">
                          <a:pos x="T42" y="T43"/>
                        </a:cxn>
                        <a:cxn ang="T82">
                          <a:pos x="T44" y="T45"/>
                        </a:cxn>
                        <a:cxn ang="T83">
                          <a:pos x="T46" y="T47"/>
                        </a:cxn>
                        <a:cxn ang="T84">
                          <a:pos x="T48" y="T49"/>
                        </a:cxn>
                        <a:cxn ang="T85">
                          <a:pos x="T50" y="T51"/>
                        </a:cxn>
                        <a:cxn ang="T86">
                          <a:pos x="T52" y="T53"/>
                        </a:cxn>
                        <a:cxn ang="T87">
                          <a:pos x="T54" y="T55"/>
                        </a:cxn>
                        <a:cxn ang="T88">
                          <a:pos x="T56" y="T57"/>
                        </a:cxn>
                        <a:cxn ang="T89">
                          <a:pos x="T58" y="T59"/>
                        </a:cxn>
                      </a:cxnLst>
                      <a:rect l="0" t="0" r="r" b="b"/>
                      <a:pathLst>
                        <a:path w="285" h="607">
                          <a:moveTo>
                            <a:pt x="70" y="205"/>
                          </a:moveTo>
                          <a:lnTo>
                            <a:pt x="52" y="296"/>
                          </a:lnTo>
                          <a:lnTo>
                            <a:pt x="23" y="353"/>
                          </a:lnTo>
                          <a:lnTo>
                            <a:pt x="6" y="425"/>
                          </a:lnTo>
                          <a:lnTo>
                            <a:pt x="85" y="417"/>
                          </a:lnTo>
                          <a:lnTo>
                            <a:pt x="107" y="597"/>
                          </a:lnTo>
                          <a:lnTo>
                            <a:pt x="156" y="607"/>
                          </a:lnTo>
                          <a:lnTo>
                            <a:pt x="166" y="501"/>
                          </a:lnTo>
                          <a:lnTo>
                            <a:pt x="188" y="425"/>
                          </a:lnTo>
                          <a:lnTo>
                            <a:pt x="269" y="425"/>
                          </a:lnTo>
                          <a:lnTo>
                            <a:pt x="234" y="355"/>
                          </a:lnTo>
                          <a:lnTo>
                            <a:pt x="223" y="287"/>
                          </a:lnTo>
                          <a:lnTo>
                            <a:pt x="213" y="228"/>
                          </a:lnTo>
                          <a:lnTo>
                            <a:pt x="222" y="152"/>
                          </a:lnTo>
                          <a:lnTo>
                            <a:pt x="234" y="262"/>
                          </a:lnTo>
                          <a:lnTo>
                            <a:pt x="246" y="281"/>
                          </a:lnTo>
                          <a:lnTo>
                            <a:pt x="285" y="273"/>
                          </a:lnTo>
                          <a:lnTo>
                            <a:pt x="268" y="185"/>
                          </a:lnTo>
                          <a:lnTo>
                            <a:pt x="267" y="84"/>
                          </a:lnTo>
                          <a:lnTo>
                            <a:pt x="239" y="35"/>
                          </a:lnTo>
                          <a:lnTo>
                            <a:pt x="179" y="8"/>
                          </a:lnTo>
                          <a:lnTo>
                            <a:pt x="93" y="0"/>
                          </a:lnTo>
                          <a:lnTo>
                            <a:pt x="39" y="38"/>
                          </a:lnTo>
                          <a:lnTo>
                            <a:pt x="16" y="104"/>
                          </a:lnTo>
                          <a:lnTo>
                            <a:pt x="10" y="183"/>
                          </a:lnTo>
                          <a:lnTo>
                            <a:pt x="0" y="284"/>
                          </a:lnTo>
                          <a:lnTo>
                            <a:pt x="37" y="281"/>
                          </a:lnTo>
                          <a:lnTo>
                            <a:pt x="47" y="201"/>
                          </a:lnTo>
                          <a:lnTo>
                            <a:pt x="65" y="134"/>
                          </a:lnTo>
                          <a:lnTo>
                            <a:pt x="70" y="205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190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MX" sz="120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242" name="Group 395"/>
                <p:cNvGrpSpPr>
                  <a:grpSpLocks/>
                </p:cNvGrpSpPr>
                <p:nvPr/>
              </p:nvGrpSpPr>
              <p:grpSpPr bwMode="auto">
                <a:xfrm>
                  <a:off x="5743575" y="3068638"/>
                  <a:ext cx="225425" cy="247650"/>
                  <a:chOff x="837" y="3165"/>
                  <a:chExt cx="142" cy="154"/>
                </a:xfrm>
              </p:grpSpPr>
              <p:sp>
                <p:nvSpPr>
                  <p:cNvPr id="373" name="Freeform 396"/>
                  <p:cNvSpPr>
                    <a:spLocks/>
                  </p:cNvSpPr>
                  <p:nvPr/>
                </p:nvSpPr>
                <p:spPr bwMode="auto">
                  <a:xfrm>
                    <a:off x="837" y="3169"/>
                    <a:ext cx="66" cy="150"/>
                  </a:xfrm>
                  <a:custGeom>
                    <a:avLst/>
                    <a:gdLst>
                      <a:gd name="T0" fmla="*/ 0 w 347"/>
                      <a:gd name="T1" fmla="*/ 0 h 792"/>
                      <a:gd name="T2" fmla="*/ 0 w 347"/>
                      <a:gd name="T3" fmla="*/ 0 h 792"/>
                      <a:gd name="T4" fmla="*/ 0 w 347"/>
                      <a:gd name="T5" fmla="*/ 0 h 792"/>
                      <a:gd name="T6" fmla="*/ 0 w 347"/>
                      <a:gd name="T7" fmla="*/ 0 h 792"/>
                      <a:gd name="T8" fmla="*/ 0 w 347"/>
                      <a:gd name="T9" fmla="*/ 0 h 792"/>
                      <a:gd name="T10" fmla="*/ 0 w 347"/>
                      <a:gd name="T11" fmla="*/ 0 h 792"/>
                      <a:gd name="T12" fmla="*/ 0 w 347"/>
                      <a:gd name="T13" fmla="*/ 0 h 792"/>
                      <a:gd name="T14" fmla="*/ 0 w 347"/>
                      <a:gd name="T15" fmla="*/ 0 h 792"/>
                      <a:gd name="T16" fmla="*/ 0 w 347"/>
                      <a:gd name="T17" fmla="*/ 0 h 792"/>
                      <a:gd name="T18" fmla="*/ 0 w 347"/>
                      <a:gd name="T19" fmla="*/ 0 h 792"/>
                      <a:gd name="T20" fmla="*/ 0 w 347"/>
                      <a:gd name="T21" fmla="*/ 0 h 792"/>
                      <a:gd name="T22" fmla="*/ 0 w 347"/>
                      <a:gd name="T23" fmla="*/ 0 h 792"/>
                      <a:gd name="T24" fmla="*/ 0 w 347"/>
                      <a:gd name="T25" fmla="*/ 0 h 792"/>
                      <a:gd name="T26" fmla="*/ 0 w 347"/>
                      <a:gd name="T27" fmla="*/ 0 h 792"/>
                      <a:gd name="T28" fmla="*/ 0 w 347"/>
                      <a:gd name="T29" fmla="*/ 0 h 792"/>
                      <a:gd name="T30" fmla="*/ 0 w 347"/>
                      <a:gd name="T31" fmla="*/ 0 h 792"/>
                      <a:gd name="T32" fmla="*/ 0 w 347"/>
                      <a:gd name="T33" fmla="*/ 0 h 792"/>
                      <a:gd name="T34" fmla="*/ 0 w 347"/>
                      <a:gd name="T35" fmla="*/ 0 h 792"/>
                      <a:gd name="T36" fmla="*/ 0 w 347"/>
                      <a:gd name="T37" fmla="*/ 0 h 792"/>
                      <a:gd name="T38" fmla="*/ 0 w 347"/>
                      <a:gd name="T39" fmla="*/ 0 h 792"/>
                      <a:gd name="T40" fmla="*/ 0 w 347"/>
                      <a:gd name="T41" fmla="*/ 0 h 792"/>
                      <a:gd name="T42" fmla="*/ 0 w 347"/>
                      <a:gd name="T43" fmla="*/ 0 h 792"/>
                      <a:gd name="T44" fmla="*/ 0 w 347"/>
                      <a:gd name="T45" fmla="*/ 0 h 792"/>
                      <a:gd name="T46" fmla="*/ 0 w 347"/>
                      <a:gd name="T47" fmla="*/ 0 h 792"/>
                      <a:gd name="T48" fmla="*/ 0 w 347"/>
                      <a:gd name="T49" fmla="*/ 0 h 792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347" h="792">
                        <a:moveTo>
                          <a:pt x="347" y="464"/>
                        </a:moveTo>
                        <a:lnTo>
                          <a:pt x="317" y="354"/>
                        </a:lnTo>
                        <a:lnTo>
                          <a:pt x="323" y="242"/>
                        </a:lnTo>
                        <a:lnTo>
                          <a:pt x="286" y="200"/>
                        </a:lnTo>
                        <a:lnTo>
                          <a:pt x="204" y="173"/>
                        </a:lnTo>
                        <a:lnTo>
                          <a:pt x="238" y="150"/>
                        </a:lnTo>
                        <a:lnTo>
                          <a:pt x="265" y="92"/>
                        </a:lnTo>
                        <a:lnTo>
                          <a:pt x="232" y="21"/>
                        </a:lnTo>
                        <a:lnTo>
                          <a:pt x="187" y="0"/>
                        </a:lnTo>
                        <a:lnTo>
                          <a:pt x="118" y="9"/>
                        </a:lnTo>
                        <a:lnTo>
                          <a:pt x="70" y="71"/>
                        </a:lnTo>
                        <a:lnTo>
                          <a:pt x="76" y="124"/>
                        </a:lnTo>
                        <a:lnTo>
                          <a:pt x="124" y="161"/>
                        </a:lnTo>
                        <a:lnTo>
                          <a:pt x="75" y="190"/>
                        </a:lnTo>
                        <a:lnTo>
                          <a:pt x="26" y="245"/>
                        </a:lnTo>
                        <a:lnTo>
                          <a:pt x="12" y="334"/>
                        </a:lnTo>
                        <a:lnTo>
                          <a:pt x="0" y="497"/>
                        </a:lnTo>
                        <a:lnTo>
                          <a:pt x="70" y="491"/>
                        </a:lnTo>
                        <a:lnTo>
                          <a:pt x="74" y="549"/>
                        </a:lnTo>
                        <a:lnTo>
                          <a:pt x="58" y="654"/>
                        </a:lnTo>
                        <a:lnTo>
                          <a:pt x="63" y="773"/>
                        </a:lnTo>
                        <a:lnTo>
                          <a:pt x="181" y="792"/>
                        </a:lnTo>
                        <a:lnTo>
                          <a:pt x="292" y="773"/>
                        </a:lnTo>
                        <a:lnTo>
                          <a:pt x="271" y="490"/>
                        </a:lnTo>
                        <a:lnTo>
                          <a:pt x="347" y="464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190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MX" sz="1200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374" name="Group 397"/>
                  <p:cNvGrpSpPr>
                    <a:grpSpLocks/>
                  </p:cNvGrpSpPr>
                  <p:nvPr/>
                </p:nvGrpSpPr>
                <p:grpSpPr bwMode="auto">
                  <a:xfrm>
                    <a:off x="911" y="3165"/>
                    <a:ext cx="68" cy="154"/>
                    <a:chOff x="1102" y="2293"/>
                    <a:chExt cx="179" cy="408"/>
                  </a:xfrm>
                </p:grpSpPr>
                <p:sp>
                  <p:nvSpPr>
                    <p:cNvPr id="375" name="Freeform 398"/>
                    <p:cNvSpPr>
                      <a:spLocks/>
                    </p:cNvSpPr>
                    <p:nvPr/>
                  </p:nvSpPr>
                  <p:spPr bwMode="auto">
                    <a:xfrm>
                      <a:off x="1102" y="2293"/>
                      <a:ext cx="179" cy="408"/>
                    </a:xfrm>
                    <a:custGeom>
                      <a:avLst/>
                      <a:gdLst>
                        <a:gd name="T0" fmla="*/ 0 w 360"/>
                        <a:gd name="T1" fmla="*/ 1 h 815"/>
                        <a:gd name="T2" fmla="*/ 0 w 360"/>
                        <a:gd name="T3" fmla="*/ 1 h 815"/>
                        <a:gd name="T4" fmla="*/ 0 w 360"/>
                        <a:gd name="T5" fmla="*/ 1 h 815"/>
                        <a:gd name="T6" fmla="*/ 0 w 360"/>
                        <a:gd name="T7" fmla="*/ 1 h 815"/>
                        <a:gd name="T8" fmla="*/ 0 w 360"/>
                        <a:gd name="T9" fmla="*/ 1 h 815"/>
                        <a:gd name="T10" fmla="*/ 0 w 360"/>
                        <a:gd name="T11" fmla="*/ 1 h 815"/>
                        <a:gd name="T12" fmla="*/ 0 w 360"/>
                        <a:gd name="T13" fmla="*/ 1 h 815"/>
                        <a:gd name="T14" fmla="*/ 0 w 360"/>
                        <a:gd name="T15" fmla="*/ 1 h 815"/>
                        <a:gd name="T16" fmla="*/ 0 w 360"/>
                        <a:gd name="T17" fmla="*/ 1 h 815"/>
                        <a:gd name="T18" fmla="*/ 0 w 360"/>
                        <a:gd name="T19" fmla="*/ 0 h 815"/>
                        <a:gd name="T20" fmla="*/ 0 w 360"/>
                        <a:gd name="T21" fmla="*/ 1 h 815"/>
                        <a:gd name="T22" fmla="*/ 0 w 360"/>
                        <a:gd name="T23" fmla="*/ 1 h 815"/>
                        <a:gd name="T24" fmla="*/ 0 w 360"/>
                        <a:gd name="T25" fmla="*/ 1 h 815"/>
                        <a:gd name="T26" fmla="*/ 0 w 360"/>
                        <a:gd name="T27" fmla="*/ 1 h 815"/>
                        <a:gd name="T28" fmla="*/ 0 w 360"/>
                        <a:gd name="T29" fmla="*/ 1 h 815"/>
                        <a:gd name="T30" fmla="*/ 0 w 360"/>
                        <a:gd name="T31" fmla="*/ 1 h 815"/>
                        <a:gd name="T32" fmla="*/ 0 w 360"/>
                        <a:gd name="T33" fmla="*/ 1 h 815"/>
                        <a:gd name="T34" fmla="*/ 0 w 360"/>
                        <a:gd name="T35" fmla="*/ 1 h 815"/>
                        <a:gd name="T36" fmla="*/ 0 w 360"/>
                        <a:gd name="T37" fmla="*/ 1 h 815"/>
                        <a:gd name="T38" fmla="*/ 0 w 360"/>
                        <a:gd name="T39" fmla="*/ 1 h 815"/>
                        <a:gd name="T40" fmla="*/ 0 w 360"/>
                        <a:gd name="T41" fmla="*/ 1 h 815"/>
                        <a:gd name="T42" fmla="*/ 0 w 360"/>
                        <a:gd name="T43" fmla="*/ 1 h 815"/>
                        <a:gd name="T44" fmla="*/ 0 w 360"/>
                        <a:gd name="T45" fmla="*/ 1 h 815"/>
                        <a:gd name="T46" fmla="*/ 0 w 360"/>
                        <a:gd name="T47" fmla="*/ 1 h 815"/>
                        <a:gd name="T48" fmla="*/ 0 w 360"/>
                        <a:gd name="T49" fmla="*/ 1 h 815"/>
                        <a:gd name="T50" fmla="*/ 0 w 360"/>
                        <a:gd name="T51" fmla="*/ 1 h 815"/>
                        <a:gd name="T52" fmla="*/ 0 w 360"/>
                        <a:gd name="T53" fmla="*/ 1 h 815"/>
                        <a:gd name="T54" fmla="*/ 0 w 360"/>
                        <a:gd name="T55" fmla="*/ 1 h 815"/>
                        <a:gd name="T56" fmla="*/ 0 w 360"/>
                        <a:gd name="T57" fmla="*/ 1 h 815"/>
                        <a:gd name="T58" fmla="*/ 0 w 360"/>
                        <a:gd name="T59" fmla="*/ 1 h 815"/>
                        <a:gd name="T60" fmla="*/ 0 w 360"/>
                        <a:gd name="T61" fmla="*/ 1 h 815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</a:gdLst>
                      <a:ahLst/>
                      <a:cxnLst>
                        <a:cxn ang="T62">
                          <a:pos x="T0" y="T1"/>
                        </a:cxn>
                        <a:cxn ang="T63">
                          <a:pos x="T2" y="T3"/>
                        </a:cxn>
                        <a:cxn ang="T64">
                          <a:pos x="T4" y="T5"/>
                        </a:cxn>
                        <a:cxn ang="T65">
                          <a:pos x="T6" y="T7"/>
                        </a:cxn>
                        <a:cxn ang="T66">
                          <a:pos x="T8" y="T9"/>
                        </a:cxn>
                        <a:cxn ang="T67">
                          <a:pos x="T10" y="T11"/>
                        </a:cxn>
                        <a:cxn ang="T68">
                          <a:pos x="T12" y="T13"/>
                        </a:cxn>
                        <a:cxn ang="T69">
                          <a:pos x="T14" y="T15"/>
                        </a:cxn>
                        <a:cxn ang="T70">
                          <a:pos x="T16" y="T17"/>
                        </a:cxn>
                        <a:cxn ang="T71">
                          <a:pos x="T18" y="T19"/>
                        </a:cxn>
                        <a:cxn ang="T72">
                          <a:pos x="T20" y="T21"/>
                        </a:cxn>
                        <a:cxn ang="T73">
                          <a:pos x="T22" y="T23"/>
                        </a:cxn>
                        <a:cxn ang="T74">
                          <a:pos x="T24" y="T25"/>
                        </a:cxn>
                        <a:cxn ang="T75">
                          <a:pos x="T26" y="T27"/>
                        </a:cxn>
                        <a:cxn ang="T76">
                          <a:pos x="T28" y="T29"/>
                        </a:cxn>
                        <a:cxn ang="T77">
                          <a:pos x="T30" y="T31"/>
                        </a:cxn>
                        <a:cxn ang="T78">
                          <a:pos x="T32" y="T33"/>
                        </a:cxn>
                        <a:cxn ang="T79">
                          <a:pos x="T34" y="T35"/>
                        </a:cxn>
                        <a:cxn ang="T80">
                          <a:pos x="T36" y="T37"/>
                        </a:cxn>
                        <a:cxn ang="T81">
                          <a:pos x="T38" y="T39"/>
                        </a:cxn>
                        <a:cxn ang="T82">
                          <a:pos x="T40" y="T41"/>
                        </a:cxn>
                        <a:cxn ang="T83">
                          <a:pos x="T42" y="T43"/>
                        </a:cxn>
                        <a:cxn ang="T84">
                          <a:pos x="T44" y="T45"/>
                        </a:cxn>
                        <a:cxn ang="T85">
                          <a:pos x="T46" y="T47"/>
                        </a:cxn>
                        <a:cxn ang="T86">
                          <a:pos x="T48" y="T49"/>
                        </a:cxn>
                        <a:cxn ang="T87">
                          <a:pos x="T50" y="T51"/>
                        </a:cxn>
                        <a:cxn ang="T88">
                          <a:pos x="T52" y="T53"/>
                        </a:cxn>
                        <a:cxn ang="T89">
                          <a:pos x="T54" y="T55"/>
                        </a:cxn>
                        <a:cxn ang="T90">
                          <a:pos x="T56" y="T57"/>
                        </a:cxn>
                        <a:cxn ang="T91">
                          <a:pos x="T58" y="T59"/>
                        </a:cxn>
                        <a:cxn ang="T92">
                          <a:pos x="T60" y="T61"/>
                        </a:cxn>
                      </a:cxnLst>
                      <a:rect l="0" t="0" r="r" b="b"/>
                      <a:pathLst>
                        <a:path w="360" h="815">
                          <a:moveTo>
                            <a:pt x="289" y="487"/>
                          </a:moveTo>
                          <a:lnTo>
                            <a:pt x="360" y="464"/>
                          </a:lnTo>
                          <a:lnTo>
                            <a:pt x="328" y="354"/>
                          </a:lnTo>
                          <a:lnTo>
                            <a:pt x="334" y="242"/>
                          </a:lnTo>
                          <a:lnTo>
                            <a:pt x="297" y="201"/>
                          </a:lnTo>
                          <a:lnTo>
                            <a:pt x="217" y="173"/>
                          </a:lnTo>
                          <a:lnTo>
                            <a:pt x="250" y="150"/>
                          </a:lnTo>
                          <a:lnTo>
                            <a:pt x="277" y="92"/>
                          </a:lnTo>
                          <a:lnTo>
                            <a:pt x="245" y="21"/>
                          </a:lnTo>
                          <a:lnTo>
                            <a:pt x="199" y="0"/>
                          </a:lnTo>
                          <a:lnTo>
                            <a:pt x="118" y="7"/>
                          </a:lnTo>
                          <a:lnTo>
                            <a:pt x="73" y="79"/>
                          </a:lnTo>
                          <a:lnTo>
                            <a:pt x="83" y="128"/>
                          </a:lnTo>
                          <a:lnTo>
                            <a:pt x="108" y="157"/>
                          </a:lnTo>
                          <a:lnTo>
                            <a:pt x="127" y="167"/>
                          </a:lnTo>
                          <a:lnTo>
                            <a:pt x="70" y="189"/>
                          </a:lnTo>
                          <a:lnTo>
                            <a:pt x="24" y="282"/>
                          </a:lnTo>
                          <a:lnTo>
                            <a:pt x="24" y="379"/>
                          </a:lnTo>
                          <a:lnTo>
                            <a:pt x="0" y="495"/>
                          </a:lnTo>
                          <a:lnTo>
                            <a:pt x="51" y="487"/>
                          </a:lnTo>
                          <a:lnTo>
                            <a:pt x="9" y="638"/>
                          </a:lnTo>
                          <a:lnTo>
                            <a:pt x="57" y="625"/>
                          </a:lnTo>
                          <a:lnTo>
                            <a:pt x="105" y="629"/>
                          </a:lnTo>
                          <a:lnTo>
                            <a:pt x="108" y="713"/>
                          </a:lnTo>
                          <a:lnTo>
                            <a:pt x="127" y="812"/>
                          </a:lnTo>
                          <a:lnTo>
                            <a:pt x="220" y="815"/>
                          </a:lnTo>
                          <a:lnTo>
                            <a:pt x="224" y="690"/>
                          </a:lnTo>
                          <a:lnTo>
                            <a:pt x="240" y="653"/>
                          </a:lnTo>
                          <a:lnTo>
                            <a:pt x="345" y="638"/>
                          </a:lnTo>
                          <a:lnTo>
                            <a:pt x="298" y="539"/>
                          </a:lnTo>
                          <a:lnTo>
                            <a:pt x="289" y="487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190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MX" sz="12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76" name="Freeform 399"/>
                    <p:cNvSpPr>
                      <a:spLocks/>
                    </p:cNvSpPr>
                    <p:nvPr/>
                  </p:nvSpPr>
                  <p:spPr bwMode="auto">
                    <a:xfrm>
                      <a:off x="1152" y="2301"/>
                      <a:ext cx="70" cy="71"/>
                    </a:xfrm>
                    <a:custGeom>
                      <a:avLst/>
                      <a:gdLst>
                        <a:gd name="T0" fmla="*/ 0 w 142"/>
                        <a:gd name="T1" fmla="*/ 1 h 142"/>
                        <a:gd name="T2" fmla="*/ 0 w 142"/>
                        <a:gd name="T3" fmla="*/ 1 h 142"/>
                        <a:gd name="T4" fmla="*/ 0 w 142"/>
                        <a:gd name="T5" fmla="*/ 1 h 142"/>
                        <a:gd name="T6" fmla="*/ 0 w 142"/>
                        <a:gd name="T7" fmla="*/ 1 h 142"/>
                        <a:gd name="T8" fmla="*/ 0 w 142"/>
                        <a:gd name="T9" fmla="*/ 1 h 142"/>
                        <a:gd name="T10" fmla="*/ 0 w 142"/>
                        <a:gd name="T11" fmla="*/ 1 h 142"/>
                        <a:gd name="T12" fmla="*/ 0 w 142"/>
                        <a:gd name="T13" fmla="*/ 1 h 142"/>
                        <a:gd name="T14" fmla="*/ 0 w 142"/>
                        <a:gd name="T15" fmla="*/ 1 h 142"/>
                        <a:gd name="T16" fmla="*/ 0 w 142"/>
                        <a:gd name="T17" fmla="*/ 0 h 142"/>
                        <a:gd name="T18" fmla="*/ 0 w 142"/>
                        <a:gd name="T19" fmla="*/ 1 h 142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0" t="0" r="r" b="b"/>
                      <a:pathLst>
                        <a:path w="142" h="142">
                          <a:moveTo>
                            <a:pt x="30" y="14"/>
                          </a:moveTo>
                          <a:lnTo>
                            <a:pt x="0" y="53"/>
                          </a:lnTo>
                          <a:lnTo>
                            <a:pt x="4" y="106"/>
                          </a:lnTo>
                          <a:lnTo>
                            <a:pt x="58" y="142"/>
                          </a:lnTo>
                          <a:lnTo>
                            <a:pt x="96" y="134"/>
                          </a:lnTo>
                          <a:lnTo>
                            <a:pt x="127" y="113"/>
                          </a:lnTo>
                          <a:lnTo>
                            <a:pt x="142" y="79"/>
                          </a:lnTo>
                          <a:lnTo>
                            <a:pt x="129" y="25"/>
                          </a:lnTo>
                          <a:lnTo>
                            <a:pt x="81" y="0"/>
                          </a:lnTo>
                          <a:lnTo>
                            <a:pt x="30" y="14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190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MX" sz="12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77" name="Freeform 400"/>
                    <p:cNvSpPr>
                      <a:spLocks/>
                    </p:cNvSpPr>
                    <p:nvPr/>
                  </p:nvSpPr>
                  <p:spPr bwMode="auto">
                    <a:xfrm>
                      <a:off x="1119" y="2385"/>
                      <a:ext cx="143" cy="303"/>
                    </a:xfrm>
                    <a:custGeom>
                      <a:avLst/>
                      <a:gdLst>
                        <a:gd name="T0" fmla="*/ 1 w 285"/>
                        <a:gd name="T1" fmla="*/ 0 h 607"/>
                        <a:gd name="T2" fmla="*/ 1 w 285"/>
                        <a:gd name="T3" fmla="*/ 0 h 607"/>
                        <a:gd name="T4" fmla="*/ 1 w 285"/>
                        <a:gd name="T5" fmla="*/ 0 h 607"/>
                        <a:gd name="T6" fmla="*/ 1 w 285"/>
                        <a:gd name="T7" fmla="*/ 0 h 607"/>
                        <a:gd name="T8" fmla="*/ 1 w 285"/>
                        <a:gd name="T9" fmla="*/ 0 h 607"/>
                        <a:gd name="T10" fmla="*/ 1 w 285"/>
                        <a:gd name="T11" fmla="*/ 0 h 607"/>
                        <a:gd name="T12" fmla="*/ 1 w 285"/>
                        <a:gd name="T13" fmla="*/ 0 h 607"/>
                        <a:gd name="T14" fmla="*/ 1 w 285"/>
                        <a:gd name="T15" fmla="*/ 0 h 607"/>
                        <a:gd name="T16" fmla="*/ 1 w 285"/>
                        <a:gd name="T17" fmla="*/ 0 h 607"/>
                        <a:gd name="T18" fmla="*/ 1 w 285"/>
                        <a:gd name="T19" fmla="*/ 0 h 607"/>
                        <a:gd name="T20" fmla="*/ 1 w 285"/>
                        <a:gd name="T21" fmla="*/ 0 h 607"/>
                        <a:gd name="T22" fmla="*/ 1 w 285"/>
                        <a:gd name="T23" fmla="*/ 0 h 607"/>
                        <a:gd name="T24" fmla="*/ 1 w 285"/>
                        <a:gd name="T25" fmla="*/ 0 h 607"/>
                        <a:gd name="T26" fmla="*/ 1 w 285"/>
                        <a:gd name="T27" fmla="*/ 0 h 607"/>
                        <a:gd name="T28" fmla="*/ 1 w 285"/>
                        <a:gd name="T29" fmla="*/ 0 h 607"/>
                        <a:gd name="T30" fmla="*/ 1 w 285"/>
                        <a:gd name="T31" fmla="*/ 0 h 607"/>
                        <a:gd name="T32" fmla="*/ 1 w 285"/>
                        <a:gd name="T33" fmla="*/ 0 h 607"/>
                        <a:gd name="T34" fmla="*/ 1 w 285"/>
                        <a:gd name="T35" fmla="*/ 0 h 607"/>
                        <a:gd name="T36" fmla="*/ 1 w 285"/>
                        <a:gd name="T37" fmla="*/ 0 h 607"/>
                        <a:gd name="T38" fmla="*/ 1 w 285"/>
                        <a:gd name="T39" fmla="*/ 0 h 607"/>
                        <a:gd name="T40" fmla="*/ 1 w 285"/>
                        <a:gd name="T41" fmla="*/ 0 h 607"/>
                        <a:gd name="T42" fmla="*/ 1 w 285"/>
                        <a:gd name="T43" fmla="*/ 0 h 607"/>
                        <a:gd name="T44" fmla="*/ 1 w 285"/>
                        <a:gd name="T45" fmla="*/ 0 h 607"/>
                        <a:gd name="T46" fmla="*/ 1 w 285"/>
                        <a:gd name="T47" fmla="*/ 0 h 607"/>
                        <a:gd name="T48" fmla="*/ 1 w 285"/>
                        <a:gd name="T49" fmla="*/ 0 h 607"/>
                        <a:gd name="T50" fmla="*/ 0 w 285"/>
                        <a:gd name="T51" fmla="*/ 0 h 607"/>
                        <a:gd name="T52" fmla="*/ 1 w 285"/>
                        <a:gd name="T53" fmla="*/ 0 h 607"/>
                        <a:gd name="T54" fmla="*/ 1 w 285"/>
                        <a:gd name="T55" fmla="*/ 0 h 607"/>
                        <a:gd name="T56" fmla="*/ 1 w 285"/>
                        <a:gd name="T57" fmla="*/ 0 h 607"/>
                        <a:gd name="T58" fmla="*/ 1 w 285"/>
                        <a:gd name="T59" fmla="*/ 0 h 607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</a:gdLst>
                      <a:ahLst/>
                      <a:cxnLst>
                        <a:cxn ang="T60">
                          <a:pos x="T0" y="T1"/>
                        </a:cxn>
                        <a:cxn ang="T61">
                          <a:pos x="T2" y="T3"/>
                        </a:cxn>
                        <a:cxn ang="T62">
                          <a:pos x="T4" y="T5"/>
                        </a:cxn>
                        <a:cxn ang="T63">
                          <a:pos x="T6" y="T7"/>
                        </a:cxn>
                        <a:cxn ang="T64">
                          <a:pos x="T8" y="T9"/>
                        </a:cxn>
                        <a:cxn ang="T65">
                          <a:pos x="T10" y="T11"/>
                        </a:cxn>
                        <a:cxn ang="T66">
                          <a:pos x="T12" y="T13"/>
                        </a:cxn>
                        <a:cxn ang="T67">
                          <a:pos x="T14" y="T15"/>
                        </a:cxn>
                        <a:cxn ang="T68">
                          <a:pos x="T16" y="T17"/>
                        </a:cxn>
                        <a:cxn ang="T69">
                          <a:pos x="T18" y="T19"/>
                        </a:cxn>
                        <a:cxn ang="T70">
                          <a:pos x="T20" y="T21"/>
                        </a:cxn>
                        <a:cxn ang="T71">
                          <a:pos x="T22" y="T23"/>
                        </a:cxn>
                        <a:cxn ang="T72">
                          <a:pos x="T24" y="T25"/>
                        </a:cxn>
                        <a:cxn ang="T73">
                          <a:pos x="T26" y="T27"/>
                        </a:cxn>
                        <a:cxn ang="T74">
                          <a:pos x="T28" y="T29"/>
                        </a:cxn>
                        <a:cxn ang="T75">
                          <a:pos x="T30" y="T31"/>
                        </a:cxn>
                        <a:cxn ang="T76">
                          <a:pos x="T32" y="T33"/>
                        </a:cxn>
                        <a:cxn ang="T77">
                          <a:pos x="T34" y="T35"/>
                        </a:cxn>
                        <a:cxn ang="T78">
                          <a:pos x="T36" y="T37"/>
                        </a:cxn>
                        <a:cxn ang="T79">
                          <a:pos x="T38" y="T39"/>
                        </a:cxn>
                        <a:cxn ang="T80">
                          <a:pos x="T40" y="T41"/>
                        </a:cxn>
                        <a:cxn ang="T81">
                          <a:pos x="T42" y="T43"/>
                        </a:cxn>
                        <a:cxn ang="T82">
                          <a:pos x="T44" y="T45"/>
                        </a:cxn>
                        <a:cxn ang="T83">
                          <a:pos x="T46" y="T47"/>
                        </a:cxn>
                        <a:cxn ang="T84">
                          <a:pos x="T48" y="T49"/>
                        </a:cxn>
                        <a:cxn ang="T85">
                          <a:pos x="T50" y="T51"/>
                        </a:cxn>
                        <a:cxn ang="T86">
                          <a:pos x="T52" y="T53"/>
                        </a:cxn>
                        <a:cxn ang="T87">
                          <a:pos x="T54" y="T55"/>
                        </a:cxn>
                        <a:cxn ang="T88">
                          <a:pos x="T56" y="T57"/>
                        </a:cxn>
                        <a:cxn ang="T89">
                          <a:pos x="T58" y="T59"/>
                        </a:cxn>
                      </a:cxnLst>
                      <a:rect l="0" t="0" r="r" b="b"/>
                      <a:pathLst>
                        <a:path w="285" h="607">
                          <a:moveTo>
                            <a:pt x="70" y="205"/>
                          </a:moveTo>
                          <a:lnTo>
                            <a:pt x="52" y="296"/>
                          </a:lnTo>
                          <a:lnTo>
                            <a:pt x="23" y="353"/>
                          </a:lnTo>
                          <a:lnTo>
                            <a:pt x="6" y="425"/>
                          </a:lnTo>
                          <a:lnTo>
                            <a:pt x="85" y="417"/>
                          </a:lnTo>
                          <a:lnTo>
                            <a:pt x="107" y="597"/>
                          </a:lnTo>
                          <a:lnTo>
                            <a:pt x="156" y="607"/>
                          </a:lnTo>
                          <a:lnTo>
                            <a:pt x="166" y="501"/>
                          </a:lnTo>
                          <a:lnTo>
                            <a:pt x="188" y="425"/>
                          </a:lnTo>
                          <a:lnTo>
                            <a:pt x="269" y="425"/>
                          </a:lnTo>
                          <a:lnTo>
                            <a:pt x="234" y="355"/>
                          </a:lnTo>
                          <a:lnTo>
                            <a:pt x="223" y="287"/>
                          </a:lnTo>
                          <a:lnTo>
                            <a:pt x="213" y="228"/>
                          </a:lnTo>
                          <a:lnTo>
                            <a:pt x="222" y="152"/>
                          </a:lnTo>
                          <a:lnTo>
                            <a:pt x="234" y="262"/>
                          </a:lnTo>
                          <a:lnTo>
                            <a:pt x="246" y="281"/>
                          </a:lnTo>
                          <a:lnTo>
                            <a:pt x="285" y="273"/>
                          </a:lnTo>
                          <a:lnTo>
                            <a:pt x="268" y="185"/>
                          </a:lnTo>
                          <a:lnTo>
                            <a:pt x="267" y="84"/>
                          </a:lnTo>
                          <a:lnTo>
                            <a:pt x="239" y="35"/>
                          </a:lnTo>
                          <a:lnTo>
                            <a:pt x="179" y="8"/>
                          </a:lnTo>
                          <a:lnTo>
                            <a:pt x="93" y="0"/>
                          </a:lnTo>
                          <a:lnTo>
                            <a:pt x="39" y="38"/>
                          </a:lnTo>
                          <a:lnTo>
                            <a:pt x="16" y="104"/>
                          </a:lnTo>
                          <a:lnTo>
                            <a:pt x="10" y="183"/>
                          </a:lnTo>
                          <a:lnTo>
                            <a:pt x="0" y="284"/>
                          </a:lnTo>
                          <a:lnTo>
                            <a:pt x="37" y="281"/>
                          </a:lnTo>
                          <a:lnTo>
                            <a:pt x="47" y="201"/>
                          </a:lnTo>
                          <a:lnTo>
                            <a:pt x="65" y="134"/>
                          </a:lnTo>
                          <a:lnTo>
                            <a:pt x="70" y="205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190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MX" sz="120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243" name="Group 401"/>
                <p:cNvGrpSpPr>
                  <a:grpSpLocks/>
                </p:cNvGrpSpPr>
                <p:nvPr/>
              </p:nvGrpSpPr>
              <p:grpSpPr bwMode="auto">
                <a:xfrm>
                  <a:off x="5981700" y="3068638"/>
                  <a:ext cx="227013" cy="247650"/>
                  <a:chOff x="837" y="3165"/>
                  <a:chExt cx="142" cy="154"/>
                </a:xfrm>
              </p:grpSpPr>
              <p:sp>
                <p:nvSpPr>
                  <p:cNvPr id="368" name="Freeform 402"/>
                  <p:cNvSpPr>
                    <a:spLocks/>
                  </p:cNvSpPr>
                  <p:nvPr/>
                </p:nvSpPr>
                <p:spPr bwMode="auto">
                  <a:xfrm>
                    <a:off x="837" y="3169"/>
                    <a:ext cx="66" cy="150"/>
                  </a:xfrm>
                  <a:custGeom>
                    <a:avLst/>
                    <a:gdLst>
                      <a:gd name="T0" fmla="*/ 0 w 347"/>
                      <a:gd name="T1" fmla="*/ 0 h 792"/>
                      <a:gd name="T2" fmla="*/ 0 w 347"/>
                      <a:gd name="T3" fmla="*/ 0 h 792"/>
                      <a:gd name="T4" fmla="*/ 0 w 347"/>
                      <a:gd name="T5" fmla="*/ 0 h 792"/>
                      <a:gd name="T6" fmla="*/ 0 w 347"/>
                      <a:gd name="T7" fmla="*/ 0 h 792"/>
                      <a:gd name="T8" fmla="*/ 0 w 347"/>
                      <a:gd name="T9" fmla="*/ 0 h 792"/>
                      <a:gd name="T10" fmla="*/ 0 w 347"/>
                      <a:gd name="T11" fmla="*/ 0 h 792"/>
                      <a:gd name="T12" fmla="*/ 0 w 347"/>
                      <a:gd name="T13" fmla="*/ 0 h 792"/>
                      <a:gd name="T14" fmla="*/ 0 w 347"/>
                      <a:gd name="T15" fmla="*/ 0 h 792"/>
                      <a:gd name="T16" fmla="*/ 0 w 347"/>
                      <a:gd name="T17" fmla="*/ 0 h 792"/>
                      <a:gd name="T18" fmla="*/ 0 w 347"/>
                      <a:gd name="T19" fmla="*/ 0 h 792"/>
                      <a:gd name="T20" fmla="*/ 0 w 347"/>
                      <a:gd name="T21" fmla="*/ 0 h 792"/>
                      <a:gd name="T22" fmla="*/ 0 w 347"/>
                      <a:gd name="T23" fmla="*/ 0 h 792"/>
                      <a:gd name="T24" fmla="*/ 0 w 347"/>
                      <a:gd name="T25" fmla="*/ 0 h 792"/>
                      <a:gd name="T26" fmla="*/ 0 w 347"/>
                      <a:gd name="T27" fmla="*/ 0 h 792"/>
                      <a:gd name="T28" fmla="*/ 0 w 347"/>
                      <a:gd name="T29" fmla="*/ 0 h 792"/>
                      <a:gd name="T30" fmla="*/ 0 w 347"/>
                      <a:gd name="T31" fmla="*/ 0 h 792"/>
                      <a:gd name="T32" fmla="*/ 0 w 347"/>
                      <a:gd name="T33" fmla="*/ 0 h 792"/>
                      <a:gd name="T34" fmla="*/ 0 w 347"/>
                      <a:gd name="T35" fmla="*/ 0 h 792"/>
                      <a:gd name="T36" fmla="*/ 0 w 347"/>
                      <a:gd name="T37" fmla="*/ 0 h 792"/>
                      <a:gd name="T38" fmla="*/ 0 w 347"/>
                      <a:gd name="T39" fmla="*/ 0 h 792"/>
                      <a:gd name="T40" fmla="*/ 0 w 347"/>
                      <a:gd name="T41" fmla="*/ 0 h 792"/>
                      <a:gd name="T42" fmla="*/ 0 w 347"/>
                      <a:gd name="T43" fmla="*/ 0 h 792"/>
                      <a:gd name="T44" fmla="*/ 0 w 347"/>
                      <a:gd name="T45" fmla="*/ 0 h 792"/>
                      <a:gd name="T46" fmla="*/ 0 w 347"/>
                      <a:gd name="T47" fmla="*/ 0 h 792"/>
                      <a:gd name="T48" fmla="*/ 0 w 347"/>
                      <a:gd name="T49" fmla="*/ 0 h 792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347" h="792">
                        <a:moveTo>
                          <a:pt x="347" y="464"/>
                        </a:moveTo>
                        <a:lnTo>
                          <a:pt x="317" y="354"/>
                        </a:lnTo>
                        <a:lnTo>
                          <a:pt x="323" y="242"/>
                        </a:lnTo>
                        <a:lnTo>
                          <a:pt x="286" y="200"/>
                        </a:lnTo>
                        <a:lnTo>
                          <a:pt x="204" y="173"/>
                        </a:lnTo>
                        <a:lnTo>
                          <a:pt x="238" y="150"/>
                        </a:lnTo>
                        <a:lnTo>
                          <a:pt x="265" y="92"/>
                        </a:lnTo>
                        <a:lnTo>
                          <a:pt x="232" y="21"/>
                        </a:lnTo>
                        <a:lnTo>
                          <a:pt x="187" y="0"/>
                        </a:lnTo>
                        <a:lnTo>
                          <a:pt x="118" y="9"/>
                        </a:lnTo>
                        <a:lnTo>
                          <a:pt x="70" y="71"/>
                        </a:lnTo>
                        <a:lnTo>
                          <a:pt x="76" y="124"/>
                        </a:lnTo>
                        <a:lnTo>
                          <a:pt x="124" y="161"/>
                        </a:lnTo>
                        <a:lnTo>
                          <a:pt x="75" y="190"/>
                        </a:lnTo>
                        <a:lnTo>
                          <a:pt x="26" y="245"/>
                        </a:lnTo>
                        <a:lnTo>
                          <a:pt x="12" y="334"/>
                        </a:lnTo>
                        <a:lnTo>
                          <a:pt x="0" y="497"/>
                        </a:lnTo>
                        <a:lnTo>
                          <a:pt x="70" y="491"/>
                        </a:lnTo>
                        <a:lnTo>
                          <a:pt x="74" y="549"/>
                        </a:lnTo>
                        <a:lnTo>
                          <a:pt x="58" y="654"/>
                        </a:lnTo>
                        <a:lnTo>
                          <a:pt x="63" y="773"/>
                        </a:lnTo>
                        <a:lnTo>
                          <a:pt x="181" y="792"/>
                        </a:lnTo>
                        <a:lnTo>
                          <a:pt x="292" y="773"/>
                        </a:lnTo>
                        <a:lnTo>
                          <a:pt x="271" y="490"/>
                        </a:lnTo>
                        <a:lnTo>
                          <a:pt x="347" y="464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190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MX" sz="1200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369" name="Group 403"/>
                  <p:cNvGrpSpPr>
                    <a:grpSpLocks/>
                  </p:cNvGrpSpPr>
                  <p:nvPr/>
                </p:nvGrpSpPr>
                <p:grpSpPr bwMode="auto">
                  <a:xfrm>
                    <a:off x="911" y="3165"/>
                    <a:ext cx="68" cy="154"/>
                    <a:chOff x="1102" y="2293"/>
                    <a:chExt cx="179" cy="408"/>
                  </a:xfrm>
                </p:grpSpPr>
                <p:sp>
                  <p:nvSpPr>
                    <p:cNvPr id="370" name="Freeform 404"/>
                    <p:cNvSpPr>
                      <a:spLocks/>
                    </p:cNvSpPr>
                    <p:nvPr/>
                  </p:nvSpPr>
                  <p:spPr bwMode="auto">
                    <a:xfrm>
                      <a:off x="1102" y="2293"/>
                      <a:ext cx="179" cy="408"/>
                    </a:xfrm>
                    <a:custGeom>
                      <a:avLst/>
                      <a:gdLst>
                        <a:gd name="T0" fmla="*/ 0 w 360"/>
                        <a:gd name="T1" fmla="*/ 1 h 815"/>
                        <a:gd name="T2" fmla="*/ 0 w 360"/>
                        <a:gd name="T3" fmla="*/ 1 h 815"/>
                        <a:gd name="T4" fmla="*/ 0 w 360"/>
                        <a:gd name="T5" fmla="*/ 1 h 815"/>
                        <a:gd name="T6" fmla="*/ 0 w 360"/>
                        <a:gd name="T7" fmla="*/ 1 h 815"/>
                        <a:gd name="T8" fmla="*/ 0 w 360"/>
                        <a:gd name="T9" fmla="*/ 1 h 815"/>
                        <a:gd name="T10" fmla="*/ 0 w 360"/>
                        <a:gd name="T11" fmla="*/ 1 h 815"/>
                        <a:gd name="T12" fmla="*/ 0 w 360"/>
                        <a:gd name="T13" fmla="*/ 1 h 815"/>
                        <a:gd name="T14" fmla="*/ 0 w 360"/>
                        <a:gd name="T15" fmla="*/ 1 h 815"/>
                        <a:gd name="T16" fmla="*/ 0 w 360"/>
                        <a:gd name="T17" fmla="*/ 1 h 815"/>
                        <a:gd name="T18" fmla="*/ 0 w 360"/>
                        <a:gd name="T19" fmla="*/ 0 h 815"/>
                        <a:gd name="T20" fmla="*/ 0 w 360"/>
                        <a:gd name="T21" fmla="*/ 1 h 815"/>
                        <a:gd name="T22" fmla="*/ 0 w 360"/>
                        <a:gd name="T23" fmla="*/ 1 h 815"/>
                        <a:gd name="T24" fmla="*/ 0 w 360"/>
                        <a:gd name="T25" fmla="*/ 1 h 815"/>
                        <a:gd name="T26" fmla="*/ 0 w 360"/>
                        <a:gd name="T27" fmla="*/ 1 h 815"/>
                        <a:gd name="T28" fmla="*/ 0 w 360"/>
                        <a:gd name="T29" fmla="*/ 1 h 815"/>
                        <a:gd name="T30" fmla="*/ 0 w 360"/>
                        <a:gd name="T31" fmla="*/ 1 h 815"/>
                        <a:gd name="T32" fmla="*/ 0 w 360"/>
                        <a:gd name="T33" fmla="*/ 1 h 815"/>
                        <a:gd name="T34" fmla="*/ 0 w 360"/>
                        <a:gd name="T35" fmla="*/ 1 h 815"/>
                        <a:gd name="T36" fmla="*/ 0 w 360"/>
                        <a:gd name="T37" fmla="*/ 1 h 815"/>
                        <a:gd name="T38" fmla="*/ 0 w 360"/>
                        <a:gd name="T39" fmla="*/ 1 h 815"/>
                        <a:gd name="T40" fmla="*/ 0 w 360"/>
                        <a:gd name="T41" fmla="*/ 1 h 815"/>
                        <a:gd name="T42" fmla="*/ 0 w 360"/>
                        <a:gd name="T43" fmla="*/ 1 h 815"/>
                        <a:gd name="T44" fmla="*/ 0 w 360"/>
                        <a:gd name="T45" fmla="*/ 1 h 815"/>
                        <a:gd name="T46" fmla="*/ 0 w 360"/>
                        <a:gd name="T47" fmla="*/ 1 h 815"/>
                        <a:gd name="T48" fmla="*/ 0 w 360"/>
                        <a:gd name="T49" fmla="*/ 1 h 815"/>
                        <a:gd name="T50" fmla="*/ 0 w 360"/>
                        <a:gd name="T51" fmla="*/ 1 h 815"/>
                        <a:gd name="T52" fmla="*/ 0 w 360"/>
                        <a:gd name="T53" fmla="*/ 1 h 815"/>
                        <a:gd name="T54" fmla="*/ 0 w 360"/>
                        <a:gd name="T55" fmla="*/ 1 h 815"/>
                        <a:gd name="T56" fmla="*/ 0 w 360"/>
                        <a:gd name="T57" fmla="*/ 1 h 815"/>
                        <a:gd name="T58" fmla="*/ 0 w 360"/>
                        <a:gd name="T59" fmla="*/ 1 h 815"/>
                        <a:gd name="T60" fmla="*/ 0 w 360"/>
                        <a:gd name="T61" fmla="*/ 1 h 815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</a:gdLst>
                      <a:ahLst/>
                      <a:cxnLst>
                        <a:cxn ang="T62">
                          <a:pos x="T0" y="T1"/>
                        </a:cxn>
                        <a:cxn ang="T63">
                          <a:pos x="T2" y="T3"/>
                        </a:cxn>
                        <a:cxn ang="T64">
                          <a:pos x="T4" y="T5"/>
                        </a:cxn>
                        <a:cxn ang="T65">
                          <a:pos x="T6" y="T7"/>
                        </a:cxn>
                        <a:cxn ang="T66">
                          <a:pos x="T8" y="T9"/>
                        </a:cxn>
                        <a:cxn ang="T67">
                          <a:pos x="T10" y="T11"/>
                        </a:cxn>
                        <a:cxn ang="T68">
                          <a:pos x="T12" y="T13"/>
                        </a:cxn>
                        <a:cxn ang="T69">
                          <a:pos x="T14" y="T15"/>
                        </a:cxn>
                        <a:cxn ang="T70">
                          <a:pos x="T16" y="T17"/>
                        </a:cxn>
                        <a:cxn ang="T71">
                          <a:pos x="T18" y="T19"/>
                        </a:cxn>
                        <a:cxn ang="T72">
                          <a:pos x="T20" y="T21"/>
                        </a:cxn>
                        <a:cxn ang="T73">
                          <a:pos x="T22" y="T23"/>
                        </a:cxn>
                        <a:cxn ang="T74">
                          <a:pos x="T24" y="T25"/>
                        </a:cxn>
                        <a:cxn ang="T75">
                          <a:pos x="T26" y="T27"/>
                        </a:cxn>
                        <a:cxn ang="T76">
                          <a:pos x="T28" y="T29"/>
                        </a:cxn>
                        <a:cxn ang="T77">
                          <a:pos x="T30" y="T31"/>
                        </a:cxn>
                        <a:cxn ang="T78">
                          <a:pos x="T32" y="T33"/>
                        </a:cxn>
                        <a:cxn ang="T79">
                          <a:pos x="T34" y="T35"/>
                        </a:cxn>
                        <a:cxn ang="T80">
                          <a:pos x="T36" y="T37"/>
                        </a:cxn>
                        <a:cxn ang="T81">
                          <a:pos x="T38" y="T39"/>
                        </a:cxn>
                        <a:cxn ang="T82">
                          <a:pos x="T40" y="T41"/>
                        </a:cxn>
                        <a:cxn ang="T83">
                          <a:pos x="T42" y="T43"/>
                        </a:cxn>
                        <a:cxn ang="T84">
                          <a:pos x="T44" y="T45"/>
                        </a:cxn>
                        <a:cxn ang="T85">
                          <a:pos x="T46" y="T47"/>
                        </a:cxn>
                        <a:cxn ang="T86">
                          <a:pos x="T48" y="T49"/>
                        </a:cxn>
                        <a:cxn ang="T87">
                          <a:pos x="T50" y="T51"/>
                        </a:cxn>
                        <a:cxn ang="T88">
                          <a:pos x="T52" y="T53"/>
                        </a:cxn>
                        <a:cxn ang="T89">
                          <a:pos x="T54" y="T55"/>
                        </a:cxn>
                        <a:cxn ang="T90">
                          <a:pos x="T56" y="T57"/>
                        </a:cxn>
                        <a:cxn ang="T91">
                          <a:pos x="T58" y="T59"/>
                        </a:cxn>
                        <a:cxn ang="T92">
                          <a:pos x="T60" y="T61"/>
                        </a:cxn>
                      </a:cxnLst>
                      <a:rect l="0" t="0" r="r" b="b"/>
                      <a:pathLst>
                        <a:path w="360" h="815">
                          <a:moveTo>
                            <a:pt x="289" y="487"/>
                          </a:moveTo>
                          <a:lnTo>
                            <a:pt x="360" y="464"/>
                          </a:lnTo>
                          <a:lnTo>
                            <a:pt x="328" y="354"/>
                          </a:lnTo>
                          <a:lnTo>
                            <a:pt x="334" y="242"/>
                          </a:lnTo>
                          <a:lnTo>
                            <a:pt x="297" y="201"/>
                          </a:lnTo>
                          <a:lnTo>
                            <a:pt x="217" y="173"/>
                          </a:lnTo>
                          <a:lnTo>
                            <a:pt x="250" y="150"/>
                          </a:lnTo>
                          <a:lnTo>
                            <a:pt x="277" y="92"/>
                          </a:lnTo>
                          <a:lnTo>
                            <a:pt x="245" y="21"/>
                          </a:lnTo>
                          <a:lnTo>
                            <a:pt x="199" y="0"/>
                          </a:lnTo>
                          <a:lnTo>
                            <a:pt x="118" y="7"/>
                          </a:lnTo>
                          <a:lnTo>
                            <a:pt x="73" y="79"/>
                          </a:lnTo>
                          <a:lnTo>
                            <a:pt x="83" y="128"/>
                          </a:lnTo>
                          <a:lnTo>
                            <a:pt x="108" y="157"/>
                          </a:lnTo>
                          <a:lnTo>
                            <a:pt x="127" y="167"/>
                          </a:lnTo>
                          <a:lnTo>
                            <a:pt x="70" y="189"/>
                          </a:lnTo>
                          <a:lnTo>
                            <a:pt x="24" y="282"/>
                          </a:lnTo>
                          <a:lnTo>
                            <a:pt x="24" y="379"/>
                          </a:lnTo>
                          <a:lnTo>
                            <a:pt x="0" y="495"/>
                          </a:lnTo>
                          <a:lnTo>
                            <a:pt x="51" y="487"/>
                          </a:lnTo>
                          <a:lnTo>
                            <a:pt x="9" y="638"/>
                          </a:lnTo>
                          <a:lnTo>
                            <a:pt x="57" y="625"/>
                          </a:lnTo>
                          <a:lnTo>
                            <a:pt x="105" y="629"/>
                          </a:lnTo>
                          <a:lnTo>
                            <a:pt x="108" y="713"/>
                          </a:lnTo>
                          <a:lnTo>
                            <a:pt x="127" y="812"/>
                          </a:lnTo>
                          <a:lnTo>
                            <a:pt x="220" y="815"/>
                          </a:lnTo>
                          <a:lnTo>
                            <a:pt x="224" y="690"/>
                          </a:lnTo>
                          <a:lnTo>
                            <a:pt x="240" y="653"/>
                          </a:lnTo>
                          <a:lnTo>
                            <a:pt x="345" y="638"/>
                          </a:lnTo>
                          <a:lnTo>
                            <a:pt x="298" y="539"/>
                          </a:lnTo>
                          <a:lnTo>
                            <a:pt x="289" y="487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190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MX" sz="12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71" name="Freeform 405"/>
                    <p:cNvSpPr>
                      <a:spLocks/>
                    </p:cNvSpPr>
                    <p:nvPr/>
                  </p:nvSpPr>
                  <p:spPr bwMode="auto">
                    <a:xfrm>
                      <a:off x="1152" y="2301"/>
                      <a:ext cx="70" cy="71"/>
                    </a:xfrm>
                    <a:custGeom>
                      <a:avLst/>
                      <a:gdLst>
                        <a:gd name="T0" fmla="*/ 0 w 142"/>
                        <a:gd name="T1" fmla="*/ 1 h 142"/>
                        <a:gd name="T2" fmla="*/ 0 w 142"/>
                        <a:gd name="T3" fmla="*/ 1 h 142"/>
                        <a:gd name="T4" fmla="*/ 0 w 142"/>
                        <a:gd name="T5" fmla="*/ 1 h 142"/>
                        <a:gd name="T6" fmla="*/ 0 w 142"/>
                        <a:gd name="T7" fmla="*/ 1 h 142"/>
                        <a:gd name="T8" fmla="*/ 0 w 142"/>
                        <a:gd name="T9" fmla="*/ 1 h 142"/>
                        <a:gd name="T10" fmla="*/ 0 w 142"/>
                        <a:gd name="T11" fmla="*/ 1 h 142"/>
                        <a:gd name="T12" fmla="*/ 0 w 142"/>
                        <a:gd name="T13" fmla="*/ 1 h 142"/>
                        <a:gd name="T14" fmla="*/ 0 w 142"/>
                        <a:gd name="T15" fmla="*/ 1 h 142"/>
                        <a:gd name="T16" fmla="*/ 0 w 142"/>
                        <a:gd name="T17" fmla="*/ 0 h 142"/>
                        <a:gd name="T18" fmla="*/ 0 w 142"/>
                        <a:gd name="T19" fmla="*/ 1 h 142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0" t="0" r="r" b="b"/>
                      <a:pathLst>
                        <a:path w="142" h="142">
                          <a:moveTo>
                            <a:pt x="30" y="14"/>
                          </a:moveTo>
                          <a:lnTo>
                            <a:pt x="0" y="53"/>
                          </a:lnTo>
                          <a:lnTo>
                            <a:pt x="4" y="106"/>
                          </a:lnTo>
                          <a:lnTo>
                            <a:pt x="58" y="142"/>
                          </a:lnTo>
                          <a:lnTo>
                            <a:pt x="96" y="134"/>
                          </a:lnTo>
                          <a:lnTo>
                            <a:pt x="127" y="113"/>
                          </a:lnTo>
                          <a:lnTo>
                            <a:pt x="142" y="79"/>
                          </a:lnTo>
                          <a:lnTo>
                            <a:pt x="129" y="25"/>
                          </a:lnTo>
                          <a:lnTo>
                            <a:pt x="81" y="0"/>
                          </a:lnTo>
                          <a:lnTo>
                            <a:pt x="30" y="14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190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MX" sz="12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72" name="Freeform 406"/>
                    <p:cNvSpPr>
                      <a:spLocks/>
                    </p:cNvSpPr>
                    <p:nvPr/>
                  </p:nvSpPr>
                  <p:spPr bwMode="auto">
                    <a:xfrm>
                      <a:off x="1119" y="2385"/>
                      <a:ext cx="143" cy="303"/>
                    </a:xfrm>
                    <a:custGeom>
                      <a:avLst/>
                      <a:gdLst>
                        <a:gd name="T0" fmla="*/ 1 w 285"/>
                        <a:gd name="T1" fmla="*/ 0 h 607"/>
                        <a:gd name="T2" fmla="*/ 1 w 285"/>
                        <a:gd name="T3" fmla="*/ 0 h 607"/>
                        <a:gd name="T4" fmla="*/ 1 w 285"/>
                        <a:gd name="T5" fmla="*/ 0 h 607"/>
                        <a:gd name="T6" fmla="*/ 1 w 285"/>
                        <a:gd name="T7" fmla="*/ 0 h 607"/>
                        <a:gd name="T8" fmla="*/ 1 w 285"/>
                        <a:gd name="T9" fmla="*/ 0 h 607"/>
                        <a:gd name="T10" fmla="*/ 1 w 285"/>
                        <a:gd name="T11" fmla="*/ 0 h 607"/>
                        <a:gd name="T12" fmla="*/ 1 w 285"/>
                        <a:gd name="T13" fmla="*/ 0 h 607"/>
                        <a:gd name="T14" fmla="*/ 1 w 285"/>
                        <a:gd name="T15" fmla="*/ 0 h 607"/>
                        <a:gd name="T16" fmla="*/ 1 w 285"/>
                        <a:gd name="T17" fmla="*/ 0 h 607"/>
                        <a:gd name="T18" fmla="*/ 1 w 285"/>
                        <a:gd name="T19" fmla="*/ 0 h 607"/>
                        <a:gd name="T20" fmla="*/ 1 w 285"/>
                        <a:gd name="T21" fmla="*/ 0 h 607"/>
                        <a:gd name="T22" fmla="*/ 1 w 285"/>
                        <a:gd name="T23" fmla="*/ 0 h 607"/>
                        <a:gd name="T24" fmla="*/ 1 w 285"/>
                        <a:gd name="T25" fmla="*/ 0 h 607"/>
                        <a:gd name="T26" fmla="*/ 1 w 285"/>
                        <a:gd name="T27" fmla="*/ 0 h 607"/>
                        <a:gd name="T28" fmla="*/ 1 w 285"/>
                        <a:gd name="T29" fmla="*/ 0 h 607"/>
                        <a:gd name="T30" fmla="*/ 1 w 285"/>
                        <a:gd name="T31" fmla="*/ 0 h 607"/>
                        <a:gd name="T32" fmla="*/ 1 w 285"/>
                        <a:gd name="T33" fmla="*/ 0 h 607"/>
                        <a:gd name="T34" fmla="*/ 1 w 285"/>
                        <a:gd name="T35" fmla="*/ 0 h 607"/>
                        <a:gd name="T36" fmla="*/ 1 w 285"/>
                        <a:gd name="T37" fmla="*/ 0 h 607"/>
                        <a:gd name="T38" fmla="*/ 1 w 285"/>
                        <a:gd name="T39" fmla="*/ 0 h 607"/>
                        <a:gd name="T40" fmla="*/ 1 w 285"/>
                        <a:gd name="T41" fmla="*/ 0 h 607"/>
                        <a:gd name="T42" fmla="*/ 1 w 285"/>
                        <a:gd name="T43" fmla="*/ 0 h 607"/>
                        <a:gd name="T44" fmla="*/ 1 w 285"/>
                        <a:gd name="T45" fmla="*/ 0 h 607"/>
                        <a:gd name="T46" fmla="*/ 1 w 285"/>
                        <a:gd name="T47" fmla="*/ 0 h 607"/>
                        <a:gd name="T48" fmla="*/ 1 w 285"/>
                        <a:gd name="T49" fmla="*/ 0 h 607"/>
                        <a:gd name="T50" fmla="*/ 0 w 285"/>
                        <a:gd name="T51" fmla="*/ 0 h 607"/>
                        <a:gd name="T52" fmla="*/ 1 w 285"/>
                        <a:gd name="T53" fmla="*/ 0 h 607"/>
                        <a:gd name="T54" fmla="*/ 1 w 285"/>
                        <a:gd name="T55" fmla="*/ 0 h 607"/>
                        <a:gd name="T56" fmla="*/ 1 w 285"/>
                        <a:gd name="T57" fmla="*/ 0 h 607"/>
                        <a:gd name="T58" fmla="*/ 1 w 285"/>
                        <a:gd name="T59" fmla="*/ 0 h 607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</a:gdLst>
                      <a:ahLst/>
                      <a:cxnLst>
                        <a:cxn ang="T60">
                          <a:pos x="T0" y="T1"/>
                        </a:cxn>
                        <a:cxn ang="T61">
                          <a:pos x="T2" y="T3"/>
                        </a:cxn>
                        <a:cxn ang="T62">
                          <a:pos x="T4" y="T5"/>
                        </a:cxn>
                        <a:cxn ang="T63">
                          <a:pos x="T6" y="T7"/>
                        </a:cxn>
                        <a:cxn ang="T64">
                          <a:pos x="T8" y="T9"/>
                        </a:cxn>
                        <a:cxn ang="T65">
                          <a:pos x="T10" y="T11"/>
                        </a:cxn>
                        <a:cxn ang="T66">
                          <a:pos x="T12" y="T13"/>
                        </a:cxn>
                        <a:cxn ang="T67">
                          <a:pos x="T14" y="T15"/>
                        </a:cxn>
                        <a:cxn ang="T68">
                          <a:pos x="T16" y="T17"/>
                        </a:cxn>
                        <a:cxn ang="T69">
                          <a:pos x="T18" y="T19"/>
                        </a:cxn>
                        <a:cxn ang="T70">
                          <a:pos x="T20" y="T21"/>
                        </a:cxn>
                        <a:cxn ang="T71">
                          <a:pos x="T22" y="T23"/>
                        </a:cxn>
                        <a:cxn ang="T72">
                          <a:pos x="T24" y="T25"/>
                        </a:cxn>
                        <a:cxn ang="T73">
                          <a:pos x="T26" y="T27"/>
                        </a:cxn>
                        <a:cxn ang="T74">
                          <a:pos x="T28" y="T29"/>
                        </a:cxn>
                        <a:cxn ang="T75">
                          <a:pos x="T30" y="T31"/>
                        </a:cxn>
                        <a:cxn ang="T76">
                          <a:pos x="T32" y="T33"/>
                        </a:cxn>
                        <a:cxn ang="T77">
                          <a:pos x="T34" y="T35"/>
                        </a:cxn>
                        <a:cxn ang="T78">
                          <a:pos x="T36" y="T37"/>
                        </a:cxn>
                        <a:cxn ang="T79">
                          <a:pos x="T38" y="T39"/>
                        </a:cxn>
                        <a:cxn ang="T80">
                          <a:pos x="T40" y="T41"/>
                        </a:cxn>
                        <a:cxn ang="T81">
                          <a:pos x="T42" y="T43"/>
                        </a:cxn>
                        <a:cxn ang="T82">
                          <a:pos x="T44" y="T45"/>
                        </a:cxn>
                        <a:cxn ang="T83">
                          <a:pos x="T46" y="T47"/>
                        </a:cxn>
                        <a:cxn ang="T84">
                          <a:pos x="T48" y="T49"/>
                        </a:cxn>
                        <a:cxn ang="T85">
                          <a:pos x="T50" y="T51"/>
                        </a:cxn>
                        <a:cxn ang="T86">
                          <a:pos x="T52" y="T53"/>
                        </a:cxn>
                        <a:cxn ang="T87">
                          <a:pos x="T54" y="T55"/>
                        </a:cxn>
                        <a:cxn ang="T88">
                          <a:pos x="T56" y="T57"/>
                        </a:cxn>
                        <a:cxn ang="T89">
                          <a:pos x="T58" y="T59"/>
                        </a:cxn>
                      </a:cxnLst>
                      <a:rect l="0" t="0" r="r" b="b"/>
                      <a:pathLst>
                        <a:path w="285" h="607">
                          <a:moveTo>
                            <a:pt x="70" y="205"/>
                          </a:moveTo>
                          <a:lnTo>
                            <a:pt x="52" y="296"/>
                          </a:lnTo>
                          <a:lnTo>
                            <a:pt x="23" y="353"/>
                          </a:lnTo>
                          <a:lnTo>
                            <a:pt x="6" y="425"/>
                          </a:lnTo>
                          <a:lnTo>
                            <a:pt x="85" y="417"/>
                          </a:lnTo>
                          <a:lnTo>
                            <a:pt x="107" y="597"/>
                          </a:lnTo>
                          <a:lnTo>
                            <a:pt x="156" y="607"/>
                          </a:lnTo>
                          <a:lnTo>
                            <a:pt x="166" y="501"/>
                          </a:lnTo>
                          <a:lnTo>
                            <a:pt x="188" y="425"/>
                          </a:lnTo>
                          <a:lnTo>
                            <a:pt x="269" y="425"/>
                          </a:lnTo>
                          <a:lnTo>
                            <a:pt x="234" y="355"/>
                          </a:lnTo>
                          <a:lnTo>
                            <a:pt x="223" y="287"/>
                          </a:lnTo>
                          <a:lnTo>
                            <a:pt x="213" y="228"/>
                          </a:lnTo>
                          <a:lnTo>
                            <a:pt x="222" y="152"/>
                          </a:lnTo>
                          <a:lnTo>
                            <a:pt x="234" y="262"/>
                          </a:lnTo>
                          <a:lnTo>
                            <a:pt x="246" y="281"/>
                          </a:lnTo>
                          <a:lnTo>
                            <a:pt x="285" y="273"/>
                          </a:lnTo>
                          <a:lnTo>
                            <a:pt x="268" y="185"/>
                          </a:lnTo>
                          <a:lnTo>
                            <a:pt x="267" y="84"/>
                          </a:lnTo>
                          <a:lnTo>
                            <a:pt x="239" y="35"/>
                          </a:lnTo>
                          <a:lnTo>
                            <a:pt x="179" y="8"/>
                          </a:lnTo>
                          <a:lnTo>
                            <a:pt x="93" y="0"/>
                          </a:lnTo>
                          <a:lnTo>
                            <a:pt x="39" y="38"/>
                          </a:lnTo>
                          <a:lnTo>
                            <a:pt x="16" y="104"/>
                          </a:lnTo>
                          <a:lnTo>
                            <a:pt x="10" y="183"/>
                          </a:lnTo>
                          <a:lnTo>
                            <a:pt x="0" y="284"/>
                          </a:lnTo>
                          <a:lnTo>
                            <a:pt x="37" y="281"/>
                          </a:lnTo>
                          <a:lnTo>
                            <a:pt x="47" y="201"/>
                          </a:lnTo>
                          <a:lnTo>
                            <a:pt x="65" y="134"/>
                          </a:lnTo>
                          <a:lnTo>
                            <a:pt x="70" y="205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190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MX" sz="120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244" name="Group 411"/>
                <p:cNvGrpSpPr>
                  <a:grpSpLocks/>
                </p:cNvGrpSpPr>
                <p:nvPr/>
              </p:nvGrpSpPr>
              <p:grpSpPr bwMode="auto">
                <a:xfrm>
                  <a:off x="5619750" y="3421063"/>
                  <a:ext cx="225425" cy="247650"/>
                  <a:chOff x="837" y="3165"/>
                  <a:chExt cx="142" cy="154"/>
                </a:xfrm>
              </p:grpSpPr>
              <p:sp>
                <p:nvSpPr>
                  <p:cNvPr id="363" name="Freeform 412"/>
                  <p:cNvSpPr>
                    <a:spLocks/>
                  </p:cNvSpPr>
                  <p:nvPr/>
                </p:nvSpPr>
                <p:spPr bwMode="auto">
                  <a:xfrm>
                    <a:off x="837" y="3169"/>
                    <a:ext cx="66" cy="150"/>
                  </a:xfrm>
                  <a:custGeom>
                    <a:avLst/>
                    <a:gdLst>
                      <a:gd name="T0" fmla="*/ 0 w 347"/>
                      <a:gd name="T1" fmla="*/ 0 h 792"/>
                      <a:gd name="T2" fmla="*/ 0 w 347"/>
                      <a:gd name="T3" fmla="*/ 0 h 792"/>
                      <a:gd name="T4" fmla="*/ 0 w 347"/>
                      <a:gd name="T5" fmla="*/ 0 h 792"/>
                      <a:gd name="T6" fmla="*/ 0 w 347"/>
                      <a:gd name="T7" fmla="*/ 0 h 792"/>
                      <a:gd name="T8" fmla="*/ 0 w 347"/>
                      <a:gd name="T9" fmla="*/ 0 h 792"/>
                      <a:gd name="T10" fmla="*/ 0 w 347"/>
                      <a:gd name="T11" fmla="*/ 0 h 792"/>
                      <a:gd name="T12" fmla="*/ 0 w 347"/>
                      <a:gd name="T13" fmla="*/ 0 h 792"/>
                      <a:gd name="T14" fmla="*/ 0 w 347"/>
                      <a:gd name="T15" fmla="*/ 0 h 792"/>
                      <a:gd name="T16" fmla="*/ 0 w 347"/>
                      <a:gd name="T17" fmla="*/ 0 h 792"/>
                      <a:gd name="T18" fmla="*/ 0 w 347"/>
                      <a:gd name="T19" fmla="*/ 0 h 792"/>
                      <a:gd name="T20" fmla="*/ 0 w 347"/>
                      <a:gd name="T21" fmla="*/ 0 h 792"/>
                      <a:gd name="T22" fmla="*/ 0 w 347"/>
                      <a:gd name="T23" fmla="*/ 0 h 792"/>
                      <a:gd name="T24" fmla="*/ 0 w 347"/>
                      <a:gd name="T25" fmla="*/ 0 h 792"/>
                      <a:gd name="T26" fmla="*/ 0 w 347"/>
                      <a:gd name="T27" fmla="*/ 0 h 792"/>
                      <a:gd name="T28" fmla="*/ 0 w 347"/>
                      <a:gd name="T29" fmla="*/ 0 h 792"/>
                      <a:gd name="T30" fmla="*/ 0 w 347"/>
                      <a:gd name="T31" fmla="*/ 0 h 792"/>
                      <a:gd name="T32" fmla="*/ 0 w 347"/>
                      <a:gd name="T33" fmla="*/ 0 h 792"/>
                      <a:gd name="T34" fmla="*/ 0 w 347"/>
                      <a:gd name="T35" fmla="*/ 0 h 792"/>
                      <a:gd name="T36" fmla="*/ 0 w 347"/>
                      <a:gd name="T37" fmla="*/ 0 h 792"/>
                      <a:gd name="T38" fmla="*/ 0 w 347"/>
                      <a:gd name="T39" fmla="*/ 0 h 792"/>
                      <a:gd name="T40" fmla="*/ 0 w 347"/>
                      <a:gd name="T41" fmla="*/ 0 h 792"/>
                      <a:gd name="T42" fmla="*/ 0 w 347"/>
                      <a:gd name="T43" fmla="*/ 0 h 792"/>
                      <a:gd name="T44" fmla="*/ 0 w 347"/>
                      <a:gd name="T45" fmla="*/ 0 h 792"/>
                      <a:gd name="T46" fmla="*/ 0 w 347"/>
                      <a:gd name="T47" fmla="*/ 0 h 792"/>
                      <a:gd name="T48" fmla="*/ 0 w 347"/>
                      <a:gd name="T49" fmla="*/ 0 h 792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347" h="792">
                        <a:moveTo>
                          <a:pt x="347" y="464"/>
                        </a:moveTo>
                        <a:lnTo>
                          <a:pt x="317" y="354"/>
                        </a:lnTo>
                        <a:lnTo>
                          <a:pt x="323" y="242"/>
                        </a:lnTo>
                        <a:lnTo>
                          <a:pt x="286" y="200"/>
                        </a:lnTo>
                        <a:lnTo>
                          <a:pt x="204" y="173"/>
                        </a:lnTo>
                        <a:lnTo>
                          <a:pt x="238" y="150"/>
                        </a:lnTo>
                        <a:lnTo>
                          <a:pt x="265" y="92"/>
                        </a:lnTo>
                        <a:lnTo>
                          <a:pt x="232" y="21"/>
                        </a:lnTo>
                        <a:lnTo>
                          <a:pt x="187" y="0"/>
                        </a:lnTo>
                        <a:lnTo>
                          <a:pt x="118" y="9"/>
                        </a:lnTo>
                        <a:lnTo>
                          <a:pt x="70" y="71"/>
                        </a:lnTo>
                        <a:lnTo>
                          <a:pt x="76" y="124"/>
                        </a:lnTo>
                        <a:lnTo>
                          <a:pt x="124" y="161"/>
                        </a:lnTo>
                        <a:lnTo>
                          <a:pt x="75" y="190"/>
                        </a:lnTo>
                        <a:lnTo>
                          <a:pt x="26" y="245"/>
                        </a:lnTo>
                        <a:lnTo>
                          <a:pt x="12" y="334"/>
                        </a:lnTo>
                        <a:lnTo>
                          <a:pt x="0" y="497"/>
                        </a:lnTo>
                        <a:lnTo>
                          <a:pt x="70" y="491"/>
                        </a:lnTo>
                        <a:lnTo>
                          <a:pt x="74" y="549"/>
                        </a:lnTo>
                        <a:lnTo>
                          <a:pt x="58" y="654"/>
                        </a:lnTo>
                        <a:lnTo>
                          <a:pt x="63" y="773"/>
                        </a:lnTo>
                        <a:lnTo>
                          <a:pt x="181" y="792"/>
                        </a:lnTo>
                        <a:lnTo>
                          <a:pt x="292" y="773"/>
                        </a:lnTo>
                        <a:lnTo>
                          <a:pt x="271" y="490"/>
                        </a:lnTo>
                        <a:lnTo>
                          <a:pt x="347" y="464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190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MX" sz="1200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364" name="Group 413"/>
                  <p:cNvGrpSpPr>
                    <a:grpSpLocks/>
                  </p:cNvGrpSpPr>
                  <p:nvPr/>
                </p:nvGrpSpPr>
                <p:grpSpPr bwMode="auto">
                  <a:xfrm>
                    <a:off x="911" y="3165"/>
                    <a:ext cx="68" cy="154"/>
                    <a:chOff x="1102" y="2293"/>
                    <a:chExt cx="179" cy="408"/>
                  </a:xfrm>
                </p:grpSpPr>
                <p:sp>
                  <p:nvSpPr>
                    <p:cNvPr id="365" name="Freeform 414"/>
                    <p:cNvSpPr>
                      <a:spLocks/>
                    </p:cNvSpPr>
                    <p:nvPr/>
                  </p:nvSpPr>
                  <p:spPr bwMode="auto">
                    <a:xfrm>
                      <a:off x="1102" y="2293"/>
                      <a:ext cx="179" cy="408"/>
                    </a:xfrm>
                    <a:custGeom>
                      <a:avLst/>
                      <a:gdLst>
                        <a:gd name="T0" fmla="*/ 0 w 360"/>
                        <a:gd name="T1" fmla="*/ 1 h 815"/>
                        <a:gd name="T2" fmla="*/ 0 w 360"/>
                        <a:gd name="T3" fmla="*/ 1 h 815"/>
                        <a:gd name="T4" fmla="*/ 0 w 360"/>
                        <a:gd name="T5" fmla="*/ 1 h 815"/>
                        <a:gd name="T6" fmla="*/ 0 w 360"/>
                        <a:gd name="T7" fmla="*/ 1 h 815"/>
                        <a:gd name="T8" fmla="*/ 0 w 360"/>
                        <a:gd name="T9" fmla="*/ 1 h 815"/>
                        <a:gd name="T10" fmla="*/ 0 w 360"/>
                        <a:gd name="T11" fmla="*/ 1 h 815"/>
                        <a:gd name="T12" fmla="*/ 0 w 360"/>
                        <a:gd name="T13" fmla="*/ 1 h 815"/>
                        <a:gd name="T14" fmla="*/ 0 w 360"/>
                        <a:gd name="T15" fmla="*/ 1 h 815"/>
                        <a:gd name="T16" fmla="*/ 0 w 360"/>
                        <a:gd name="T17" fmla="*/ 1 h 815"/>
                        <a:gd name="T18" fmla="*/ 0 w 360"/>
                        <a:gd name="T19" fmla="*/ 0 h 815"/>
                        <a:gd name="T20" fmla="*/ 0 w 360"/>
                        <a:gd name="T21" fmla="*/ 1 h 815"/>
                        <a:gd name="T22" fmla="*/ 0 w 360"/>
                        <a:gd name="T23" fmla="*/ 1 h 815"/>
                        <a:gd name="T24" fmla="*/ 0 w 360"/>
                        <a:gd name="T25" fmla="*/ 1 h 815"/>
                        <a:gd name="T26" fmla="*/ 0 w 360"/>
                        <a:gd name="T27" fmla="*/ 1 h 815"/>
                        <a:gd name="T28" fmla="*/ 0 w 360"/>
                        <a:gd name="T29" fmla="*/ 1 h 815"/>
                        <a:gd name="T30" fmla="*/ 0 w 360"/>
                        <a:gd name="T31" fmla="*/ 1 h 815"/>
                        <a:gd name="T32" fmla="*/ 0 w 360"/>
                        <a:gd name="T33" fmla="*/ 1 h 815"/>
                        <a:gd name="T34" fmla="*/ 0 w 360"/>
                        <a:gd name="T35" fmla="*/ 1 h 815"/>
                        <a:gd name="T36" fmla="*/ 0 w 360"/>
                        <a:gd name="T37" fmla="*/ 1 h 815"/>
                        <a:gd name="T38" fmla="*/ 0 w 360"/>
                        <a:gd name="T39" fmla="*/ 1 h 815"/>
                        <a:gd name="T40" fmla="*/ 0 w 360"/>
                        <a:gd name="T41" fmla="*/ 1 h 815"/>
                        <a:gd name="T42" fmla="*/ 0 w 360"/>
                        <a:gd name="T43" fmla="*/ 1 h 815"/>
                        <a:gd name="T44" fmla="*/ 0 w 360"/>
                        <a:gd name="T45" fmla="*/ 1 h 815"/>
                        <a:gd name="T46" fmla="*/ 0 w 360"/>
                        <a:gd name="T47" fmla="*/ 1 h 815"/>
                        <a:gd name="T48" fmla="*/ 0 w 360"/>
                        <a:gd name="T49" fmla="*/ 1 h 815"/>
                        <a:gd name="T50" fmla="*/ 0 w 360"/>
                        <a:gd name="T51" fmla="*/ 1 h 815"/>
                        <a:gd name="T52" fmla="*/ 0 w 360"/>
                        <a:gd name="T53" fmla="*/ 1 h 815"/>
                        <a:gd name="T54" fmla="*/ 0 w 360"/>
                        <a:gd name="T55" fmla="*/ 1 h 815"/>
                        <a:gd name="T56" fmla="*/ 0 w 360"/>
                        <a:gd name="T57" fmla="*/ 1 h 815"/>
                        <a:gd name="T58" fmla="*/ 0 w 360"/>
                        <a:gd name="T59" fmla="*/ 1 h 815"/>
                        <a:gd name="T60" fmla="*/ 0 w 360"/>
                        <a:gd name="T61" fmla="*/ 1 h 815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</a:gdLst>
                      <a:ahLst/>
                      <a:cxnLst>
                        <a:cxn ang="T62">
                          <a:pos x="T0" y="T1"/>
                        </a:cxn>
                        <a:cxn ang="T63">
                          <a:pos x="T2" y="T3"/>
                        </a:cxn>
                        <a:cxn ang="T64">
                          <a:pos x="T4" y="T5"/>
                        </a:cxn>
                        <a:cxn ang="T65">
                          <a:pos x="T6" y="T7"/>
                        </a:cxn>
                        <a:cxn ang="T66">
                          <a:pos x="T8" y="T9"/>
                        </a:cxn>
                        <a:cxn ang="T67">
                          <a:pos x="T10" y="T11"/>
                        </a:cxn>
                        <a:cxn ang="T68">
                          <a:pos x="T12" y="T13"/>
                        </a:cxn>
                        <a:cxn ang="T69">
                          <a:pos x="T14" y="T15"/>
                        </a:cxn>
                        <a:cxn ang="T70">
                          <a:pos x="T16" y="T17"/>
                        </a:cxn>
                        <a:cxn ang="T71">
                          <a:pos x="T18" y="T19"/>
                        </a:cxn>
                        <a:cxn ang="T72">
                          <a:pos x="T20" y="T21"/>
                        </a:cxn>
                        <a:cxn ang="T73">
                          <a:pos x="T22" y="T23"/>
                        </a:cxn>
                        <a:cxn ang="T74">
                          <a:pos x="T24" y="T25"/>
                        </a:cxn>
                        <a:cxn ang="T75">
                          <a:pos x="T26" y="T27"/>
                        </a:cxn>
                        <a:cxn ang="T76">
                          <a:pos x="T28" y="T29"/>
                        </a:cxn>
                        <a:cxn ang="T77">
                          <a:pos x="T30" y="T31"/>
                        </a:cxn>
                        <a:cxn ang="T78">
                          <a:pos x="T32" y="T33"/>
                        </a:cxn>
                        <a:cxn ang="T79">
                          <a:pos x="T34" y="T35"/>
                        </a:cxn>
                        <a:cxn ang="T80">
                          <a:pos x="T36" y="T37"/>
                        </a:cxn>
                        <a:cxn ang="T81">
                          <a:pos x="T38" y="T39"/>
                        </a:cxn>
                        <a:cxn ang="T82">
                          <a:pos x="T40" y="T41"/>
                        </a:cxn>
                        <a:cxn ang="T83">
                          <a:pos x="T42" y="T43"/>
                        </a:cxn>
                        <a:cxn ang="T84">
                          <a:pos x="T44" y="T45"/>
                        </a:cxn>
                        <a:cxn ang="T85">
                          <a:pos x="T46" y="T47"/>
                        </a:cxn>
                        <a:cxn ang="T86">
                          <a:pos x="T48" y="T49"/>
                        </a:cxn>
                        <a:cxn ang="T87">
                          <a:pos x="T50" y="T51"/>
                        </a:cxn>
                        <a:cxn ang="T88">
                          <a:pos x="T52" y="T53"/>
                        </a:cxn>
                        <a:cxn ang="T89">
                          <a:pos x="T54" y="T55"/>
                        </a:cxn>
                        <a:cxn ang="T90">
                          <a:pos x="T56" y="T57"/>
                        </a:cxn>
                        <a:cxn ang="T91">
                          <a:pos x="T58" y="T59"/>
                        </a:cxn>
                        <a:cxn ang="T92">
                          <a:pos x="T60" y="T61"/>
                        </a:cxn>
                      </a:cxnLst>
                      <a:rect l="0" t="0" r="r" b="b"/>
                      <a:pathLst>
                        <a:path w="360" h="815">
                          <a:moveTo>
                            <a:pt x="289" y="487"/>
                          </a:moveTo>
                          <a:lnTo>
                            <a:pt x="360" y="464"/>
                          </a:lnTo>
                          <a:lnTo>
                            <a:pt x="328" y="354"/>
                          </a:lnTo>
                          <a:lnTo>
                            <a:pt x="334" y="242"/>
                          </a:lnTo>
                          <a:lnTo>
                            <a:pt x="297" y="201"/>
                          </a:lnTo>
                          <a:lnTo>
                            <a:pt x="217" y="173"/>
                          </a:lnTo>
                          <a:lnTo>
                            <a:pt x="250" y="150"/>
                          </a:lnTo>
                          <a:lnTo>
                            <a:pt x="277" y="92"/>
                          </a:lnTo>
                          <a:lnTo>
                            <a:pt x="245" y="21"/>
                          </a:lnTo>
                          <a:lnTo>
                            <a:pt x="199" y="0"/>
                          </a:lnTo>
                          <a:lnTo>
                            <a:pt x="118" y="7"/>
                          </a:lnTo>
                          <a:lnTo>
                            <a:pt x="73" y="79"/>
                          </a:lnTo>
                          <a:lnTo>
                            <a:pt x="83" y="128"/>
                          </a:lnTo>
                          <a:lnTo>
                            <a:pt x="108" y="157"/>
                          </a:lnTo>
                          <a:lnTo>
                            <a:pt x="127" y="167"/>
                          </a:lnTo>
                          <a:lnTo>
                            <a:pt x="70" y="189"/>
                          </a:lnTo>
                          <a:lnTo>
                            <a:pt x="24" y="282"/>
                          </a:lnTo>
                          <a:lnTo>
                            <a:pt x="24" y="379"/>
                          </a:lnTo>
                          <a:lnTo>
                            <a:pt x="0" y="495"/>
                          </a:lnTo>
                          <a:lnTo>
                            <a:pt x="51" y="487"/>
                          </a:lnTo>
                          <a:lnTo>
                            <a:pt x="9" y="638"/>
                          </a:lnTo>
                          <a:lnTo>
                            <a:pt x="57" y="625"/>
                          </a:lnTo>
                          <a:lnTo>
                            <a:pt x="105" y="629"/>
                          </a:lnTo>
                          <a:lnTo>
                            <a:pt x="108" y="713"/>
                          </a:lnTo>
                          <a:lnTo>
                            <a:pt x="127" y="812"/>
                          </a:lnTo>
                          <a:lnTo>
                            <a:pt x="220" y="815"/>
                          </a:lnTo>
                          <a:lnTo>
                            <a:pt x="224" y="690"/>
                          </a:lnTo>
                          <a:lnTo>
                            <a:pt x="240" y="653"/>
                          </a:lnTo>
                          <a:lnTo>
                            <a:pt x="345" y="638"/>
                          </a:lnTo>
                          <a:lnTo>
                            <a:pt x="298" y="539"/>
                          </a:lnTo>
                          <a:lnTo>
                            <a:pt x="289" y="487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190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MX" sz="12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66" name="Freeform 415"/>
                    <p:cNvSpPr>
                      <a:spLocks/>
                    </p:cNvSpPr>
                    <p:nvPr/>
                  </p:nvSpPr>
                  <p:spPr bwMode="auto">
                    <a:xfrm>
                      <a:off x="1152" y="2301"/>
                      <a:ext cx="70" cy="71"/>
                    </a:xfrm>
                    <a:custGeom>
                      <a:avLst/>
                      <a:gdLst>
                        <a:gd name="T0" fmla="*/ 0 w 142"/>
                        <a:gd name="T1" fmla="*/ 1 h 142"/>
                        <a:gd name="T2" fmla="*/ 0 w 142"/>
                        <a:gd name="T3" fmla="*/ 1 h 142"/>
                        <a:gd name="T4" fmla="*/ 0 w 142"/>
                        <a:gd name="T5" fmla="*/ 1 h 142"/>
                        <a:gd name="T6" fmla="*/ 0 w 142"/>
                        <a:gd name="T7" fmla="*/ 1 h 142"/>
                        <a:gd name="T8" fmla="*/ 0 w 142"/>
                        <a:gd name="T9" fmla="*/ 1 h 142"/>
                        <a:gd name="T10" fmla="*/ 0 w 142"/>
                        <a:gd name="T11" fmla="*/ 1 h 142"/>
                        <a:gd name="T12" fmla="*/ 0 w 142"/>
                        <a:gd name="T13" fmla="*/ 1 h 142"/>
                        <a:gd name="T14" fmla="*/ 0 w 142"/>
                        <a:gd name="T15" fmla="*/ 1 h 142"/>
                        <a:gd name="T16" fmla="*/ 0 w 142"/>
                        <a:gd name="T17" fmla="*/ 0 h 142"/>
                        <a:gd name="T18" fmla="*/ 0 w 142"/>
                        <a:gd name="T19" fmla="*/ 1 h 142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0" t="0" r="r" b="b"/>
                      <a:pathLst>
                        <a:path w="142" h="142">
                          <a:moveTo>
                            <a:pt x="30" y="14"/>
                          </a:moveTo>
                          <a:lnTo>
                            <a:pt x="0" y="53"/>
                          </a:lnTo>
                          <a:lnTo>
                            <a:pt x="4" y="106"/>
                          </a:lnTo>
                          <a:lnTo>
                            <a:pt x="58" y="142"/>
                          </a:lnTo>
                          <a:lnTo>
                            <a:pt x="96" y="134"/>
                          </a:lnTo>
                          <a:lnTo>
                            <a:pt x="127" y="113"/>
                          </a:lnTo>
                          <a:lnTo>
                            <a:pt x="142" y="79"/>
                          </a:lnTo>
                          <a:lnTo>
                            <a:pt x="129" y="25"/>
                          </a:lnTo>
                          <a:lnTo>
                            <a:pt x="81" y="0"/>
                          </a:lnTo>
                          <a:lnTo>
                            <a:pt x="30" y="14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190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MX" sz="12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67" name="Freeform 416"/>
                    <p:cNvSpPr>
                      <a:spLocks/>
                    </p:cNvSpPr>
                    <p:nvPr/>
                  </p:nvSpPr>
                  <p:spPr bwMode="auto">
                    <a:xfrm>
                      <a:off x="1119" y="2385"/>
                      <a:ext cx="143" cy="303"/>
                    </a:xfrm>
                    <a:custGeom>
                      <a:avLst/>
                      <a:gdLst>
                        <a:gd name="T0" fmla="*/ 1 w 285"/>
                        <a:gd name="T1" fmla="*/ 0 h 607"/>
                        <a:gd name="T2" fmla="*/ 1 w 285"/>
                        <a:gd name="T3" fmla="*/ 0 h 607"/>
                        <a:gd name="T4" fmla="*/ 1 w 285"/>
                        <a:gd name="T5" fmla="*/ 0 h 607"/>
                        <a:gd name="T6" fmla="*/ 1 w 285"/>
                        <a:gd name="T7" fmla="*/ 0 h 607"/>
                        <a:gd name="T8" fmla="*/ 1 w 285"/>
                        <a:gd name="T9" fmla="*/ 0 h 607"/>
                        <a:gd name="T10" fmla="*/ 1 w 285"/>
                        <a:gd name="T11" fmla="*/ 0 h 607"/>
                        <a:gd name="T12" fmla="*/ 1 w 285"/>
                        <a:gd name="T13" fmla="*/ 0 h 607"/>
                        <a:gd name="T14" fmla="*/ 1 w 285"/>
                        <a:gd name="T15" fmla="*/ 0 h 607"/>
                        <a:gd name="T16" fmla="*/ 1 w 285"/>
                        <a:gd name="T17" fmla="*/ 0 h 607"/>
                        <a:gd name="T18" fmla="*/ 1 w 285"/>
                        <a:gd name="T19" fmla="*/ 0 h 607"/>
                        <a:gd name="T20" fmla="*/ 1 w 285"/>
                        <a:gd name="T21" fmla="*/ 0 h 607"/>
                        <a:gd name="T22" fmla="*/ 1 w 285"/>
                        <a:gd name="T23" fmla="*/ 0 h 607"/>
                        <a:gd name="T24" fmla="*/ 1 w 285"/>
                        <a:gd name="T25" fmla="*/ 0 h 607"/>
                        <a:gd name="T26" fmla="*/ 1 w 285"/>
                        <a:gd name="T27" fmla="*/ 0 h 607"/>
                        <a:gd name="T28" fmla="*/ 1 w 285"/>
                        <a:gd name="T29" fmla="*/ 0 h 607"/>
                        <a:gd name="T30" fmla="*/ 1 w 285"/>
                        <a:gd name="T31" fmla="*/ 0 h 607"/>
                        <a:gd name="T32" fmla="*/ 1 w 285"/>
                        <a:gd name="T33" fmla="*/ 0 h 607"/>
                        <a:gd name="T34" fmla="*/ 1 w 285"/>
                        <a:gd name="T35" fmla="*/ 0 h 607"/>
                        <a:gd name="T36" fmla="*/ 1 w 285"/>
                        <a:gd name="T37" fmla="*/ 0 h 607"/>
                        <a:gd name="T38" fmla="*/ 1 w 285"/>
                        <a:gd name="T39" fmla="*/ 0 h 607"/>
                        <a:gd name="T40" fmla="*/ 1 w 285"/>
                        <a:gd name="T41" fmla="*/ 0 h 607"/>
                        <a:gd name="T42" fmla="*/ 1 w 285"/>
                        <a:gd name="T43" fmla="*/ 0 h 607"/>
                        <a:gd name="T44" fmla="*/ 1 w 285"/>
                        <a:gd name="T45" fmla="*/ 0 h 607"/>
                        <a:gd name="T46" fmla="*/ 1 w 285"/>
                        <a:gd name="T47" fmla="*/ 0 h 607"/>
                        <a:gd name="T48" fmla="*/ 1 w 285"/>
                        <a:gd name="T49" fmla="*/ 0 h 607"/>
                        <a:gd name="T50" fmla="*/ 0 w 285"/>
                        <a:gd name="T51" fmla="*/ 0 h 607"/>
                        <a:gd name="T52" fmla="*/ 1 w 285"/>
                        <a:gd name="T53" fmla="*/ 0 h 607"/>
                        <a:gd name="T54" fmla="*/ 1 w 285"/>
                        <a:gd name="T55" fmla="*/ 0 h 607"/>
                        <a:gd name="T56" fmla="*/ 1 w 285"/>
                        <a:gd name="T57" fmla="*/ 0 h 607"/>
                        <a:gd name="T58" fmla="*/ 1 w 285"/>
                        <a:gd name="T59" fmla="*/ 0 h 607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</a:gdLst>
                      <a:ahLst/>
                      <a:cxnLst>
                        <a:cxn ang="T60">
                          <a:pos x="T0" y="T1"/>
                        </a:cxn>
                        <a:cxn ang="T61">
                          <a:pos x="T2" y="T3"/>
                        </a:cxn>
                        <a:cxn ang="T62">
                          <a:pos x="T4" y="T5"/>
                        </a:cxn>
                        <a:cxn ang="T63">
                          <a:pos x="T6" y="T7"/>
                        </a:cxn>
                        <a:cxn ang="T64">
                          <a:pos x="T8" y="T9"/>
                        </a:cxn>
                        <a:cxn ang="T65">
                          <a:pos x="T10" y="T11"/>
                        </a:cxn>
                        <a:cxn ang="T66">
                          <a:pos x="T12" y="T13"/>
                        </a:cxn>
                        <a:cxn ang="T67">
                          <a:pos x="T14" y="T15"/>
                        </a:cxn>
                        <a:cxn ang="T68">
                          <a:pos x="T16" y="T17"/>
                        </a:cxn>
                        <a:cxn ang="T69">
                          <a:pos x="T18" y="T19"/>
                        </a:cxn>
                        <a:cxn ang="T70">
                          <a:pos x="T20" y="T21"/>
                        </a:cxn>
                        <a:cxn ang="T71">
                          <a:pos x="T22" y="T23"/>
                        </a:cxn>
                        <a:cxn ang="T72">
                          <a:pos x="T24" y="T25"/>
                        </a:cxn>
                        <a:cxn ang="T73">
                          <a:pos x="T26" y="T27"/>
                        </a:cxn>
                        <a:cxn ang="T74">
                          <a:pos x="T28" y="T29"/>
                        </a:cxn>
                        <a:cxn ang="T75">
                          <a:pos x="T30" y="T31"/>
                        </a:cxn>
                        <a:cxn ang="T76">
                          <a:pos x="T32" y="T33"/>
                        </a:cxn>
                        <a:cxn ang="T77">
                          <a:pos x="T34" y="T35"/>
                        </a:cxn>
                        <a:cxn ang="T78">
                          <a:pos x="T36" y="T37"/>
                        </a:cxn>
                        <a:cxn ang="T79">
                          <a:pos x="T38" y="T39"/>
                        </a:cxn>
                        <a:cxn ang="T80">
                          <a:pos x="T40" y="T41"/>
                        </a:cxn>
                        <a:cxn ang="T81">
                          <a:pos x="T42" y="T43"/>
                        </a:cxn>
                        <a:cxn ang="T82">
                          <a:pos x="T44" y="T45"/>
                        </a:cxn>
                        <a:cxn ang="T83">
                          <a:pos x="T46" y="T47"/>
                        </a:cxn>
                        <a:cxn ang="T84">
                          <a:pos x="T48" y="T49"/>
                        </a:cxn>
                        <a:cxn ang="T85">
                          <a:pos x="T50" y="T51"/>
                        </a:cxn>
                        <a:cxn ang="T86">
                          <a:pos x="T52" y="T53"/>
                        </a:cxn>
                        <a:cxn ang="T87">
                          <a:pos x="T54" y="T55"/>
                        </a:cxn>
                        <a:cxn ang="T88">
                          <a:pos x="T56" y="T57"/>
                        </a:cxn>
                        <a:cxn ang="T89">
                          <a:pos x="T58" y="T59"/>
                        </a:cxn>
                      </a:cxnLst>
                      <a:rect l="0" t="0" r="r" b="b"/>
                      <a:pathLst>
                        <a:path w="285" h="607">
                          <a:moveTo>
                            <a:pt x="70" y="205"/>
                          </a:moveTo>
                          <a:lnTo>
                            <a:pt x="52" y="296"/>
                          </a:lnTo>
                          <a:lnTo>
                            <a:pt x="23" y="353"/>
                          </a:lnTo>
                          <a:lnTo>
                            <a:pt x="6" y="425"/>
                          </a:lnTo>
                          <a:lnTo>
                            <a:pt x="85" y="417"/>
                          </a:lnTo>
                          <a:lnTo>
                            <a:pt x="107" y="597"/>
                          </a:lnTo>
                          <a:lnTo>
                            <a:pt x="156" y="607"/>
                          </a:lnTo>
                          <a:lnTo>
                            <a:pt x="166" y="501"/>
                          </a:lnTo>
                          <a:lnTo>
                            <a:pt x="188" y="425"/>
                          </a:lnTo>
                          <a:lnTo>
                            <a:pt x="269" y="425"/>
                          </a:lnTo>
                          <a:lnTo>
                            <a:pt x="234" y="355"/>
                          </a:lnTo>
                          <a:lnTo>
                            <a:pt x="223" y="287"/>
                          </a:lnTo>
                          <a:lnTo>
                            <a:pt x="213" y="228"/>
                          </a:lnTo>
                          <a:lnTo>
                            <a:pt x="222" y="152"/>
                          </a:lnTo>
                          <a:lnTo>
                            <a:pt x="234" y="262"/>
                          </a:lnTo>
                          <a:lnTo>
                            <a:pt x="246" y="281"/>
                          </a:lnTo>
                          <a:lnTo>
                            <a:pt x="285" y="273"/>
                          </a:lnTo>
                          <a:lnTo>
                            <a:pt x="268" y="185"/>
                          </a:lnTo>
                          <a:lnTo>
                            <a:pt x="267" y="84"/>
                          </a:lnTo>
                          <a:lnTo>
                            <a:pt x="239" y="35"/>
                          </a:lnTo>
                          <a:lnTo>
                            <a:pt x="179" y="8"/>
                          </a:lnTo>
                          <a:lnTo>
                            <a:pt x="93" y="0"/>
                          </a:lnTo>
                          <a:lnTo>
                            <a:pt x="39" y="38"/>
                          </a:lnTo>
                          <a:lnTo>
                            <a:pt x="16" y="104"/>
                          </a:lnTo>
                          <a:lnTo>
                            <a:pt x="10" y="183"/>
                          </a:lnTo>
                          <a:lnTo>
                            <a:pt x="0" y="284"/>
                          </a:lnTo>
                          <a:lnTo>
                            <a:pt x="37" y="281"/>
                          </a:lnTo>
                          <a:lnTo>
                            <a:pt x="47" y="201"/>
                          </a:lnTo>
                          <a:lnTo>
                            <a:pt x="65" y="134"/>
                          </a:lnTo>
                          <a:lnTo>
                            <a:pt x="70" y="205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190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MX" sz="120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245" name="Group 417"/>
                <p:cNvGrpSpPr>
                  <a:grpSpLocks/>
                </p:cNvGrpSpPr>
                <p:nvPr/>
              </p:nvGrpSpPr>
              <p:grpSpPr bwMode="auto">
                <a:xfrm>
                  <a:off x="5781675" y="3430588"/>
                  <a:ext cx="225425" cy="247650"/>
                  <a:chOff x="837" y="3165"/>
                  <a:chExt cx="142" cy="154"/>
                </a:xfrm>
              </p:grpSpPr>
              <p:sp>
                <p:nvSpPr>
                  <p:cNvPr id="358" name="Freeform 418"/>
                  <p:cNvSpPr>
                    <a:spLocks/>
                  </p:cNvSpPr>
                  <p:nvPr/>
                </p:nvSpPr>
                <p:spPr bwMode="auto">
                  <a:xfrm>
                    <a:off x="837" y="3169"/>
                    <a:ext cx="66" cy="150"/>
                  </a:xfrm>
                  <a:custGeom>
                    <a:avLst/>
                    <a:gdLst>
                      <a:gd name="T0" fmla="*/ 0 w 347"/>
                      <a:gd name="T1" fmla="*/ 0 h 792"/>
                      <a:gd name="T2" fmla="*/ 0 w 347"/>
                      <a:gd name="T3" fmla="*/ 0 h 792"/>
                      <a:gd name="T4" fmla="*/ 0 w 347"/>
                      <a:gd name="T5" fmla="*/ 0 h 792"/>
                      <a:gd name="T6" fmla="*/ 0 w 347"/>
                      <a:gd name="T7" fmla="*/ 0 h 792"/>
                      <a:gd name="T8" fmla="*/ 0 w 347"/>
                      <a:gd name="T9" fmla="*/ 0 h 792"/>
                      <a:gd name="T10" fmla="*/ 0 w 347"/>
                      <a:gd name="T11" fmla="*/ 0 h 792"/>
                      <a:gd name="T12" fmla="*/ 0 w 347"/>
                      <a:gd name="T13" fmla="*/ 0 h 792"/>
                      <a:gd name="T14" fmla="*/ 0 w 347"/>
                      <a:gd name="T15" fmla="*/ 0 h 792"/>
                      <a:gd name="T16" fmla="*/ 0 w 347"/>
                      <a:gd name="T17" fmla="*/ 0 h 792"/>
                      <a:gd name="T18" fmla="*/ 0 w 347"/>
                      <a:gd name="T19" fmla="*/ 0 h 792"/>
                      <a:gd name="T20" fmla="*/ 0 w 347"/>
                      <a:gd name="T21" fmla="*/ 0 h 792"/>
                      <a:gd name="T22" fmla="*/ 0 w 347"/>
                      <a:gd name="T23" fmla="*/ 0 h 792"/>
                      <a:gd name="T24" fmla="*/ 0 w 347"/>
                      <a:gd name="T25" fmla="*/ 0 h 792"/>
                      <a:gd name="T26" fmla="*/ 0 w 347"/>
                      <a:gd name="T27" fmla="*/ 0 h 792"/>
                      <a:gd name="T28" fmla="*/ 0 w 347"/>
                      <a:gd name="T29" fmla="*/ 0 h 792"/>
                      <a:gd name="T30" fmla="*/ 0 w 347"/>
                      <a:gd name="T31" fmla="*/ 0 h 792"/>
                      <a:gd name="T32" fmla="*/ 0 w 347"/>
                      <a:gd name="T33" fmla="*/ 0 h 792"/>
                      <a:gd name="T34" fmla="*/ 0 w 347"/>
                      <a:gd name="T35" fmla="*/ 0 h 792"/>
                      <a:gd name="T36" fmla="*/ 0 w 347"/>
                      <a:gd name="T37" fmla="*/ 0 h 792"/>
                      <a:gd name="T38" fmla="*/ 0 w 347"/>
                      <a:gd name="T39" fmla="*/ 0 h 792"/>
                      <a:gd name="T40" fmla="*/ 0 w 347"/>
                      <a:gd name="T41" fmla="*/ 0 h 792"/>
                      <a:gd name="T42" fmla="*/ 0 w 347"/>
                      <a:gd name="T43" fmla="*/ 0 h 792"/>
                      <a:gd name="T44" fmla="*/ 0 w 347"/>
                      <a:gd name="T45" fmla="*/ 0 h 792"/>
                      <a:gd name="T46" fmla="*/ 0 w 347"/>
                      <a:gd name="T47" fmla="*/ 0 h 792"/>
                      <a:gd name="T48" fmla="*/ 0 w 347"/>
                      <a:gd name="T49" fmla="*/ 0 h 792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347" h="792">
                        <a:moveTo>
                          <a:pt x="347" y="464"/>
                        </a:moveTo>
                        <a:lnTo>
                          <a:pt x="317" y="354"/>
                        </a:lnTo>
                        <a:lnTo>
                          <a:pt x="323" y="242"/>
                        </a:lnTo>
                        <a:lnTo>
                          <a:pt x="286" y="200"/>
                        </a:lnTo>
                        <a:lnTo>
                          <a:pt x="204" y="173"/>
                        </a:lnTo>
                        <a:lnTo>
                          <a:pt x="238" y="150"/>
                        </a:lnTo>
                        <a:lnTo>
                          <a:pt x="265" y="92"/>
                        </a:lnTo>
                        <a:lnTo>
                          <a:pt x="232" y="21"/>
                        </a:lnTo>
                        <a:lnTo>
                          <a:pt x="187" y="0"/>
                        </a:lnTo>
                        <a:lnTo>
                          <a:pt x="118" y="9"/>
                        </a:lnTo>
                        <a:lnTo>
                          <a:pt x="70" y="71"/>
                        </a:lnTo>
                        <a:lnTo>
                          <a:pt x="76" y="124"/>
                        </a:lnTo>
                        <a:lnTo>
                          <a:pt x="124" y="161"/>
                        </a:lnTo>
                        <a:lnTo>
                          <a:pt x="75" y="190"/>
                        </a:lnTo>
                        <a:lnTo>
                          <a:pt x="26" y="245"/>
                        </a:lnTo>
                        <a:lnTo>
                          <a:pt x="12" y="334"/>
                        </a:lnTo>
                        <a:lnTo>
                          <a:pt x="0" y="497"/>
                        </a:lnTo>
                        <a:lnTo>
                          <a:pt x="70" y="491"/>
                        </a:lnTo>
                        <a:lnTo>
                          <a:pt x="74" y="549"/>
                        </a:lnTo>
                        <a:lnTo>
                          <a:pt x="58" y="654"/>
                        </a:lnTo>
                        <a:lnTo>
                          <a:pt x="63" y="773"/>
                        </a:lnTo>
                        <a:lnTo>
                          <a:pt x="181" y="792"/>
                        </a:lnTo>
                        <a:lnTo>
                          <a:pt x="292" y="773"/>
                        </a:lnTo>
                        <a:lnTo>
                          <a:pt x="271" y="490"/>
                        </a:lnTo>
                        <a:lnTo>
                          <a:pt x="347" y="464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190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MX" sz="1200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359" name="Group 419"/>
                  <p:cNvGrpSpPr>
                    <a:grpSpLocks/>
                  </p:cNvGrpSpPr>
                  <p:nvPr/>
                </p:nvGrpSpPr>
                <p:grpSpPr bwMode="auto">
                  <a:xfrm>
                    <a:off x="911" y="3165"/>
                    <a:ext cx="68" cy="154"/>
                    <a:chOff x="1102" y="2293"/>
                    <a:chExt cx="179" cy="408"/>
                  </a:xfrm>
                </p:grpSpPr>
                <p:sp>
                  <p:nvSpPr>
                    <p:cNvPr id="360" name="Freeform 420"/>
                    <p:cNvSpPr>
                      <a:spLocks/>
                    </p:cNvSpPr>
                    <p:nvPr/>
                  </p:nvSpPr>
                  <p:spPr bwMode="auto">
                    <a:xfrm>
                      <a:off x="1102" y="2293"/>
                      <a:ext cx="179" cy="408"/>
                    </a:xfrm>
                    <a:custGeom>
                      <a:avLst/>
                      <a:gdLst>
                        <a:gd name="T0" fmla="*/ 0 w 360"/>
                        <a:gd name="T1" fmla="*/ 1 h 815"/>
                        <a:gd name="T2" fmla="*/ 0 w 360"/>
                        <a:gd name="T3" fmla="*/ 1 h 815"/>
                        <a:gd name="T4" fmla="*/ 0 w 360"/>
                        <a:gd name="T5" fmla="*/ 1 h 815"/>
                        <a:gd name="T6" fmla="*/ 0 w 360"/>
                        <a:gd name="T7" fmla="*/ 1 h 815"/>
                        <a:gd name="T8" fmla="*/ 0 w 360"/>
                        <a:gd name="T9" fmla="*/ 1 h 815"/>
                        <a:gd name="T10" fmla="*/ 0 w 360"/>
                        <a:gd name="T11" fmla="*/ 1 h 815"/>
                        <a:gd name="T12" fmla="*/ 0 w 360"/>
                        <a:gd name="T13" fmla="*/ 1 h 815"/>
                        <a:gd name="T14" fmla="*/ 0 w 360"/>
                        <a:gd name="T15" fmla="*/ 1 h 815"/>
                        <a:gd name="T16" fmla="*/ 0 w 360"/>
                        <a:gd name="T17" fmla="*/ 1 h 815"/>
                        <a:gd name="T18" fmla="*/ 0 w 360"/>
                        <a:gd name="T19" fmla="*/ 0 h 815"/>
                        <a:gd name="T20" fmla="*/ 0 w 360"/>
                        <a:gd name="T21" fmla="*/ 1 h 815"/>
                        <a:gd name="T22" fmla="*/ 0 w 360"/>
                        <a:gd name="T23" fmla="*/ 1 h 815"/>
                        <a:gd name="T24" fmla="*/ 0 w 360"/>
                        <a:gd name="T25" fmla="*/ 1 h 815"/>
                        <a:gd name="T26" fmla="*/ 0 w 360"/>
                        <a:gd name="T27" fmla="*/ 1 h 815"/>
                        <a:gd name="T28" fmla="*/ 0 w 360"/>
                        <a:gd name="T29" fmla="*/ 1 h 815"/>
                        <a:gd name="T30" fmla="*/ 0 w 360"/>
                        <a:gd name="T31" fmla="*/ 1 h 815"/>
                        <a:gd name="T32" fmla="*/ 0 w 360"/>
                        <a:gd name="T33" fmla="*/ 1 h 815"/>
                        <a:gd name="T34" fmla="*/ 0 w 360"/>
                        <a:gd name="T35" fmla="*/ 1 h 815"/>
                        <a:gd name="T36" fmla="*/ 0 w 360"/>
                        <a:gd name="T37" fmla="*/ 1 h 815"/>
                        <a:gd name="T38" fmla="*/ 0 w 360"/>
                        <a:gd name="T39" fmla="*/ 1 h 815"/>
                        <a:gd name="T40" fmla="*/ 0 w 360"/>
                        <a:gd name="T41" fmla="*/ 1 h 815"/>
                        <a:gd name="T42" fmla="*/ 0 w 360"/>
                        <a:gd name="T43" fmla="*/ 1 h 815"/>
                        <a:gd name="T44" fmla="*/ 0 w 360"/>
                        <a:gd name="T45" fmla="*/ 1 h 815"/>
                        <a:gd name="T46" fmla="*/ 0 w 360"/>
                        <a:gd name="T47" fmla="*/ 1 h 815"/>
                        <a:gd name="T48" fmla="*/ 0 w 360"/>
                        <a:gd name="T49" fmla="*/ 1 h 815"/>
                        <a:gd name="T50" fmla="*/ 0 w 360"/>
                        <a:gd name="T51" fmla="*/ 1 h 815"/>
                        <a:gd name="T52" fmla="*/ 0 w 360"/>
                        <a:gd name="T53" fmla="*/ 1 h 815"/>
                        <a:gd name="T54" fmla="*/ 0 w 360"/>
                        <a:gd name="T55" fmla="*/ 1 h 815"/>
                        <a:gd name="T56" fmla="*/ 0 w 360"/>
                        <a:gd name="T57" fmla="*/ 1 h 815"/>
                        <a:gd name="T58" fmla="*/ 0 w 360"/>
                        <a:gd name="T59" fmla="*/ 1 h 815"/>
                        <a:gd name="T60" fmla="*/ 0 w 360"/>
                        <a:gd name="T61" fmla="*/ 1 h 815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</a:gdLst>
                      <a:ahLst/>
                      <a:cxnLst>
                        <a:cxn ang="T62">
                          <a:pos x="T0" y="T1"/>
                        </a:cxn>
                        <a:cxn ang="T63">
                          <a:pos x="T2" y="T3"/>
                        </a:cxn>
                        <a:cxn ang="T64">
                          <a:pos x="T4" y="T5"/>
                        </a:cxn>
                        <a:cxn ang="T65">
                          <a:pos x="T6" y="T7"/>
                        </a:cxn>
                        <a:cxn ang="T66">
                          <a:pos x="T8" y="T9"/>
                        </a:cxn>
                        <a:cxn ang="T67">
                          <a:pos x="T10" y="T11"/>
                        </a:cxn>
                        <a:cxn ang="T68">
                          <a:pos x="T12" y="T13"/>
                        </a:cxn>
                        <a:cxn ang="T69">
                          <a:pos x="T14" y="T15"/>
                        </a:cxn>
                        <a:cxn ang="T70">
                          <a:pos x="T16" y="T17"/>
                        </a:cxn>
                        <a:cxn ang="T71">
                          <a:pos x="T18" y="T19"/>
                        </a:cxn>
                        <a:cxn ang="T72">
                          <a:pos x="T20" y="T21"/>
                        </a:cxn>
                        <a:cxn ang="T73">
                          <a:pos x="T22" y="T23"/>
                        </a:cxn>
                        <a:cxn ang="T74">
                          <a:pos x="T24" y="T25"/>
                        </a:cxn>
                        <a:cxn ang="T75">
                          <a:pos x="T26" y="T27"/>
                        </a:cxn>
                        <a:cxn ang="T76">
                          <a:pos x="T28" y="T29"/>
                        </a:cxn>
                        <a:cxn ang="T77">
                          <a:pos x="T30" y="T31"/>
                        </a:cxn>
                        <a:cxn ang="T78">
                          <a:pos x="T32" y="T33"/>
                        </a:cxn>
                        <a:cxn ang="T79">
                          <a:pos x="T34" y="T35"/>
                        </a:cxn>
                        <a:cxn ang="T80">
                          <a:pos x="T36" y="T37"/>
                        </a:cxn>
                        <a:cxn ang="T81">
                          <a:pos x="T38" y="T39"/>
                        </a:cxn>
                        <a:cxn ang="T82">
                          <a:pos x="T40" y="T41"/>
                        </a:cxn>
                        <a:cxn ang="T83">
                          <a:pos x="T42" y="T43"/>
                        </a:cxn>
                        <a:cxn ang="T84">
                          <a:pos x="T44" y="T45"/>
                        </a:cxn>
                        <a:cxn ang="T85">
                          <a:pos x="T46" y="T47"/>
                        </a:cxn>
                        <a:cxn ang="T86">
                          <a:pos x="T48" y="T49"/>
                        </a:cxn>
                        <a:cxn ang="T87">
                          <a:pos x="T50" y="T51"/>
                        </a:cxn>
                        <a:cxn ang="T88">
                          <a:pos x="T52" y="T53"/>
                        </a:cxn>
                        <a:cxn ang="T89">
                          <a:pos x="T54" y="T55"/>
                        </a:cxn>
                        <a:cxn ang="T90">
                          <a:pos x="T56" y="T57"/>
                        </a:cxn>
                        <a:cxn ang="T91">
                          <a:pos x="T58" y="T59"/>
                        </a:cxn>
                        <a:cxn ang="T92">
                          <a:pos x="T60" y="T61"/>
                        </a:cxn>
                      </a:cxnLst>
                      <a:rect l="0" t="0" r="r" b="b"/>
                      <a:pathLst>
                        <a:path w="360" h="815">
                          <a:moveTo>
                            <a:pt x="289" y="487"/>
                          </a:moveTo>
                          <a:lnTo>
                            <a:pt x="360" y="464"/>
                          </a:lnTo>
                          <a:lnTo>
                            <a:pt x="328" y="354"/>
                          </a:lnTo>
                          <a:lnTo>
                            <a:pt x="334" y="242"/>
                          </a:lnTo>
                          <a:lnTo>
                            <a:pt x="297" y="201"/>
                          </a:lnTo>
                          <a:lnTo>
                            <a:pt x="217" y="173"/>
                          </a:lnTo>
                          <a:lnTo>
                            <a:pt x="250" y="150"/>
                          </a:lnTo>
                          <a:lnTo>
                            <a:pt x="277" y="92"/>
                          </a:lnTo>
                          <a:lnTo>
                            <a:pt x="245" y="21"/>
                          </a:lnTo>
                          <a:lnTo>
                            <a:pt x="199" y="0"/>
                          </a:lnTo>
                          <a:lnTo>
                            <a:pt x="118" y="7"/>
                          </a:lnTo>
                          <a:lnTo>
                            <a:pt x="73" y="79"/>
                          </a:lnTo>
                          <a:lnTo>
                            <a:pt x="83" y="128"/>
                          </a:lnTo>
                          <a:lnTo>
                            <a:pt x="108" y="157"/>
                          </a:lnTo>
                          <a:lnTo>
                            <a:pt x="127" y="167"/>
                          </a:lnTo>
                          <a:lnTo>
                            <a:pt x="70" y="189"/>
                          </a:lnTo>
                          <a:lnTo>
                            <a:pt x="24" y="282"/>
                          </a:lnTo>
                          <a:lnTo>
                            <a:pt x="24" y="379"/>
                          </a:lnTo>
                          <a:lnTo>
                            <a:pt x="0" y="495"/>
                          </a:lnTo>
                          <a:lnTo>
                            <a:pt x="51" y="487"/>
                          </a:lnTo>
                          <a:lnTo>
                            <a:pt x="9" y="638"/>
                          </a:lnTo>
                          <a:lnTo>
                            <a:pt x="57" y="625"/>
                          </a:lnTo>
                          <a:lnTo>
                            <a:pt x="105" y="629"/>
                          </a:lnTo>
                          <a:lnTo>
                            <a:pt x="108" y="713"/>
                          </a:lnTo>
                          <a:lnTo>
                            <a:pt x="127" y="812"/>
                          </a:lnTo>
                          <a:lnTo>
                            <a:pt x="220" y="815"/>
                          </a:lnTo>
                          <a:lnTo>
                            <a:pt x="224" y="690"/>
                          </a:lnTo>
                          <a:lnTo>
                            <a:pt x="240" y="653"/>
                          </a:lnTo>
                          <a:lnTo>
                            <a:pt x="345" y="638"/>
                          </a:lnTo>
                          <a:lnTo>
                            <a:pt x="298" y="539"/>
                          </a:lnTo>
                          <a:lnTo>
                            <a:pt x="289" y="487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190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MX" sz="12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61" name="Freeform 421"/>
                    <p:cNvSpPr>
                      <a:spLocks/>
                    </p:cNvSpPr>
                    <p:nvPr/>
                  </p:nvSpPr>
                  <p:spPr bwMode="auto">
                    <a:xfrm>
                      <a:off x="1152" y="2301"/>
                      <a:ext cx="70" cy="71"/>
                    </a:xfrm>
                    <a:custGeom>
                      <a:avLst/>
                      <a:gdLst>
                        <a:gd name="T0" fmla="*/ 0 w 142"/>
                        <a:gd name="T1" fmla="*/ 1 h 142"/>
                        <a:gd name="T2" fmla="*/ 0 w 142"/>
                        <a:gd name="T3" fmla="*/ 1 h 142"/>
                        <a:gd name="T4" fmla="*/ 0 w 142"/>
                        <a:gd name="T5" fmla="*/ 1 h 142"/>
                        <a:gd name="T6" fmla="*/ 0 w 142"/>
                        <a:gd name="T7" fmla="*/ 1 h 142"/>
                        <a:gd name="T8" fmla="*/ 0 w 142"/>
                        <a:gd name="T9" fmla="*/ 1 h 142"/>
                        <a:gd name="T10" fmla="*/ 0 w 142"/>
                        <a:gd name="T11" fmla="*/ 1 h 142"/>
                        <a:gd name="T12" fmla="*/ 0 w 142"/>
                        <a:gd name="T13" fmla="*/ 1 h 142"/>
                        <a:gd name="T14" fmla="*/ 0 w 142"/>
                        <a:gd name="T15" fmla="*/ 1 h 142"/>
                        <a:gd name="T16" fmla="*/ 0 w 142"/>
                        <a:gd name="T17" fmla="*/ 0 h 142"/>
                        <a:gd name="T18" fmla="*/ 0 w 142"/>
                        <a:gd name="T19" fmla="*/ 1 h 142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0" t="0" r="r" b="b"/>
                      <a:pathLst>
                        <a:path w="142" h="142">
                          <a:moveTo>
                            <a:pt x="30" y="14"/>
                          </a:moveTo>
                          <a:lnTo>
                            <a:pt x="0" y="53"/>
                          </a:lnTo>
                          <a:lnTo>
                            <a:pt x="4" y="106"/>
                          </a:lnTo>
                          <a:lnTo>
                            <a:pt x="58" y="142"/>
                          </a:lnTo>
                          <a:lnTo>
                            <a:pt x="96" y="134"/>
                          </a:lnTo>
                          <a:lnTo>
                            <a:pt x="127" y="113"/>
                          </a:lnTo>
                          <a:lnTo>
                            <a:pt x="142" y="79"/>
                          </a:lnTo>
                          <a:lnTo>
                            <a:pt x="129" y="25"/>
                          </a:lnTo>
                          <a:lnTo>
                            <a:pt x="81" y="0"/>
                          </a:lnTo>
                          <a:lnTo>
                            <a:pt x="30" y="14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190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MX" sz="12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62" name="Freeform 422"/>
                    <p:cNvSpPr>
                      <a:spLocks/>
                    </p:cNvSpPr>
                    <p:nvPr/>
                  </p:nvSpPr>
                  <p:spPr bwMode="auto">
                    <a:xfrm>
                      <a:off x="1119" y="2385"/>
                      <a:ext cx="143" cy="303"/>
                    </a:xfrm>
                    <a:custGeom>
                      <a:avLst/>
                      <a:gdLst>
                        <a:gd name="T0" fmla="*/ 1 w 285"/>
                        <a:gd name="T1" fmla="*/ 0 h 607"/>
                        <a:gd name="T2" fmla="*/ 1 w 285"/>
                        <a:gd name="T3" fmla="*/ 0 h 607"/>
                        <a:gd name="T4" fmla="*/ 1 w 285"/>
                        <a:gd name="T5" fmla="*/ 0 h 607"/>
                        <a:gd name="T6" fmla="*/ 1 w 285"/>
                        <a:gd name="T7" fmla="*/ 0 h 607"/>
                        <a:gd name="T8" fmla="*/ 1 w 285"/>
                        <a:gd name="T9" fmla="*/ 0 h 607"/>
                        <a:gd name="T10" fmla="*/ 1 w 285"/>
                        <a:gd name="T11" fmla="*/ 0 h 607"/>
                        <a:gd name="T12" fmla="*/ 1 w 285"/>
                        <a:gd name="T13" fmla="*/ 0 h 607"/>
                        <a:gd name="T14" fmla="*/ 1 w 285"/>
                        <a:gd name="T15" fmla="*/ 0 h 607"/>
                        <a:gd name="T16" fmla="*/ 1 w 285"/>
                        <a:gd name="T17" fmla="*/ 0 h 607"/>
                        <a:gd name="T18" fmla="*/ 1 w 285"/>
                        <a:gd name="T19" fmla="*/ 0 h 607"/>
                        <a:gd name="T20" fmla="*/ 1 w 285"/>
                        <a:gd name="T21" fmla="*/ 0 h 607"/>
                        <a:gd name="T22" fmla="*/ 1 w 285"/>
                        <a:gd name="T23" fmla="*/ 0 h 607"/>
                        <a:gd name="T24" fmla="*/ 1 w 285"/>
                        <a:gd name="T25" fmla="*/ 0 h 607"/>
                        <a:gd name="T26" fmla="*/ 1 w 285"/>
                        <a:gd name="T27" fmla="*/ 0 h 607"/>
                        <a:gd name="T28" fmla="*/ 1 w 285"/>
                        <a:gd name="T29" fmla="*/ 0 h 607"/>
                        <a:gd name="T30" fmla="*/ 1 w 285"/>
                        <a:gd name="T31" fmla="*/ 0 h 607"/>
                        <a:gd name="T32" fmla="*/ 1 w 285"/>
                        <a:gd name="T33" fmla="*/ 0 h 607"/>
                        <a:gd name="T34" fmla="*/ 1 w 285"/>
                        <a:gd name="T35" fmla="*/ 0 h 607"/>
                        <a:gd name="T36" fmla="*/ 1 w 285"/>
                        <a:gd name="T37" fmla="*/ 0 h 607"/>
                        <a:gd name="T38" fmla="*/ 1 w 285"/>
                        <a:gd name="T39" fmla="*/ 0 h 607"/>
                        <a:gd name="T40" fmla="*/ 1 w 285"/>
                        <a:gd name="T41" fmla="*/ 0 h 607"/>
                        <a:gd name="T42" fmla="*/ 1 w 285"/>
                        <a:gd name="T43" fmla="*/ 0 h 607"/>
                        <a:gd name="T44" fmla="*/ 1 w 285"/>
                        <a:gd name="T45" fmla="*/ 0 h 607"/>
                        <a:gd name="T46" fmla="*/ 1 w 285"/>
                        <a:gd name="T47" fmla="*/ 0 h 607"/>
                        <a:gd name="T48" fmla="*/ 1 w 285"/>
                        <a:gd name="T49" fmla="*/ 0 h 607"/>
                        <a:gd name="T50" fmla="*/ 0 w 285"/>
                        <a:gd name="T51" fmla="*/ 0 h 607"/>
                        <a:gd name="T52" fmla="*/ 1 w 285"/>
                        <a:gd name="T53" fmla="*/ 0 h 607"/>
                        <a:gd name="T54" fmla="*/ 1 w 285"/>
                        <a:gd name="T55" fmla="*/ 0 h 607"/>
                        <a:gd name="T56" fmla="*/ 1 w 285"/>
                        <a:gd name="T57" fmla="*/ 0 h 607"/>
                        <a:gd name="T58" fmla="*/ 1 w 285"/>
                        <a:gd name="T59" fmla="*/ 0 h 607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</a:gdLst>
                      <a:ahLst/>
                      <a:cxnLst>
                        <a:cxn ang="T60">
                          <a:pos x="T0" y="T1"/>
                        </a:cxn>
                        <a:cxn ang="T61">
                          <a:pos x="T2" y="T3"/>
                        </a:cxn>
                        <a:cxn ang="T62">
                          <a:pos x="T4" y="T5"/>
                        </a:cxn>
                        <a:cxn ang="T63">
                          <a:pos x="T6" y="T7"/>
                        </a:cxn>
                        <a:cxn ang="T64">
                          <a:pos x="T8" y="T9"/>
                        </a:cxn>
                        <a:cxn ang="T65">
                          <a:pos x="T10" y="T11"/>
                        </a:cxn>
                        <a:cxn ang="T66">
                          <a:pos x="T12" y="T13"/>
                        </a:cxn>
                        <a:cxn ang="T67">
                          <a:pos x="T14" y="T15"/>
                        </a:cxn>
                        <a:cxn ang="T68">
                          <a:pos x="T16" y="T17"/>
                        </a:cxn>
                        <a:cxn ang="T69">
                          <a:pos x="T18" y="T19"/>
                        </a:cxn>
                        <a:cxn ang="T70">
                          <a:pos x="T20" y="T21"/>
                        </a:cxn>
                        <a:cxn ang="T71">
                          <a:pos x="T22" y="T23"/>
                        </a:cxn>
                        <a:cxn ang="T72">
                          <a:pos x="T24" y="T25"/>
                        </a:cxn>
                        <a:cxn ang="T73">
                          <a:pos x="T26" y="T27"/>
                        </a:cxn>
                        <a:cxn ang="T74">
                          <a:pos x="T28" y="T29"/>
                        </a:cxn>
                        <a:cxn ang="T75">
                          <a:pos x="T30" y="T31"/>
                        </a:cxn>
                        <a:cxn ang="T76">
                          <a:pos x="T32" y="T33"/>
                        </a:cxn>
                        <a:cxn ang="T77">
                          <a:pos x="T34" y="T35"/>
                        </a:cxn>
                        <a:cxn ang="T78">
                          <a:pos x="T36" y="T37"/>
                        </a:cxn>
                        <a:cxn ang="T79">
                          <a:pos x="T38" y="T39"/>
                        </a:cxn>
                        <a:cxn ang="T80">
                          <a:pos x="T40" y="T41"/>
                        </a:cxn>
                        <a:cxn ang="T81">
                          <a:pos x="T42" y="T43"/>
                        </a:cxn>
                        <a:cxn ang="T82">
                          <a:pos x="T44" y="T45"/>
                        </a:cxn>
                        <a:cxn ang="T83">
                          <a:pos x="T46" y="T47"/>
                        </a:cxn>
                        <a:cxn ang="T84">
                          <a:pos x="T48" y="T49"/>
                        </a:cxn>
                        <a:cxn ang="T85">
                          <a:pos x="T50" y="T51"/>
                        </a:cxn>
                        <a:cxn ang="T86">
                          <a:pos x="T52" y="T53"/>
                        </a:cxn>
                        <a:cxn ang="T87">
                          <a:pos x="T54" y="T55"/>
                        </a:cxn>
                        <a:cxn ang="T88">
                          <a:pos x="T56" y="T57"/>
                        </a:cxn>
                        <a:cxn ang="T89">
                          <a:pos x="T58" y="T59"/>
                        </a:cxn>
                      </a:cxnLst>
                      <a:rect l="0" t="0" r="r" b="b"/>
                      <a:pathLst>
                        <a:path w="285" h="607">
                          <a:moveTo>
                            <a:pt x="70" y="205"/>
                          </a:moveTo>
                          <a:lnTo>
                            <a:pt x="52" y="296"/>
                          </a:lnTo>
                          <a:lnTo>
                            <a:pt x="23" y="353"/>
                          </a:lnTo>
                          <a:lnTo>
                            <a:pt x="6" y="425"/>
                          </a:lnTo>
                          <a:lnTo>
                            <a:pt x="85" y="417"/>
                          </a:lnTo>
                          <a:lnTo>
                            <a:pt x="107" y="597"/>
                          </a:lnTo>
                          <a:lnTo>
                            <a:pt x="156" y="607"/>
                          </a:lnTo>
                          <a:lnTo>
                            <a:pt x="166" y="501"/>
                          </a:lnTo>
                          <a:lnTo>
                            <a:pt x="188" y="425"/>
                          </a:lnTo>
                          <a:lnTo>
                            <a:pt x="269" y="425"/>
                          </a:lnTo>
                          <a:lnTo>
                            <a:pt x="234" y="355"/>
                          </a:lnTo>
                          <a:lnTo>
                            <a:pt x="223" y="287"/>
                          </a:lnTo>
                          <a:lnTo>
                            <a:pt x="213" y="228"/>
                          </a:lnTo>
                          <a:lnTo>
                            <a:pt x="222" y="152"/>
                          </a:lnTo>
                          <a:lnTo>
                            <a:pt x="234" y="262"/>
                          </a:lnTo>
                          <a:lnTo>
                            <a:pt x="246" y="281"/>
                          </a:lnTo>
                          <a:lnTo>
                            <a:pt x="285" y="273"/>
                          </a:lnTo>
                          <a:lnTo>
                            <a:pt x="268" y="185"/>
                          </a:lnTo>
                          <a:lnTo>
                            <a:pt x="267" y="84"/>
                          </a:lnTo>
                          <a:lnTo>
                            <a:pt x="239" y="35"/>
                          </a:lnTo>
                          <a:lnTo>
                            <a:pt x="179" y="8"/>
                          </a:lnTo>
                          <a:lnTo>
                            <a:pt x="93" y="0"/>
                          </a:lnTo>
                          <a:lnTo>
                            <a:pt x="39" y="38"/>
                          </a:lnTo>
                          <a:lnTo>
                            <a:pt x="16" y="104"/>
                          </a:lnTo>
                          <a:lnTo>
                            <a:pt x="10" y="183"/>
                          </a:lnTo>
                          <a:lnTo>
                            <a:pt x="0" y="284"/>
                          </a:lnTo>
                          <a:lnTo>
                            <a:pt x="37" y="281"/>
                          </a:lnTo>
                          <a:lnTo>
                            <a:pt x="47" y="201"/>
                          </a:lnTo>
                          <a:lnTo>
                            <a:pt x="65" y="134"/>
                          </a:lnTo>
                          <a:lnTo>
                            <a:pt x="70" y="205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190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MX" sz="120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246" name="Group 423"/>
                <p:cNvGrpSpPr>
                  <a:grpSpLocks/>
                </p:cNvGrpSpPr>
                <p:nvPr/>
              </p:nvGrpSpPr>
              <p:grpSpPr bwMode="auto">
                <a:xfrm>
                  <a:off x="6007100" y="3441700"/>
                  <a:ext cx="225425" cy="247650"/>
                  <a:chOff x="837" y="3165"/>
                  <a:chExt cx="142" cy="154"/>
                </a:xfrm>
              </p:grpSpPr>
              <p:sp>
                <p:nvSpPr>
                  <p:cNvPr id="353" name="Freeform 424"/>
                  <p:cNvSpPr>
                    <a:spLocks/>
                  </p:cNvSpPr>
                  <p:nvPr/>
                </p:nvSpPr>
                <p:spPr bwMode="auto">
                  <a:xfrm>
                    <a:off x="837" y="3169"/>
                    <a:ext cx="66" cy="150"/>
                  </a:xfrm>
                  <a:custGeom>
                    <a:avLst/>
                    <a:gdLst>
                      <a:gd name="T0" fmla="*/ 0 w 347"/>
                      <a:gd name="T1" fmla="*/ 0 h 792"/>
                      <a:gd name="T2" fmla="*/ 0 w 347"/>
                      <a:gd name="T3" fmla="*/ 0 h 792"/>
                      <a:gd name="T4" fmla="*/ 0 w 347"/>
                      <a:gd name="T5" fmla="*/ 0 h 792"/>
                      <a:gd name="T6" fmla="*/ 0 w 347"/>
                      <a:gd name="T7" fmla="*/ 0 h 792"/>
                      <a:gd name="T8" fmla="*/ 0 w 347"/>
                      <a:gd name="T9" fmla="*/ 0 h 792"/>
                      <a:gd name="T10" fmla="*/ 0 w 347"/>
                      <a:gd name="T11" fmla="*/ 0 h 792"/>
                      <a:gd name="T12" fmla="*/ 0 w 347"/>
                      <a:gd name="T13" fmla="*/ 0 h 792"/>
                      <a:gd name="T14" fmla="*/ 0 w 347"/>
                      <a:gd name="T15" fmla="*/ 0 h 792"/>
                      <a:gd name="T16" fmla="*/ 0 w 347"/>
                      <a:gd name="T17" fmla="*/ 0 h 792"/>
                      <a:gd name="T18" fmla="*/ 0 w 347"/>
                      <a:gd name="T19" fmla="*/ 0 h 792"/>
                      <a:gd name="T20" fmla="*/ 0 w 347"/>
                      <a:gd name="T21" fmla="*/ 0 h 792"/>
                      <a:gd name="T22" fmla="*/ 0 w 347"/>
                      <a:gd name="T23" fmla="*/ 0 h 792"/>
                      <a:gd name="T24" fmla="*/ 0 w 347"/>
                      <a:gd name="T25" fmla="*/ 0 h 792"/>
                      <a:gd name="T26" fmla="*/ 0 w 347"/>
                      <a:gd name="T27" fmla="*/ 0 h 792"/>
                      <a:gd name="T28" fmla="*/ 0 w 347"/>
                      <a:gd name="T29" fmla="*/ 0 h 792"/>
                      <a:gd name="T30" fmla="*/ 0 w 347"/>
                      <a:gd name="T31" fmla="*/ 0 h 792"/>
                      <a:gd name="T32" fmla="*/ 0 w 347"/>
                      <a:gd name="T33" fmla="*/ 0 h 792"/>
                      <a:gd name="T34" fmla="*/ 0 w 347"/>
                      <a:gd name="T35" fmla="*/ 0 h 792"/>
                      <a:gd name="T36" fmla="*/ 0 w 347"/>
                      <a:gd name="T37" fmla="*/ 0 h 792"/>
                      <a:gd name="T38" fmla="*/ 0 w 347"/>
                      <a:gd name="T39" fmla="*/ 0 h 792"/>
                      <a:gd name="T40" fmla="*/ 0 w 347"/>
                      <a:gd name="T41" fmla="*/ 0 h 792"/>
                      <a:gd name="T42" fmla="*/ 0 w 347"/>
                      <a:gd name="T43" fmla="*/ 0 h 792"/>
                      <a:gd name="T44" fmla="*/ 0 w 347"/>
                      <a:gd name="T45" fmla="*/ 0 h 792"/>
                      <a:gd name="T46" fmla="*/ 0 w 347"/>
                      <a:gd name="T47" fmla="*/ 0 h 792"/>
                      <a:gd name="T48" fmla="*/ 0 w 347"/>
                      <a:gd name="T49" fmla="*/ 0 h 792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347" h="792">
                        <a:moveTo>
                          <a:pt x="347" y="464"/>
                        </a:moveTo>
                        <a:lnTo>
                          <a:pt x="317" y="354"/>
                        </a:lnTo>
                        <a:lnTo>
                          <a:pt x="323" y="242"/>
                        </a:lnTo>
                        <a:lnTo>
                          <a:pt x="286" y="200"/>
                        </a:lnTo>
                        <a:lnTo>
                          <a:pt x="204" y="173"/>
                        </a:lnTo>
                        <a:lnTo>
                          <a:pt x="238" y="150"/>
                        </a:lnTo>
                        <a:lnTo>
                          <a:pt x="265" y="92"/>
                        </a:lnTo>
                        <a:lnTo>
                          <a:pt x="232" y="21"/>
                        </a:lnTo>
                        <a:lnTo>
                          <a:pt x="187" y="0"/>
                        </a:lnTo>
                        <a:lnTo>
                          <a:pt x="118" y="9"/>
                        </a:lnTo>
                        <a:lnTo>
                          <a:pt x="70" y="71"/>
                        </a:lnTo>
                        <a:lnTo>
                          <a:pt x="76" y="124"/>
                        </a:lnTo>
                        <a:lnTo>
                          <a:pt x="124" y="161"/>
                        </a:lnTo>
                        <a:lnTo>
                          <a:pt x="75" y="190"/>
                        </a:lnTo>
                        <a:lnTo>
                          <a:pt x="26" y="245"/>
                        </a:lnTo>
                        <a:lnTo>
                          <a:pt x="12" y="334"/>
                        </a:lnTo>
                        <a:lnTo>
                          <a:pt x="0" y="497"/>
                        </a:lnTo>
                        <a:lnTo>
                          <a:pt x="70" y="491"/>
                        </a:lnTo>
                        <a:lnTo>
                          <a:pt x="74" y="549"/>
                        </a:lnTo>
                        <a:lnTo>
                          <a:pt x="58" y="654"/>
                        </a:lnTo>
                        <a:lnTo>
                          <a:pt x="63" y="773"/>
                        </a:lnTo>
                        <a:lnTo>
                          <a:pt x="181" y="792"/>
                        </a:lnTo>
                        <a:lnTo>
                          <a:pt x="292" y="773"/>
                        </a:lnTo>
                        <a:lnTo>
                          <a:pt x="271" y="490"/>
                        </a:lnTo>
                        <a:lnTo>
                          <a:pt x="347" y="464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190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MX" sz="1200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354" name="Group 425"/>
                  <p:cNvGrpSpPr>
                    <a:grpSpLocks/>
                  </p:cNvGrpSpPr>
                  <p:nvPr/>
                </p:nvGrpSpPr>
                <p:grpSpPr bwMode="auto">
                  <a:xfrm>
                    <a:off x="911" y="3165"/>
                    <a:ext cx="68" cy="154"/>
                    <a:chOff x="1102" y="2293"/>
                    <a:chExt cx="179" cy="408"/>
                  </a:xfrm>
                </p:grpSpPr>
                <p:sp>
                  <p:nvSpPr>
                    <p:cNvPr id="355" name="Freeform 426"/>
                    <p:cNvSpPr>
                      <a:spLocks/>
                    </p:cNvSpPr>
                    <p:nvPr/>
                  </p:nvSpPr>
                  <p:spPr bwMode="auto">
                    <a:xfrm>
                      <a:off x="1102" y="2293"/>
                      <a:ext cx="179" cy="408"/>
                    </a:xfrm>
                    <a:custGeom>
                      <a:avLst/>
                      <a:gdLst>
                        <a:gd name="T0" fmla="*/ 0 w 360"/>
                        <a:gd name="T1" fmla="*/ 1 h 815"/>
                        <a:gd name="T2" fmla="*/ 0 w 360"/>
                        <a:gd name="T3" fmla="*/ 1 h 815"/>
                        <a:gd name="T4" fmla="*/ 0 w 360"/>
                        <a:gd name="T5" fmla="*/ 1 h 815"/>
                        <a:gd name="T6" fmla="*/ 0 w 360"/>
                        <a:gd name="T7" fmla="*/ 1 h 815"/>
                        <a:gd name="T8" fmla="*/ 0 w 360"/>
                        <a:gd name="T9" fmla="*/ 1 h 815"/>
                        <a:gd name="T10" fmla="*/ 0 w 360"/>
                        <a:gd name="T11" fmla="*/ 1 h 815"/>
                        <a:gd name="T12" fmla="*/ 0 w 360"/>
                        <a:gd name="T13" fmla="*/ 1 h 815"/>
                        <a:gd name="T14" fmla="*/ 0 w 360"/>
                        <a:gd name="T15" fmla="*/ 1 h 815"/>
                        <a:gd name="T16" fmla="*/ 0 w 360"/>
                        <a:gd name="T17" fmla="*/ 1 h 815"/>
                        <a:gd name="T18" fmla="*/ 0 w 360"/>
                        <a:gd name="T19" fmla="*/ 0 h 815"/>
                        <a:gd name="T20" fmla="*/ 0 w 360"/>
                        <a:gd name="T21" fmla="*/ 1 h 815"/>
                        <a:gd name="T22" fmla="*/ 0 w 360"/>
                        <a:gd name="T23" fmla="*/ 1 h 815"/>
                        <a:gd name="T24" fmla="*/ 0 w 360"/>
                        <a:gd name="T25" fmla="*/ 1 h 815"/>
                        <a:gd name="T26" fmla="*/ 0 w 360"/>
                        <a:gd name="T27" fmla="*/ 1 h 815"/>
                        <a:gd name="T28" fmla="*/ 0 w 360"/>
                        <a:gd name="T29" fmla="*/ 1 h 815"/>
                        <a:gd name="T30" fmla="*/ 0 w 360"/>
                        <a:gd name="T31" fmla="*/ 1 h 815"/>
                        <a:gd name="T32" fmla="*/ 0 w 360"/>
                        <a:gd name="T33" fmla="*/ 1 h 815"/>
                        <a:gd name="T34" fmla="*/ 0 w 360"/>
                        <a:gd name="T35" fmla="*/ 1 h 815"/>
                        <a:gd name="T36" fmla="*/ 0 w 360"/>
                        <a:gd name="T37" fmla="*/ 1 h 815"/>
                        <a:gd name="T38" fmla="*/ 0 w 360"/>
                        <a:gd name="T39" fmla="*/ 1 h 815"/>
                        <a:gd name="T40" fmla="*/ 0 w 360"/>
                        <a:gd name="T41" fmla="*/ 1 h 815"/>
                        <a:gd name="T42" fmla="*/ 0 w 360"/>
                        <a:gd name="T43" fmla="*/ 1 h 815"/>
                        <a:gd name="T44" fmla="*/ 0 w 360"/>
                        <a:gd name="T45" fmla="*/ 1 h 815"/>
                        <a:gd name="T46" fmla="*/ 0 w 360"/>
                        <a:gd name="T47" fmla="*/ 1 h 815"/>
                        <a:gd name="T48" fmla="*/ 0 w 360"/>
                        <a:gd name="T49" fmla="*/ 1 h 815"/>
                        <a:gd name="T50" fmla="*/ 0 w 360"/>
                        <a:gd name="T51" fmla="*/ 1 h 815"/>
                        <a:gd name="T52" fmla="*/ 0 w 360"/>
                        <a:gd name="T53" fmla="*/ 1 h 815"/>
                        <a:gd name="T54" fmla="*/ 0 w 360"/>
                        <a:gd name="T55" fmla="*/ 1 h 815"/>
                        <a:gd name="T56" fmla="*/ 0 w 360"/>
                        <a:gd name="T57" fmla="*/ 1 h 815"/>
                        <a:gd name="T58" fmla="*/ 0 w 360"/>
                        <a:gd name="T59" fmla="*/ 1 h 815"/>
                        <a:gd name="T60" fmla="*/ 0 w 360"/>
                        <a:gd name="T61" fmla="*/ 1 h 815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</a:gdLst>
                      <a:ahLst/>
                      <a:cxnLst>
                        <a:cxn ang="T62">
                          <a:pos x="T0" y="T1"/>
                        </a:cxn>
                        <a:cxn ang="T63">
                          <a:pos x="T2" y="T3"/>
                        </a:cxn>
                        <a:cxn ang="T64">
                          <a:pos x="T4" y="T5"/>
                        </a:cxn>
                        <a:cxn ang="T65">
                          <a:pos x="T6" y="T7"/>
                        </a:cxn>
                        <a:cxn ang="T66">
                          <a:pos x="T8" y="T9"/>
                        </a:cxn>
                        <a:cxn ang="T67">
                          <a:pos x="T10" y="T11"/>
                        </a:cxn>
                        <a:cxn ang="T68">
                          <a:pos x="T12" y="T13"/>
                        </a:cxn>
                        <a:cxn ang="T69">
                          <a:pos x="T14" y="T15"/>
                        </a:cxn>
                        <a:cxn ang="T70">
                          <a:pos x="T16" y="T17"/>
                        </a:cxn>
                        <a:cxn ang="T71">
                          <a:pos x="T18" y="T19"/>
                        </a:cxn>
                        <a:cxn ang="T72">
                          <a:pos x="T20" y="T21"/>
                        </a:cxn>
                        <a:cxn ang="T73">
                          <a:pos x="T22" y="T23"/>
                        </a:cxn>
                        <a:cxn ang="T74">
                          <a:pos x="T24" y="T25"/>
                        </a:cxn>
                        <a:cxn ang="T75">
                          <a:pos x="T26" y="T27"/>
                        </a:cxn>
                        <a:cxn ang="T76">
                          <a:pos x="T28" y="T29"/>
                        </a:cxn>
                        <a:cxn ang="T77">
                          <a:pos x="T30" y="T31"/>
                        </a:cxn>
                        <a:cxn ang="T78">
                          <a:pos x="T32" y="T33"/>
                        </a:cxn>
                        <a:cxn ang="T79">
                          <a:pos x="T34" y="T35"/>
                        </a:cxn>
                        <a:cxn ang="T80">
                          <a:pos x="T36" y="T37"/>
                        </a:cxn>
                        <a:cxn ang="T81">
                          <a:pos x="T38" y="T39"/>
                        </a:cxn>
                        <a:cxn ang="T82">
                          <a:pos x="T40" y="T41"/>
                        </a:cxn>
                        <a:cxn ang="T83">
                          <a:pos x="T42" y="T43"/>
                        </a:cxn>
                        <a:cxn ang="T84">
                          <a:pos x="T44" y="T45"/>
                        </a:cxn>
                        <a:cxn ang="T85">
                          <a:pos x="T46" y="T47"/>
                        </a:cxn>
                        <a:cxn ang="T86">
                          <a:pos x="T48" y="T49"/>
                        </a:cxn>
                        <a:cxn ang="T87">
                          <a:pos x="T50" y="T51"/>
                        </a:cxn>
                        <a:cxn ang="T88">
                          <a:pos x="T52" y="T53"/>
                        </a:cxn>
                        <a:cxn ang="T89">
                          <a:pos x="T54" y="T55"/>
                        </a:cxn>
                        <a:cxn ang="T90">
                          <a:pos x="T56" y="T57"/>
                        </a:cxn>
                        <a:cxn ang="T91">
                          <a:pos x="T58" y="T59"/>
                        </a:cxn>
                        <a:cxn ang="T92">
                          <a:pos x="T60" y="T61"/>
                        </a:cxn>
                      </a:cxnLst>
                      <a:rect l="0" t="0" r="r" b="b"/>
                      <a:pathLst>
                        <a:path w="360" h="815">
                          <a:moveTo>
                            <a:pt x="289" y="487"/>
                          </a:moveTo>
                          <a:lnTo>
                            <a:pt x="360" y="464"/>
                          </a:lnTo>
                          <a:lnTo>
                            <a:pt x="328" y="354"/>
                          </a:lnTo>
                          <a:lnTo>
                            <a:pt x="334" y="242"/>
                          </a:lnTo>
                          <a:lnTo>
                            <a:pt x="297" y="201"/>
                          </a:lnTo>
                          <a:lnTo>
                            <a:pt x="217" y="173"/>
                          </a:lnTo>
                          <a:lnTo>
                            <a:pt x="250" y="150"/>
                          </a:lnTo>
                          <a:lnTo>
                            <a:pt x="277" y="92"/>
                          </a:lnTo>
                          <a:lnTo>
                            <a:pt x="245" y="21"/>
                          </a:lnTo>
                          <a:lnTo>
                            <a:pt x="199" y="0"/>
                          </a:lnTo>
                          <a:lnTo>
                            <a:pt x="118" y="7"/>
                          </a:lnTo>
                          <a:lnTo>
                            <a:pt x="73" y="79"/>
                          </a:lnTo>
                          <a:lnTo>
                            <a:pt x="83" y="128"/>
                          </a:lnTo>
                          <a:lnTo>
                            <a:pt x="108" y="157"/>
                          </a:lnTo>
                          <a:lnTo>
                            <a:pt x="127" y="167"/>
                          </a:lnTo>
                          <a:lnTo>
                            <a:pt x="70" y="189"/>
                          </a:lnTo>
                          <a:lnTo>
                            <a:pt x="24" y="282"/>
                          </a:lnTo>
                          <a:lnTo>
                            <a:pt x="24" y="379"/>
                          </a:lnTo>
                          <a:lnTo>
                            <a:pt x="0" y="495"/>
                          </a:lnTo>
                          <a:lnTo>
                            <a:pt x="51" y="487"/>
                          </a:lnTo>
                          <a:lnTo>
                            <a:pt x="9" y="638"/>
                          </a:lnTo>
                          <a:lnTo>
                            <a:pt x="57" y="625"/>
                          </a:lnTo>
                          <a:lnTo>
                            <a:pt x="105" y="629"/>
                          </a:lnTo>
                          <a:lnTo>
                            <a:pt x="108" y="713"/>
                          </a:lnTo>
                          <a:lnTo>
                            <a:pt x="127" y="812"/>
                          </a:lnTo>
                          <a:lnTo>
                            <a:pt x="220" y="815"/>
                          </a:lnTo>
                          <a:lnTo>
                            <a:pt x="224" y="690"/>
                          </a:lnTo>
                          <a:lnTo>
                            <a:pt x="240" y="653"/>
                          </a:lnTo>
                          <a:lnTo>
                            <a:pt x="345" y="638"/>
                          </a:lnTo>
                          <a:lnTo>
                            <a:pt x="298" y="539"/>
                          </a:lnTo>
                          <a:lnTo>
                            <a:pt x="289" y="487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190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MX" sz="12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56" name="Freeform 427"/>
                    <p:cNvSpPr>
                      <a:spLocks/>
                    </p:cNvSpPr>
                    <p:nvPr/>
                  </p:nvSpPr>
                  <p:spPr bwMode="auto">
                    <a:xfrm>
                      <a:off x="1152" y="2301"/>
                      <a:ext cx="70" cy="71"/>
                    </a:xfrm>
                    <a:custGeom>
                      <a:avLst/>
                      <a:gdLst>
                        <a:gd name="T0" fmla="*/ 0 w 142"/>
                        <a:gd name="T1" fmla="*/ 1 h 142"/>
                        <a:gd name="T2" fmla="*/ 0 w 142"/>
                        <a:gd name="T3" fmla="*/ 1 h 142"/>
                        <a:gd name="T4" fmla="*/ 0 w 142"/>
                        <a:gd name="T5" fmla="*/ 1 h 142"/>
                        <a:gd name="T6" fmla="*/ 0 w 142"/>
                        <a:gd name="T7" fmla="*/ 1 h 142"/>
                        <a:gd name="T8" fmla="*/ 0 w 142"/>
                        <a:gd name="T9" fmla="*/ 1 h 142"/>
                        <a:gd name="T10" fmla="*/ 0 w 142"/>
                        <a:gd name="T11" fmla="*/ 1 h 142"/>
                        <a:gd name="T12" fmla="*/ 0 w 142"/>
                        <a:gd name="T13" fmla="*/ 1 h 142"/>
                        <a:gd name="T14" fmla="*/ 0 w 142"/>
                        <a:gd name="T15" fmla="*/ 1 h 142"/>
                        <a:gd name="T16" fmla="*/ 0 w 142"/>
                        <a:gd name="T17" fmla="*/ 0 h 142"/>
                        <a:gd name="T18" fmla="*/ 0 w 142"/>
                        <a:gd name="T19" fmla="*/ 1 h 142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0" t="0" r="r" b="b"/>
                      <a:pathLst>
                        <a:path w="142" h="142">
                          <a:moveTo>
                            <a:pt x="30" y="14"/>
                          </a:moveTo>
                          <a:lnTo>
                            <a:pt x="0" y="53"/>
                          </a:lnTo>
                          <a:lnTo>
                            <a:pt x="4" y="106"/>
                          </a:lnTo>
                          <a:lnTo>
                            <a:pt x="58" y="142"/>
                          </a:lnTo>
                          <a:lnTo>
                            <a:pt x="96" y="134"/>
                          </a:lnTo>
                          <a:lnTo>
                            <a:pt x="127" y="113"/>
                          </a:lnTo>
                          <a:lnTo>
                            <a:pt x="142" y="79"/>
                          </a:lnTo>
                          <a:lnTo>
                            <a:pt x="129" y="25"/>
                          </a:lnTo>
                          <a:lnTo>
                            <a:pt x="81" y="0"/>
                          </a:lnTo>
                          <a:lnTo>
                            <a:pt x="30" y="14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190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MX" sz="12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57" name="Freeform 428"/>
                    <p:cNvSpPr>
                      <a:spLocks/>
                    </p:cNvSpPr>
                    <p:nvPr/>
                  </p:nvSpPr>
                  <p:spPr bwMode="auto">
                    <a:xfrm>
                      <a:off x="1119" y="2385"/>
                      <a:ext cx="143" cy="303"/>
                    </a:xfrm>
                    <a:custGeom>
                      <a:avLst/>
                      <a:gdLst>
                        <a:gd name="T0" fmla="*/ 1 w 285"/>
                        <a:gd name="T1" fmla="*/ 0 h 607"/>
                        <a:gd name="T2" fmla="*/ 1 w 285"/>
                        <a:gd name="T3" fmla="*/ 0 h 607"/>
                        <a:gd name="T4" fmla="*/ 1 w 285"/>
                        <a:gd name="T5" fmla="*/ 0 h 607"/>
                        <a:gd name="T6" fmla="*/ 1 w 285"/>
                        <a:gd name="T7" fmla="*/ 0 h 607"/>
                        <a:gd name="T8" fmla="*/ 1 w 285"/>
                        <a:gd name="T9" fmla="*/ 0 h 607"/>
                        <a:gd name="T10" fmla="*/ 1 w 285"/>
                        <a:gd name="T11" fmla="*/ 0 h 607"/>
                        <a:gd name="T12" fmla="*/ 1 w 285"/>
                        <a:gd name="T13" fmla="*/ 0 h 607"/>
                        <a:gd name="T14" fmla="*/ 1 w 285"/>
                        <a:gd name="T15" fmla="*/ 0 h 607"/>
                        <a:gd name="T16" fmla="*/ 1 w 285"/>
                        <a:gd name="T17" fmla="*/ 0 h 607"/>
                        <a:gd name="T18" fmla="*/ 1 w 285"/>
                        <a:gd name="T19" fmla="*/ 0 h 607"/>
                        <a:gd name="T20" fmla="*/ 1 w 285"/>
                        <a:gd name="T21" fmla="*/ 0 h 607"/>
                        <a:gd name="T22" fmla="*/ 1 w 285"/>
                        <a:gd name="T23" fmla="*/ 0 h 607"/>
                        <a:gd name="T24" fmla="*/ 1 w 285"/>
                        <a:gd name="T25" fmla="*/ 0 h 607"/>
                        <a:gd name="T26" fmla="*/ 1 w 285"/>
                        <a:gd name="T27" fmla="*/ 0 h 607"/>
                        <a:gd name="T28" fmla="*/ 1 w 285"/>
                        <a:gd name="T29" fmla="*/ 0 h 607"/>
                        <a:gd name="T30" fmla="*/ 1 w 285"/>
                        <a:gd name="T31" fmla="*/ 0 h 607"/>
                        <a:gd name="T32" fmla="*/ 1 w 285"/>
                        <a:gd name="T33" fmla="*/ 0 h 607"/>
                        <a:gd name="T34" fmla="*/ 1 w 285"/>
                        <a:gd name="T35" fmla="*/ 0 h 607"/>
                        <a:gd name="T36" fmla="*/ 1 w 285"/>
                        <a:gd name="T37" fmla="*/ 0 h 607"/>
                        <a:gd name="T38" fmla="*/ 1 w 285"/>
                        <a:gd name="T39" fmla="*/ 0 h 607"/>
                        <a:gd name="T40" fmla="*/ 1 w 285"/>
                        <a:gd name="T41" fmla="*/ 0 h 607"/>
                        <a:gd name="T42" fmla="*/ 1 w 285"/>
                        <a:gd name="T43" fmla="*/ 0 h 607"/>
                        <a:gd name="T44" fmla="*/ 1 w 285"/>
                        <a:gd name="T45" fmla="*/ 0 h 607"/>
                        <a:gd name="T46" fmla="*/ 1 w 285"/>
                        <a:gd name="T47" fmla="*/ 0 h 607"/>
                        <a:gd name="T48" fmla="*/ 1 w 285"/>
                        <a:gd name="T49" fmla="*/ 0 h 607"/>
                        <a:gd name="T50" fmla="*/ 0 w 285"/>
                        <a:gd name="T51" fmla="*/ 0 h 607"/>
                        <a:gd name="T52" fmla="*/ 1 w 285"/>
                        <a:gd name="T53" fmla="*/ 0 h 607"/>
                        <a:gd name="T54" fmla="*/ 1 w 285"/>
                        <a:gd name="T55" fmla="*/ 0 h 607"/>
                        <a:gd name="T56" fmla="*/ 1 w 285"/>
                        <a:gd name="T57" fmla="*/ 0 h 607"/>
                        <a:gd name="T58" fmla="*/ 1 w 285"/>
                        <a:gd name="T59" fmla="*/ 0 h 607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</a:gdLst>
                      <a:ahLst/>
                      <a:cxnLst>
                        <a:cxn ang="T60">
                          <a:pos x="T0" y="T1"/>
                        </a:cxn>
                        <a:cxn ang="T61">
                          <a:pos x="T2" y="T3"/>
                        </a:cxn>
                        <a:cxn ang="T62">
                          <a:pos x="T4" y="T5"/>
                        </a:cxn>
                        <a:cxn ang="T63">
                          <a:pos x="T6" y="T7"/>
                        </a:cxn>
                        <a:cxn ang="T64">
                          <a:pos x="T8" y="T9"/>
                        </a:cxn>
                        <a:cxn ang="T65">
                          <a:pos x="T10" y="T11"/>
                        </a:cxn>
                        <a:cxn ang="T66">
                          <a:pos x="T12" y="T13"/>
                        </a:cxn>
                        <a:cxn ang="T67">
                          <a:pos x="T14" y="T15"/>
                        </a:cxn>
                        <a:cxn ang="T68">
                          <a:pos x="T16" y="T17"/>
                        </a:cxn>
                        <a:cxn ang="T69">
                          <a:pos x="T18" y="T19"/>
                        </a:cxn>
                        <a:cxn ang="T70">
                          <a:pos x="T20" y="T21"/>
                        </a:cxn>
                        <a:cxn ang="T71">
                          <a:pos x="T22" y="T23"/>
                        </a:cxn>
                        <a:cxn ang="T72">
                          <a:pos x="T24" y="T25"/>
                        </a:cxn>
                        <a:cxn ang="T73">
                          <a:pos x="T26" y="T27"/>
                        </a:cxn>
                        <a:cxn ang="T74">
                          <a:pos x="T28" y="T29"/>
                        </a:cxn>
                        <a:cxn ang="T75">
                          <a:pos x="T30" y="T31"/>
                        </a:cxn>
                        <a:cxn ang="T76">
                          <a:pos x="T32" y="T33"/>
                        </a:cxn>
                        <a:cxn ang="T77">
                          <a:pos x="T34" y="T35"/>
                        </a:cxn>
                        <a:cxn ang="T78">
                          <a:pos x="T36" y="T37"/>
                        </a:cxn>
                        <a:cxn ang="T79">
                          <a:pos x="T38" y="T39"/>
                        </a:cxn>
                        <a:cxn ang="T80">
                          <a:pos x="T40" y="T41"/>
                        </a:cxn>
                        <a:cxn ang="T81">
                          <a:pos x="T42" y="T43"/>
                        </a:cxn>
                        <a:cxn ang="T82">
                          <a:pos x="T44" y="T45"/>
                        </a:cxn>
                        <a:cxn ang="T83">
                          <a:pos x="T46" y="T47"/>
                        </a:cxn>
                        <a:cxn ang="T84">
                          <a:pos x="T48" y="T49"/>
                        </a:cxn>
                        <a:cxn ang="T85">
                          <a:pos x="T50" y="T51"/>
                        </a:cxn>
                        <a:cxn ang="T86">
                          <a:pos x="T52" y="T53"/>
                        </a:cxn>
                        <a:cxn ang="T87">
                          <a:pos x="T54" y="T55"/>
                        </a:cxn>
                        <a:cxn ang="T88">
                          <a:pos x="T56" y="T57"/>
                        </a:cxn>
                        <a:cxn ang="T89">
                          <a:pos x="T58" y="T59"/>
                        </a:cxn>
                      </a:cxnLst>
                      <a:rect l="0" t="0" r="r" b="b"/>
                      <a:pathLst>
                        <a:path w="285" h="607">
                          <a:moveTo>
                            <a:pt x="70" y="205"/>
                          </a:moveTo>
                          <a:lnTo>
                            <a:pt x="52" y="296"/>
                          </a:lnTo>
                          <a:lnTo>
                            <a:pt x="23" y="353"/>
                          </a:lnTo>
                          <a:lnTo>
                            <a:pt x="6" y="425"/>
                          </a:lnTo>
                          <a:lnTo>
                            <a:pt x="85" y="417"/>
                          </a:lnTo>
                          <a:lnTo>
                            <a:pt x="107" y="597"/>
                          </a:lnTo>
                          <a:lnTo>
                            <a:pt x="156" y="607"/>
                          </a:lnTo>
                          <a:lnTo>
                            <a:pt x="166" y="501"/>
                          </a:lnTo>
                          <a:lnTo>
                            <a:pt x="188" y="425"/>
                          </a:lnTo>
                          <a:lnTo>
                            <a:pt x="269" y="425"/>
                          </a:lnTo>
                          <a:lnTo>
                            <a:pt x="234" y="355"/>
                          </a:lnTo>
                          <a:lnTo>
                            <a:pt x="223" y="287"/>
                          </a:lnTo>
                          <a:lnTo>
                            <a:pt x="213" y="228"/>
                          </a:lnTo>
                          <a:lnTo>
                            <a:pt x="222" y="152"/>
                          </a:lnTo>
                          <a:lnTo>
                            <a:pt x="234" y="262"/>
                          </a:lnTo>
                          <a:lnTo>
                            <a:pt x="246" y="281"/>
                          </a:lnTo>
                          <a:lnTo>
                            <a:pt x="285" y="273"/>
                          </a:lnTo>
                          <a:lnTo>
                            <a:pt x="268" y="185"/>
                          </a:lnTo>
                          <a:lnTo>
                            <a:pt x="267" y="84"/>
                          </a:lnTo>
                          <a:lnTo>
                            <a:pt x="239" y="35"/>
                          </a:lnTo>
                          <a:lnTo>
                            <a:pt x="179" y="8"/>
                          </a:lnTo>
                          <a:lnTo>
                            <a:pt x="93" y="0"/>
                          </a:lnTo>
                          <a:lnTo>
                            <a:pt x="39" y="38"/>
                          </a:lnTo>
                          <a:lnTo>
                            <a:pt x="16" y="104"/>
                          </a:lnTo>
                          <a:lnTo>
                            <a:pt x="10" y="183"/>
                          </a:lnTo>
                          <a:lnTo>
                            <a:pt x="0" y="284"/>
                          </a:lnTo>
                          <a:lnTo>
                            <a:pt x="37" y="281"/>
                          </a:lnTo>
                          <a:lnTo>
                            <a:pt x="47" y="201"/>
                          </a:lnTo>
                          <a:lnTo>
                            <a:pt x="65" y="134"/>
                          </a:lnTo>
                          <a:lnTo>
                            <a:pt x="70" y="205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190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MX" sz="120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247" name="Freeform 429"/>
                <p:cNvSpPr>
                  <a:spLocks/>
                </p:cNvSpPr>
                <p:nvPr/>
              </p:nvSpPr>
              <p:spPr bwMode="auto">
                <a:xfrm>
                  <a:off x="6219825" y="3430588"/>
                  <a:ext cx="104775" cy="241300"/>
                </a:xfrm>
                <a:custGeom>
                  <a:avLst/>
                  <a:gdLst>
                    <a:gd name="T0" fmla="*/ 2147483647 w 347"/>
                    <a:gd name="T1" fmla="*/ 2147483647 h 792"/>
                    <a:gd name="T2" fmla="*/ 2147483647 w 347"/>
                    <a:gd name="T3" fmla="*/ 2147483647 h 792"/>
                    <a:gd name="T4" fmla="*/ 2147483647 w 347"/>
                    <a:gd name="T5" fmla="*/ 2147483647 h 792"/>
                    <a:gd name="T6" fmla="*/ 2147483647 w 347"/>
                    <a:gd name="T7" fmla="*/ 2147483647 h 792"/>
                    <a:gd name="T8" fmla="*/ 2147483647 w 347"/>
                    <a:gd name="T9" fmla="*/ 2147483647 h 792"/>
                    <a:gd name="T10" fmla="*/ 2147483647 w 347"/>
                    <a:gd name="T11" fmla="*/ 2147483647 h 792"/>
                    <a:gd name="T12" fmla="*/ 2147483647 w 347"/>
                    <a:gd name="T13" fmla="*/ 2147483647 h 792"/>
                    <a:gd name="T14" fmla="*/ 2147483647 w 347"/>
                    <a:gd name="T15" fmla="*/ 2147483647 h 792"/>
                    <a:gd name="T16" fmla="*/ 2147483647 w 347"/>
                    <a:gd name="T17" fmla="*/ 0 h 792"/>
                    <a:gd name="T18" fmla="*/ 2147483647 w 347"/>
                    <a:gd name="T19" fmla="*/ 2147483647 h 792"/>
                    <a:gd name="T20" fmla="*/ 2147483647 w 347"/>
                    <a:gd name="T21" fmla="*/ 2147483647 h 792"/>
                    <a:gd name="T22" fmla="*/ 2147483647 w 347"/>
                    <a:gd name="T23" fmla="*/ 2147483647 h 792"/>
                    <a:gd name="T24" fmla="*/ 2147483647 w 347"/>
                    <a:gd name="T25" fmla="*/ 2147483647 h 792"/>
                    <a:gd name="T26" fmla="*/ 2147483647 w 347"/>
                    <a:gd name="T27" fmla="*/ 2147483647 h 792"/>
                    <a:gd name="T28" fmla="*/ 2147483647 w 347"/>
                    <a:gd name="T29" fmla="*/ 2147483647 h 792"/>
                    <a:gd name="T30" fmla="*/ 2147483647 w 347"/>
                    <a:gd name="T31" fmla="*/ 2147483647 h 792"/>
                    <a:gd name="T32" fmla="*/ 0 w 347"/>
                    <a:gd name="T33" fmla="*/ 2147483647 h 792"/>
                    <a:gd name="T34" fmla="*/ 2147483647 w 347"/>
                    <a:gd name="T35" fmla="*/ 2147483647 h 792"/>
                    <a:gd name="T36" fmla="*/ 2147483647 w 347"/>
                    <a:gd name="T37" fmla="*/ 2147483647 h 792"/>
                    <a:gd name="T38" fmla="*/ 2147483647 w 347"/>
                    <a:gd name="T39" fmla="*/ 2147483647 h 792"/>
                    <a:gd name="T40" fmla="*/ 2147483647 w 347"/>
                    <a:gd name="T41" fmla="*/ 2147483647 h 792"/>
                    <a:gd name="T42" fmla="*/ 2147483647 w 347"/>
                    <a:gd name="T43" fmla="*/ 2147483647 h 792"/>
                    <a:gd name="T44" fmla="*/ 2147483647 w 347"/>
                    <a:gd name="T45" fmla="*/ 2147483647 h 792"/>
                    <a:gd name="T46" fmla="*/ 2147483647 w 347"/>
                    <a:gd name="T47" fmla="*/ 2147483647 h 792"/>
                    <a:gd name="T48" fmla="*/ 2147483647 w 347"/>
                    <a:gd name="T49" fmla="*/ 2147483647 h 79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347" h="792">
                      <a:moveTo>
                        <a:pt x="347" y="464"/>
                      </a:moveTo>
                      <a:lnTo>
                        <a:pt x="317" y="354"/>
                      </a:lnTo>
                      <a:lnTo>
                        <a:pt x="323" y="242"/>
                      </a:lnTo>
                      <a:lnTo>
                        <a:pt x="286" y="200"/>
                      </a:lnTo>
                      <a:lnTo>
                        <a:pt x="204" y="173"/>
                      </a:lnTo>
                      <a:lnTo>
                        <a:pt x="238" y="150"/>
                      </a:lnTo>
                      <a:lnTo>
                        <a:pt x="265" y="92"/>
                      </a:lnTo>
                      <a:lnTo>
                        <a:pt x="232" y="21"/>
                      </a:lnTo>
                      <a:lnTo>
                        <a:pt x="187" y="0"/>
                      </a:lnTo>
                      <a:lnTo>
                        <a:pt x="118" y="9"/>
                      </a:lnTo>
                      <a:lnTo>
                        <a:pt x="70" y="71"/>
                      </a:lnTo>
                      <a:lnTo>
                        <a:pt x="76" y="124"/>
                      </a:lnTo>
                      <a:lnTo>
                        <a:pt x="124" y="161"/>
                      </a:lnTo>
                      <a:lnTo>
                        <a:pt x="75" y="190"/>
                      </a:lnTo>
                      <a:lnTo>
                        <a:pt x="26" y="245"/>
                      </a:lnTo>
                      <a:lnTo>
                        <a:pt x="12" y="334"/>
                      </a:lnTo>
                      <a:lnTo>
                        <a:pt x="0" y="497"/>
                      </a:lnTo>
                      <a:lnTo>
                        <a:pt x="70" y="491"/>
                      </a:lnTo>
                      <a:lnTo>
                        <a:pt x="74" y="549"/>
                      </a:lnTo>
                      <a:lnTo>
                        <a:pt x="58" y="654"/>
                      </a:lnTo>
                      <a:lnTo>
                        <a:pt x="63" y="773"/>
                      </a:lnTo>
                      <a:lnTo>
                        <a:pt x="181" y="792"/>
                      </a:lnTo>
                      <a:lnTo>
                        <a:pt x="292" y="773"/>
                      </a:lnTo>
                      <a:lnTo>
                        <a:pt x="271" y="490"/>
                      </a:lnTo>
                      <a:lnTo>
                        <a:pt x="347" y="464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190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sz="120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248" name="Group 430"/>
                <p:cNvGrpSpPr>
                  <a:grpSpLocks/>
                </p:cNvGrpSpPr>
                <p:nvPr/>
              </p:nvGrpSpPr>
              <p:grpSpPr bwMode="auto">
                <a:xfrm>
                  <a:off x="6099175" y="4092575"/>
                  <a:ext cx="107950" cy="247650"/>
                  <a:chOff x="1102" y="2293"/>
                  <a:chExt cx="179" cy="408"/>
                </a:xfrm>
              </p:grpSpPr>
              <p:sp>
                <p:nvSpPr>
                  <p:cNvPr id="350" name="Freeform 431"/>
                  <p:cNvSpPr>
                    <a:spLocks/>
                  </p:cNvSpPr>
                  <p:nvPr/>
                </p:nvSpPr>
                <p:spPr bwMode="auto">
                  <a:xfrm>
                    <a:off x="1102" y="2293"/>
                    <a:ext cx="179" cy="408"/>
                  </a:xfrm>
                  <a:custGeom>
                    <a:avLst/>
                    <a:gdLst>
                      <a:gd name="T0" fmla="*/ 0 w 360"/>
                      <a:gd name="T1" fmla="*/ 1 h 815"/>
                      <a:gd name="T2" fmla="*/ 0 w 360"/>
                      <a:gd name="T3" fmla="*/ 1 h 815"/>
                      <a:gd name="T4" fmla="*/ 0 w 360"/>
                      <a:gd name="T5" fmla="*/ 1 h 815"/>
                      <a:gd name="T6" fmla="*/ 0 w 360"/>
                      <a:gd name="T7" fmla="*/ 1 h 815"/>
                      <a:gd name="T8" fmla="*/ 0 w 360"/>
                      <a:gd name="T9" fmla="*/ 1 h 815"/>
                      <a:gd name="T10" fmla="*/ 0 w 360"/>
                      <a:gd name="T11" fmla="*/ 1 h 815"/>
                      <a:gd name="T12" fmla="*/ 0 w 360"/>
                      <a:gd name="T13" fmla="*/ 1 h 815"/>
                      <a:gd name="T14" fmla="*/ 0 w 360"/>
                      <a:gd name="T15" fmla="*/ 1 h 815"/>
                      <a:gd name="T16" fmla="*/ 0 w 360"/>
                      <a:gd name="T17" fmla="*/ 1 h 815"/>
                      <a:gd name="T18" fmla="*/ 0 w 360"/>
                      <a:gd name="T19" fmla="*/ 0 h 815"/>
                      <a:gd name="T20" fmla="*/ 0 w 360"/>
                      <a:gd name="T21" fmla="*/ 1 h 815"/>
                      <a:gd name="T22" fmla="*/ 0 w 360"/>
                      <a:gd name="T23" fmla="*/ 1 h 815"/>
                      <a:gd name="T24" fmla="*/ 0 w 360"/>
                      <a:gd name="T25" fmla="*/ 1 h 815"/>
                      <a:gd name="T26" fmla="*/ 0 w 360"/>
                      <a:gd name="T27" fmla="*/ 1 h 815"/>
                      <a:gd name="T28" fmla="*/ 0 w 360"/>
                      <a:gd name="T29" fmla="*/ 1 h 815"/>
                      <a:gd name="T30" fmla="*/ 0 w 360"/>
                      <a:gd name="T31" fmla="*/ 1 h 815"/>
                      <a:gd name="T32" fmla="*/ 0 w 360"/>
                      <a:gd name="T33" fmla="*/ 1 h 815"/>
                      <a:gd name="T34" fmla="*/ 0 w 360"/>
                      <a:gd name="T35" fmla="*/ 1 h 815"/>
                      <a:gd name="T36" fmla="*/ 0 w 360"/>
                      <a:gd name="T37" fmla="*/ 1 h 815"/>
                      <a:gd name="T38" fmla="*/ 0 w 360"/>
                      <a:gd name="T39" fmla="*/ 1 h 815"/>
                      <a:gd name="T40" fmla="*/ 0 w 360"/>
                      <a:gd name="T41" fmla="*/ 1 h 815"/>
                      <a:gd name="T42" fmla="*/ 0 w 360"/>
                      <a:gd name="T43" fmla="*/ 1 h 815"/>
                      <a:gd name="T44" fmla="*/ 0 w 360"/>
                      <a:gd name="T45" fmla="*/ 1 h 815"/>
                      <a:gd name="T46" fmla="*/ 0 w 360"/>
                      <a:gd name="T47" fmla="*/ 1 h 815"/>
                      <a:gd name="T48" fmla="*/ 0 w 360"/>
                      <a:gd name="T49" fmla="*/ 1 h 815"/>
                      <a:gd name="T50" fmla="*/ 0 w 360"/>
                      <a:gd name="T51" fmla="*/ 1 h 815"/>
                      <a:gd name="T52" fmla="*/ 0 w 360"/>
                      <a:gd name="T53" fmla="*/ 1 h 815"/>
                      <a:gd name="T54" fmla="*/ 0 w 360"/>
                      <a:gd name="T55" fmla="*/ 1 h 815"/>
                      <a:gd name="T56" fmla="*/ 0 w 360"/>
                      <a:gd name="T57" fmla="*/ 1 h 815"/>
                      <a:gd name="T58" fmla="*/ 0 w 360"/>
                      <a:gd name="T59" fmla="*/ 1 h 815"/>
                      <a:gd name="T60" fmla="*/ 0 w 360"/>
                      <a:gd name="T61" fmla="*/ 1 h 815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0" t="0" r="r" b="b"/>
                    <a:pathLst>
                      <a:path w="360" h="815">
                        <a:moveTo>
                          <a:pt x="289" y="487"/>
                        </a:moveTo>
                        <a:lnTo>
                          <a:pt x="360" y="464"/>
                        </a:lnTo>
                        <a:lnTo>
                          <a:pt x="328" y="354"/>
                        </a:lnTo>
                        <a:lnTo>
                          <a:pt x="334" y="242"/>
                        </a:lnTo>
                        <a:lnTo>
                          <a:pt x="297" y="201"/>
                        </a:lnTo>
                        <a:lnTo>
                          <a:pt x="217" y="173"/>
                        </a:lnTo>
                        <a:lnTo>
                          <a:pt x="250" y="150"/>
                        </a:lnTo>
                        <a:lnTo>
                          <a:pt x="277" y="92"/>
                        </a:lnTo>
                        <a:lnTo>
                          <a:pt x="245" y="21"/>
                        </a:lnTo>
                        <a:lnTo>
                          <a:pt x="199" y="0"/>
                        </a:lnTo>
                        <a:lnTo>
                          <a:pt x="118" y="7"/>
                        </a:lnTo>
                        <a:lnTo>
                          <a:pt x="73" y="79"/>
                        </a:lnTo>
                        <a:lnTo>
                          <a:pt x="83" y="128"/>
                        </a:lnTo>
                        <a:lnTo>
                          <a:pt x="108" y="157"/>
                        </a:lnTo>
                        <a:lnTo>
                          <a:pt x="127" y="167"/>
                        </a:lnTo>
                        <a:lnTo>
                          <a:pt x="70" y="189"/>
                        </a:lnTo>
                        <a:lnTo>
                          <a:pt x="24" y="282"/>
                        </a:lnTo>
                        <a:lnTo>
                          <a:pt x="24" y="379"/>
                        </a:lnTo>
                        <a:lnTo>
                          <a:pt x="0" y="495"/>
                        </a:lnTo>
                        <a:lnTo>
                          <a:pt x="51" y="487"/>
                        </a:lnTo>
                        <a:lnTo>
                          <a:pt x="9" y="638"/>
                        </a:lnTo>
                        <a:lnTo>
                          <a:pt x="57" y="625"/>
                        </a:lnTo>
                        <a:lnTo>
                          <a:pt x="105" y="629"/>
                        </a:lnTo>
                        <a:lnTo>
                          <a:pt x="108" y="713"/>
                        </a:lnTo>
                        <a:lnTo>
                          <a:pt x="127" y="812"/>
                        </a:lnTo>
                        <a:lnTo>
                          <a:pt x="220" y="815"/>
                        </a:lnTo>
                        <a:lnTo>
                          <a:pt x="224" y="690"/>
                        </a:lnTo>
                        <a:lnTo>
                          <a:pt x="240" y="653"/>
                        </a:lnTo>
                        <a:lnTo>
                          <a:pt x="345" y="638"/>
                        </a:lnTo>
                        <a:lnTo>
                          <a:pt x="298" y="539"/>
                        </a:lnTo>
                        <a:lnTo>
                          <a:pt x="289" y="487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190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MX" sz="12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51" name="Freeform 432"/>
                  <p:cNvSpPr>
                    <a:spLocks/>
                  </p:cNvSpPr>
                  <p:nvPr/>
                </p:nvSpPr>
                <p:spPr bwMode="auto">
                  <a:xfrm>
                    <a:off x="1152" y="2301"/>
                    <a:ext cx="70" cy="71"/>
                  </a:xfrm>
                  <a:custGeom>
                    <a:avLst/>
                    <a:gdLst>
                      <a:gd name="T0" fmla="*/ 0 w 142"/>
                      <a:gd name="T1" fmla="*/ 1 h 142"/>
                      <a:gd name="T2" fmla="*/ 0 w 142"/>
                      <a:gd name="T3" fmla="*/ 1 h 142"/>
                      <a:gd name="T4" fmla="*/ 0 w 142"/>
                      <a:gd name="T5" fmla="*/ 1 h 142"/>
                      <a:gd name="T6" fmla="*/ 0 w 142"/>
                      <a:gd name="T7" fmla="*/ 1 h 142"/>
                      <a:gd name="T8" fmla="*/ 0 w 142"/>
                      <a:gd name="T9" fmla="*/ 1 h 142"/>
                      <a:gd name="T10" fmla="*/ 0 w 142"/>
                      <a:gd name="T11" fmla="*/ 1 h 142"/>
                      <a:gd name="T12" fmla="*/ 0 w 142"/>
                      <a:gd name="T13" fmla="*/ 1 h 142"/>
                      <a:gd name="T14" fmla="*/ 0 w 142"/>
                      <a:gd name="T15" fmla="*/ 1 h 142"/>
                      <a:gd name="T16" fmla="*/ 0 w 142"/>
                      <a:gd name="T17" fmla="*/ 0 h 142"/>
                      <a:gd name="T18" fmla="*/ 0 w 142"/>
                      <a:gd name="T19" fmla="*/ 1 h 14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42" h="142">
                        <a:moveTo>
                          <a:pt x="30" y="14"/>
                        </a:moveTo>
                        <a:lnTo>
                          <a:pt x="0" y="53"/>
                        </a:lnTo>
                        <a:lnTo>
                          <a:pt x="4" y="106"/>
                        </a:lnTo>
                        <a:lnTo>
                          <a:pt x="58" y="142"/>
                        </a:lnTo>
                        <a:lnTo>
                          <a:pt x="96" y="134"/>
                        </a:lnTo>
                        <a:lnTo>
                          <a:pt x="127" y="113"/>
                        </a:lnTo>
                        <a:lnTo>
                          <a:pt x="142" y="79"/>
                        </a:lnTo>
                        <a:lnTo>
                          <a:pt x="129" y="25"/>
                        </a:lnTo>
                        <a:lnTo>
                          <a:pt x="81" y="0"/>
                        </a:lnTo>
                        <a:lnTo>
                          <a:pt x="30" y="14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190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MX" sz="12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52" name="Freeform 433"/>
                  <p:cNvSpPr>
                    <a:spLocks/>
                  </p:cNvSpPr>
                  <p:nvPr/>
                </p:nvSpPr>
                <p:spPr bwMode="auto">
                  <a:xfrm>
                    <a:off x="1119" y="2385"/>
                    <a:ext cx="143" cy="303"/>
                  </a:xfrm>
                  <a:custGeom>
                    <a:avLst/>
                    <a:gdLst>
                      <a:gd name="T0" fmla="*/ 1 w 285"/>
                      <a:gd name="T1" fmla="*/ 0 h 607"/>
                      <a:gd name="T2" fmla="*/ 1 w 285"/>
                      <a:gd name="T3" fmla="*/ 0 h 607"/>
                      <a:gd name="T4" fmla="*/ 1 w 285"/>
                      <a:gd name="T5" fmla="*/ 0 h 607"/>
                      <a:gd name="T6" fmla="*/ 1 w 285"/>
                      <a:gd name="T7" fmla="*/ 0 h 607"/>
                      <a:gd name="T8" fmla="*/ 1 w 285"/>
                      <a:gd name="T9" fmla="*/ 0 h 607"/>
                      <a:gd name="T10" fmla="*/ 1 w 285"/>
                      <a:gd name="T11" fmla="*/ 0 h 607"/>
                      <a:gd name="T12" fmla="*/ 1 w 285"/>
                      <a:gd name="T13" fmla="*/ 0 h 607"/>
                      <a:gd name="T14" fmla="*/ 1 w 285"/>
                      <a:gd name="T15" fmla="*/ 0 h 607"/>
                      <a:gd name="T16" fmla="*/ 1 w 285"/>
                      <a:gd name="T17" fmla="*/ 0 h 607"/>
                      <a:gd name="T18" fmla="*/ 1 w 285"/>
                      <a:gd name="T19" fmla="*/ 0 h 607"/>
                      <a:gd name="T20" fmla="*/ 1 w 285"/>
                      <a:gd name="T21" fmla="*/ 0 h 607"/>
                      <a:gd name="T22" fmla="*/ 1 w 285"/>
                      <a:gd name="T23" fmla="*/ 0 h 607"/>
                      <a:gd name="T24" fmla="*/ 1 w 285"/>
                      <a:gd name="T25" fmla="*/ 0 h 607"/>
                      <a:gd name="T26" fmla="*/ 1 w 285"/>
                      <a:gd name="T27" fmla="*/ 0 h 607"/>
                      <a:gd name="T28" fmla="*/ 1 w 285"/>
                      <a:gd name="T29" fmla="*/ 0 h 607"/>
                      <a:gd name="T30" fmla="*/ 1 w 285"/>
                      <a:gd name="T31" fmla="*/ 0 h 607"/>
                      <a:gd name="T32" fmla="*/ 1 w 285"/>
                      <a:gd name="T33" fmla="*/ 0 h 607"/>
                      <a:gd name="T34" fmla="*/ 1 w 285"/>
                      <a:gd name="T35" fmla="*/ 0 h 607"/>
                      <a:gd name="T36" fmla="*/ 1 w 285"/>
                      <a:gd name="T37" fmla="*/ 0 h 607"/>
                      <a:gd name="T38" fmla="*/ 1 w 285"/>
                      <a:gd name="T39" fmla="*/ 0 h 607"/>
                      <a:gd name="T40" fmla="*/ 1 w 285"/>
                      <a:gd name="T41" fmla="*/ 0 h 607"/>
                      <a:gd name="T42" fmla="*/ 1 w 285"/>
                      <a:gd name="T43" fmla="*/ 0 h 607"/>
                      <a:gd name="T44" fmla="*/ 1 w 285"/>
                      <a:gd name="T45" fmla="*/ 0 h 607"/>
                      <a:gd name="T46" fmla="*/ 1 w 285"/>
                      <a:gd name="T47" fmla="*/ 0 h 607"/>
                      <a:gd name="T48" fmla="*/ 1 w 285"/>
                      <a:gd name="T49" fmla="*/ 0 h 607"/>
                      <a:gd name="T50" fmla="*/ 0 w 285"/>
                      <a:gd name="T51" fmla="*/ 0 h 607"/>
                      <a:gd name="T52" fmla="*/ 1 w 285"/>
                      <a:gd name="T53" fmla="*/ 0 h 607"/>
                      <a:gd name="T54" fmla="*/ 1 w 285"/>
                      <a:gd name="T55" fmla="*/ 0 h 607"/>
                      <a:gd name="T56" fmla="*/ 1 w 285"/>
                      <a:gd name="T57" fmla="*/ 0 h 607"/>
                      <a:gd name="T58" fmla="*/ 1 w 285"/>
                      <a:gd name="T59" fmla="*/ 0 h 607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0" t="0" r="r" b="b"/>
                    <a:pathLst>
                      <a:path w="285" h="607">
                        <a:moveTo>
                          <a:pt x="70" y="205"/>
                        </a:moveTo>
                        <a:lnTo>
                          <a:pt x="52" y="296"/>
                        </a:lnTo>
                        <a:lnTo>
                          <a:pt x="23" y="353"/>
                        </a:lnTo>
                        <a:lnTo>
                          <a:pt x="6" y="425"/>
                        </a:lnTo>
                        <a:lnTo>
                          <a:pt x="85" y="417"/>
                        </a:lnTo>
                        <a:lnTo>
                          <a:pt x="107" y="597"/>
                        </a:lnTo>
                        <a:lnTo>
                          <a:pt x="156" y="607"/>
                        </a:lnTo>
                        <a:lnTo>
                          <a:pt x="166" y="501"/>
                        </a:lnTo>
                        <a:lnTo>
                          <a:pt x="188" y="425"/>
                        </a:lnTo>
                        <a:lnTo>
                          <a:pt x="269" y="425"/>
                        </a:lnTo>
                        <a:lnTo>
                          <a:pt x="234" y="355"/>
                        </a:lnTo>
                        <a:lnTo>
                          <a:pt x="223" y="287"/>
                        </a:lnTo>
                        <a:lnTo>
                          <a:pt x="213" y="228"/>
                        </a:lnTo>
                        <a:lnTo>
                          <a:pt x="222" y="152"/>
                        </a:lnTo>
                        <a:lnTo>
                          <a:pt x="234" y="262"/>
                        </a:lnTo>
                        <a:lnTo>
                          <a:pt x="246" y="281"/>
                        </a:lnTo>
                        <a:lnTo>
                          <a:pt x="285" y="273"/>
                        </a:lnTo>
                        <a:lnTo>
                          <a:pt x="268" y="185"/>
                        </a:lnTo>
                        <a:lnTo>
                          <a:pt x="267" y="84"/>
                        </a:lnTo>
                        <a:lnTo>
                          <a:pt x="239" y="35"/>
                        </a:lnTo>
                        <a:lnTo>
                          <a:pt x="179" y="8"/>
                        </a:lnTo>
                        <a:lnTo>
                          <a:pt x="93" y="0"/>
                        </a:lnTo>
                        <a:lnTo>
                          <a:pt x="39" y="38"/>
                        </a:lnTo>
                        <a:lnTo>
                          <a:pt x="16" y="104"/>
                        </a:lnTo>
                        <a:lnTo>
                          <a:pt x="10" y="183"/>
                        </a:lnTo>
                        <a:lnTo>
                          <a:pt x="0" y="284"/>
                        </a:lnTo>
                        <a:lnTo>
                          <a:pt x="37" y="281"/>
                        </a:lnTo>
                        <a:lnTo>
                          <a:pt x="47" y="201"/>
                        </a:lnTo>
                        <a:lnTo>
                          <a:pt x="65" y="134"/>
                        </a:lnTo>
                        <a:lnTo>
                          <a:pt x="70" y="205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190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MX" sz="120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49" name="Group 434"/>
                <p:cNvGrpSpPr>
                  <a:grpSpLocks/>
                </p:cNvGrpSpPr>
                <p:nvPr/>
              </p:nvGrpSpPr>
              <p:grpSpPr bwMode="auto">
                <a:xfrm>
                  <a:off x="5502275" y="3451225"/>
                  <a:ext cx="107950" cy="247650"/>
                  <a:chOff x="1102" y="2293"/>
                  <a:chExt cx="179" cy="408"/>
                </a:xfrm>
              </p:grpSpPr>
              <p:sp>
                <p:nvSpPr>
                  <p:cNvPr id="347" name="Freeform 435"/>
                  <p:cNvSpPr>
                    <a:spLocks/>
                  </p:cNvSpPr>
                  <p:nvPr/>
                </p:nvSpPr>
                <p:spPr bwMode="auto">
                  <a:xfrm>
                    <a:off x="1102" y="2293"/>
                    <a:ext cx="179" cy="408"/>
                  </a:xfrm>
                  <a:custGeom>
                    <a:avLst/>
                    <a:gdLst>
                      <a:gd name="T0" fmla="*/ 0 w 360"/>
                      <a:gd name="T1" fmla="*/ 1 h 815"/>
                      <a:gd name="T2" fmla="*/ 0 w 360"/>
                      <a:gd name="T3" fmla="*/ 1 h 815"/>
                      <a:gd name="T4" fmla="*/ 0 w 360"/>
                      <a:gd name="T5" fmla="*/ 1 h 815"/>
                      <a:gd name="T6" fmla="*/ 0 w 360"/>
                      <a:gd name="T7" fmla="*/ 1 h 815"/>
                      <a:gd name="T8" fmla="*/ 0 w 360"/>
                      <a:gd name="T9" fmla="*/ 1 h 815"/>
                      <a:gd name="T10" fmla="*/ 0 w 360"/>
                      <a:gd name="T11" fmla="*/ 1 h 815"/>
                      <a:gd name="T12" fmla="*/ 0 w 360"/>
                      <a:gd name="T13" fmla="*/ 1 h 815"/>
                      <a:gd name="T14" fmla="*/ 0 w 360"/>
                      <a:gd name="T15" fmla="*/ 1 h 815"/>
                      <a:gd name="T16" fmla="*/ 0 w 360"/>
                      <a:gd name="T17" fmla="*/ 1 h 815"/>
                      <a:gd name="T18" fmla="*/ 0 w 360"/>
                      <a:gd name="T19" fmla="*/ 0 h 815"/>
                      <a:gd name="T20" fmla="*/ 0 w 360"/>
                      <a:gd name="T21" fmla="*/ 1 h 815"/>
                      <a:gd name="T22" fmla="*/ 0 w 360"/>
                      <a:gd name="T23" fmla="*/ 1 h 815"/>
                      <a:gd name="T24" fmla="*/ 0 w 360"/>
                      <a:gd name="T25" fmla="*/ 1 h 815"/>
                      <a:gd name="T26" fmla="*/ 0 w 360"/>
                      <a:gd name="T27" fmla="*/ 1 h 815"/>
                      <a:gd name="T28" fmla="*/ 0 w 360"/>
                      <a:gd name="T29" fmla="*/ 1 h 815"/>
                      <a:gd name="T30" fmla="*/ 0 w 360"/>
                      <a:gd name="T31" fmla="*/ 1 h 815"/>
                      <a:gd name="T32" fmla="*/ 0 w 360"/>
                      <a:gd name="T33" fmla="*/ 1 h 815"/>
                      <a:gd name="T34" fmla="*/ 0 w 360"/>
                      <a:gd name="T35" fmla="*/ 1 h 815"/>
                      <a:gd name="T36" fmla="*/ 0 w 360"/>
                      <a:gd name="T37" fmla="*/ 1 h 815"/>
                      <a:gd name="T38" fmla="*/ 0 w 360"/>
                      <a:gd name="T39" fmla="*/ 1 h 815"/>
                      <a:gd name="T40" fmla="*/ 0 w 360"/>
                      <a:gd name="T41" fmla="*/ 1 h 815"/>
                      <a:gd name="T42" fmla="*/ 0 w 360"/>
                      <a:gd name="T43" fmla="*/ 1 h 815"/>
                      <a:gd name="T44" fmla="*/ 0 w 360"/>
                      <a:gd name="T45" fmla="*/ 1 h 815"/>
                      <a:gd name="T46" fmla="*/ 0 w 360"/>
                      <a:gd name="T47" fmla="*/ 1 h 815"/>
                      <a:gd name="T48" fmla="*/ 0 w 360"/>
                      <a:gd name="T49" fmla="*/ 1 h 815"/>
                      <a:gd name="T50" fmla="*/ 0 w 360"/>
                      <a:gd name="T51" fmla="*/ 1 h 815"/>
                      <a:gd name="T52" fmla="*/ 0 w 360"/>
                      <a:gd name="T53" fmla="*/ 1 h 815"/>
                      <a:gd name="T54" fmla="*/ 0 w 360"/>
                      <a:gd name="T55" fmla="*/ 1 h 815"/>
                      <a:gd name="T56" fmla="*/ 0 w 360"/>
                      <a:gd name="T57" fmla="*/ 1 h 815"/>
                      <a:gd name="T58" fmla="*/ 0 w 360"/>
                      <a:gd name="T59" fmla="*/ 1 h 815"/>
                      <a:gd name="T60" fmla="*/ 0 w 360"/>
                      <a:gd name="T61" fmla="*/ 1 h 815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0" t="0" r="r" b="b"/>
                    <a:pathLst>
                      <a:path w="360" h="815">
                        <a:moveTo>
                          <a:pt x="289" y="487"/>
                        </a:moveTo>
                        <a:lnTo>
                          <a:pt x="360" y="464"/>
                        </a:lnTo>
                        <a:lnTo>
                          <a:pt x="328" y="354"/>
                        </a:lnTo>
                        <a:lnTo>
                          <a:pt x="334" y="242"/>
                        </a:lnTo>
                        <a:lnTo>
                          <a:pt x="297" y="201"/>
                        </a:lnTo>
                        <a:lnTo>
                          <a:pt x="217" y="173"/>
                        </a:lnTo>
                        <a:lnTo>
                          <a:pt x="250" y="150"/>
                        </a:lnTo>
                        <a:lnTo>
                          <a:pt x="277" y="92"/>
                        </a:lnTo>
                        <a:lnTo>
                          <a:pt x="245" y="21"/>
                        </a:lnTo>
                        <a:lnTo>
                          <a:pt x="199" y="0"/>
                        </a:lnTo>
                        <a:lnTo>
                          <a:pt x="118" y="7"/>
                        </a:lnTo>
                        <a:lnTo>
                          <a:pt x="73" y="79"/>
                        </a:lnTo>
                        <a:lnTo>
                          <a:pt x="83" y="128"/>
                        </a:lnTo>
                        <a:lnTo>
                          <a:pt x="108" y="157"/>
                        </a:lnTo>
                        <a:lnTo>
                          <a:pt x="127" y="167"/>
                        </a:lnTo>
                        <a:lnTo>
                          <a:pt x="70" y="189"/>
                        </a:lnTo>
                        <a:lnTo>
                          <a:pt x="24" y="282"/>
                        </a:lnTo>
                        <a:lnTo>
                          <a:pt x="24" y="379"/>
                        </a:lnTo>
                        <a:lnTo>
                          <a:pt x="0" y="495"/>
                        </a:lnTo>
                        <a:lnTo>
                          <a:pt x="51" y="487"/>
                        </a:lnTo>
                        <a:lnTo>
                          <a:pt x="9" y="638"/>
                        </a:lnTo>
                        <a:lnTo>
                          <a:pt x="57" y="625"/>
                        </a:lnTo>
                        <a:lnTo>
                          <a:pt x="105" y="629"/>
                        </a:lnTo>
                        <a:lnTo>
                          <a:pt x="108" y="713"/>
                        </a:lnTo>
                        <a:lnTo>
                          <a:pt x="127" y="812"/>
                        </a:lnTo>
                        <a:lnTo>
                          <a:pt x="220" y="815"/>
                        </a:lnTo>
                        <a:lnTo>
                          <a:pt x="224" y="690"/>
                        </a:lnTo>
                        <a:lnTo>
                          <a:pt x="240" y="653"/>
                        </a:lnTo>
                        <a:lnTo>
                          <a:pt x="345" y="638"/>
                        </a:lnTo>
                        <a:lnTo>
                          <a:pt x="298" y="539"/>
                        </a:lnTo>
                        <a:lnTo>
                          <a:pt x="289" y="487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190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MX" sz="12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48" name="Freeform 436"/>
                  <p:cNvSpPr>
                    <a:spLocks/>
                  </p:cNvSpPr>
                  <p:nvPr/>
                </p:nvSpPr>
                <p:spPr bwMode="auto">
                  <a:xfrm>
                    <a:off x="1152" y="2301"/>
                    <a:ext cx="70" cy="71"/>
                  </a:xfrm>
                  <a:custGeom>
                    <a:avLst/>
                    <a:gdLst>
                      <a:gd name="T0" fmla="*/ 0 w 142"/>
                      <a:gd name="T1" fmla="*/ 1 h 142"/>
                      <a:gd name="T2" fmla="*/ 0 w 142"/>
                      <a:gd name="T3" fmla="*/ 1 h 142"/>
                      <a:gd name="T4" fmla="*/ 0 w 142"/>
                      <a:gd name="T5" fmla="*/ 1 h 142"/>
                      <a:gd name="T6" fmla="*/ 0 w 142"/>
                      <a:gd name="T7" fmla="*/ 1 h 142"/>
                      <a:gd name="T8" fmla="*/ 0 w 142"/>
                      <a:gd name="T9" fmla="*/ 1 h 142"/>
                      <a:gd name="T10" fmla="*/ 0 w 142"/>
                      <a:gd name="T11" fmla="*/ 1 h 142"/>
                      <a:gd name="T12" fmla="*/ 0 w 142"/>
                      <a:gd name="T13" fmla="*/ 1 h 142"/>
                      <a:gd name="T14" fmla="*/ 0 w 142"/>
                      <a:gd name="T15" fmla="*/ 1 h 142"/>
                      <a:gd name="T16" fmla="*/ 0 w 142"/>
                      <a:gd name="T17" fmla="*/ 0 h 142"/>
                      <a:gd name="T18" fmla="*/ 0 w 142"/>
                      <a:gd name="T19" fmla="*/ 1 h 14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42" h="142">
                        <a:moveTo>
                          <a:pt x="30" y="14"/>
                        </a:moveTo>
                        <a:lnTo>
                          <a:pt x="0" y="53"/>
                        </a:lnTo>
                        <a:lnTo>
                          <a:pt x="4" y="106"/>
                        </a:lnTo>
                        <a:lnTo>
                          <a:pt x="58" y="142"/>
                        </a:lnTo>
                        <a:lnTo>
                          <a:pt x="96" y="134"/>
                        </a:lnTo>
                        <a:lnTo>
                          <a:pt x="127" y="113"/>
                        </a:lnTo>
                        <a:lnTo>
                          <a:pt x="142" y="79"/>
                        </a:lnTo>
                        <a:lnTo>
                          <a:pt x="129" y="25"/>
                        </a:lnTo>
                        <a:lnTo>
                          <a:pt x="81" y="0"/>
                        </a:lnTo>
                        <a:lnTo>
                          <a:pt x="30" y="14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190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MX" sz="12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49" name="Freeform 437"/>
                  <p:cNvSpPr>
                    <a:spLocks/>
                  </p:cNvSpPr>
                  <p:nvPr/>
                </p:nvSpPr>
                <p:spPr bwMode="auto">
                  <a:xfrm>
                    <a:off x="1119" y="2385"/>
                    <a:ext cx="143" cy="303"/>
                  </a:xfrm>
                  <a:custGeom>
                    <a:avLst/>
                    <a:gdLst>
                      <a:gd name="T0" fmla="*/ 1 w 285"/>
                      <a:gd name="T1" fmla="*/ 0 h 607"/>
                      <a:gd name="T2" fmla="*/ 1 w 285"/>
                      <a:gd name="T3" fmla="*/ 0 h 607"/>
                      <a:gd name="T4" fmla="*/ 1 w 285"/>
                      <a:gd name="T5" fmla="*/ 0 h 607"/>
                      <a:gd name="T6" fmla="*/ 1 w 285"/>
                      <a:gd name="T7" fmla="*/ 0 h 607"/>
                      <a:gd name="T8" fmla="*/ 1 w 285"/>
                      <a:gd name="T9" fmla="*/ 0 h 607"/>
                      <a:gd name="T10" fmla="*/ 1 w 285"/>
                      <a:gd name="T11" fmla="*/ 0 h 607"/>
                      <a:gd name="T12" fmla="*/ 1 w 285"/>
                      <a:gd name="T13" fmla="*/ 0 h 607"/>
                      <a:gd name="T14" fmla="*/ 1 w 285"/>
                      <a:gd name="T15" fmla="*/ 0 h 607"/>
                      <a:gd name="T16" fmla="*/ 1 w 285"/>
                      <a:gd name="T17" fmla="*/ 0 h 607"/>
                      <a:gd name="T18" fmla="*/ 1 w 285"/>
                      <a:gd name="T19" fmla="*/ 0 h 607"/>
                      <a:gd name="T20" fmla="*/ 1 w 285"/>
                      <a:gd name="T21" fmla="*/ 0 h 607"/>
                      <a:gd name="T22" fmla="*/ 1 w 285"/>
                      <a:gd name="T23" fmla="*/ 0 h 607"/>
                      <a:gd name="T24" fmla="*/ 1 w 285"/>
                      <a:gd name="T25" fmla="*/ 0 h 607"/>
                      <a:gd name="T26" fmla="*/ 1 w 285"/>
                      <a:gd name="T27" fmla="*/ 0 h 607"/>
                      <a:gd name="T28" fmla="*/ 1 w 285"/>
                      <a:gd name="T29" fmla="*/ 0 h 607"/>
                      <a:gd name="T30" fmla="*/ 1 w 285"/>
                      <a:gd name="T31" fmla="*/ 0 h 607"/>
                      <a:gd name="T32" fmla="*/ 1 w 285"/>
                      <a:gd name="T33" fmla="*/ 0 h 607"/>
                      <a:gd name="T34" fmla="*/ 1 w 285"/>
                      <a:gd name="T35" fmla="*/ 0 h 607"/>
                      <a:gd name="T36" fmla="*/ 1 w 285"/>
                      <a:gd name="T37" fmla="*/ 0 h 607"/>
                      <a:gd name="T38" fmla="*/ 1 w 285"/>
                      <a:gd name="T39" fmla="*/ 0 h 607"/>
                      <a:gd name="T40" fmla="*/ 1 w 285"/>
                      <a:gd name="T41" fmla="*/ 0 h 607"/>
                      <a:gd name="T42" fmla="*/ 1 w 285"/>
                      <a:gd name="T43" fmla="*/ 0 h 607"/>
                      <a:gd name="T44" fmla="*/ 1 w 285"/>
                      <a:gd name="T45" fmla="*/ 0 h 607"/>
                      <a:gd name="T46" fmla="*/ 1 w 285"/>
                      <a:gd name="T47" fmla="*/ 0 h 607"/>
                      <a:gd name="T48" fmla="*/ 1 w 285"/>
                      <a:gd name="T49" fmla="*/ 0 h 607"/>
                      <a:gd name="T50" fmla="*/ 0 w 285"/>
                      <a:gd name="T51" fmla="*/ 0 h 607"/>
                      <a:gd name="T52" fmla="*/ 1 w 285"/>
                      <a:gd name="T53" fmla="*/ 0 h 607"/>
                      <a:gd name="T54" fmla="*/ 1 w 285"/>
                      <a:gd name="T55" fmla="*/ 0 h 607"/>
                      <a:gd name="T56" fmla="*/ 1 w 285"/>
                      <a:gd name="T57" fmla="*/ 0 h 607"/>
                      <a:gd name="T58" fmla="*/ 1 w 285"/>
                      <a:gd name="T59" fmla="*/ 0 h 607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0" t="0" r="r" b="b"/>
                    <a:pathLst>
                      <a:path w="285" h="607">
                        <a:moveTo>
                          <a:pt x="70" y="205"/>
                        </a:moveTo>
                        <a:lnTo>
                          <a:pt x="52" y="296"/>
                        </a:lnTo>
                        <a:lnTo>
                          <a:pt x="23" y="353"/>
                        </a:lnTo>
                        <a:lnTo>
                          <a:pt x="6" y="425"/>
                        </a:lnTo>
                        <a:lnTo>
                          <a:pt x="85" y="417"/>
                        </a:lnTo>
                        <a:lnTo>
                          <a:pt x="107" y="597"/>
                        </a:lnTo>
                        <a:lnTo>
                          <a:pt x="156" y="607"/>
                        </a:lnTo>
                        <a:lnTo>
                          <a:pt x="166" y="501"/>
                        </a:lnTo>
                        <a:lnTo>
                          <a:pt x="188" y="425"/>
                        </a:lnTo>
                        <a:lnTo>
                          <a:pt x="269" y="425"/>
                        </a:lnTo>
                        <a:lnTo>
                          <a:pt x="234" y="355"/>
                        </a:lnTo>
                        <a:lnTo>
                          <a:pt x="223" y="287"/>
                        </a:lnTo>
                        <a:lnTo>
                          <a:pt x="213" y="228"/>
                        </a:lnTo>
                        <a:lnTo>
                          <a:pt x="222" y="152"/>
                        </a:lnTo>
                        <a:lnTo>
                          <a:pt x="234" y="262"/>
                        </a:lnTo>
                        <a:lnTo>
                          <a:pt x="246" y="281"/>
                        </a:lnTo>
                        <a:lnTo>
                          <a:pt x="285" y="273"/>
                        </a:lnTo>
                        <a:lnTo>
                          <a:pt x="268" y="185"/>
                        </a:lnTo>
                        <a:lnTo>
                          <a:pt x="267" y="84"/>
                        </a:lnTo>
                        <a:lnTo>
                          <a:pt x="239" y="35"/>
                        </a:lnTo>
                        <a:lnTo>
                          <a:pt x="179" y="8"/>
                        </a:lnTo>
                        <a:lnTo>
                          <a:pt x="93" y="0"/>
                        </a:lnTo>
                        <a:lnTo>
                          <a:pt x="39" y="38"/>
                        </a:lnTo>
                        <a:lnTo>
                          <a:pt x="16" y="104"/>
                        </a:lnTo>
                        <a:lnTo>
                          <a:pt x="10" y="183"/>
                        </a:lnTo>
                        <a:lnTo>
                          <a:pt x="0" y="284"/>
                        </a:lnTo>
                        <a:lnTo>
                          <a:pt x="37" y="281"/>
                        </a:lnTo>
                        <a:lnTo>
                          <a:pt x="47" y="201"/>
                        </a:lnTo>
                        <a:lnTo>
                          <a:pt x="65" y="134"/>
                        </a:lnTo>
                        <a:lnTo>
                          <a:pt x="70" y="205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190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MX" sz="120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50" name="Group 438"/>
                <p:cNvGrpSpPr>
                  <a:grpSpLocks/>
                </p:cNvGrpSpPr>
                <p:nvPr/>
              </p:nvGrpSpPr>
              <p:grpSpPr bwMode="auto">
                <a:xfrm>
                  <a:off x="5491163" y="3248025"/>
                  <a:ext cx="227012" cy="247650"/>
                  <a:chOff x="837" y="3165"/>
                  <a:chExt cx="142" cy="154"/>
                </a:xfrm>
              </p:grpSpPr>
              <p:sp>
                <p:nvSpPr>
                  <p:cNvPr id="342" name="Freeform 439"/>
                  <p:cNvSpPr>
                    <a:spLocks/>
                  </p:cNvSpPr>
                  <p:nvPr/>
                </p:nvSpPr>
                <p:spPr bwMode="auto">
                  <a:xfrm>
                    <a:off x="837" y="3169"/>
                    <a:ext cx="66" cy="150"/>
                  </a:xfrm>
                  <a:custGeom>
                    <a:avLst/>
                    <a:gdLst>
                      <a:gd name="T0" fmla="*/ 0 w 347"/>
                      <a:gd name="T1" fmla="*/ 0 h 792"/>
                      <a:gd name="T2" fmla="*/ 0 w 347"/>
                      <a:gd name="T3" fmla="*/ 0 h 792"/>
                      <a:gd name="T4" fmla="*/ 0 w 347"/>
                      <a:gd name="T5" fmla="*/ 0 h 792"/>
                      <a:gd name="T6" fmla="*/ 0 w 347"/>
                      <a:gd name="T7" fmla="*/ 0 h 792"/>
                      <a:gd name="T8" fmla="*/ 0 w 347"/>
                      <a:gd name="T9" fmla="*/ 0 h 792"/>
                      <a:gd name="T10" fmla="*/ 0 w 347"/>
                      <a:gd name="T11" fmla="*/ 0 h 792"/>
                      <a:gd name="T12" fmla="*/ 0 w 347"/>
                      <a:gd name="T13" fmla="*/ 0 h 792"/>
                      <a:gd name="T14" fmla="*/ 0 w 347"/>
                      <a:gd name="T15" fmla="*/ 0 h 792"/>
                      <a:gd name="T16" fmla="*/ 0 w 347"/>
                      <a:gd name="T17" fmla="*/ 0 h 792"/>
                      <a:gd name="T18" fmla="*/ 0 w 347"/>
                      <a:gd name="T19" fmla="*/ 0 h 792"/>
                      <a:gd name="T20" fmla="*/ 0 w 347"/>
                      <a:gd name="T21" fmla="*/ 0 h 792"/>
                      <a:gd name="T22" fmla="*/ 0 w 347"/>
                      <a:gd name="T23" fmla="*/ 0 h 792"/>
                      <a:gd name="T24" fmla="*/ 0 w 347"/>
                      <a:gd name="T25" fmla="*/ 0 h 792"/>
                      <a:gd name="T26" fmla="*/ 0 w 347"/>
                      <a:gd name="T27" fmla="*/ 0 h 792"/>
                      <a:gd name="T28" fmla="*/ 0 w 347"/>
                      <a:gd name="T29" fmla="*/ 0 h 792"/>
                      <a:gd name="T30" fmla="*/ 0 w 347"/>
                      <a:gd name="T31" fmla="*/ 0 h 792"/>
                      <a:gd name="T32" fmla="*/ 0 w 347"/>
                      <a:gd name="T33" fmla="*/ 0 h 792"/>
                      <a:gd name="T34" fmla="*/ 0 w 347"/>
                      <a:gd name="T35" fmla="*/ 0 h 792"/>
                      <a:gd name="T36" fmla="*/ 0 w 347"/>
                      <a:gd name="T37" fmla="*/ 0 h 792"/>
                      <a:gd name="T38" fmla="*/ 0 w 347"/>
                      <a:gd name="T39" fmla="*/ 0 h 792"/>
                      <a:gd name="T40" fmla="*/ 0 w 347"/>
                      <a:gd name="T41" fmla="*/ 0 h 792"/>
                      <a:gd name="T42" fmla="*/ 0 w 347"/>
                      <a:gd name="T43" fmla="*/ 0 h 792"/>
                      <a:gd name="T44" fmla="*/ 0 w 347"/>
                      <a:gd name="T45" fmla="*/ 0 h 792"/>
                      <a:gd name="T46" fmla="*/ 0 w 347"/>
                      <a:gd name="T47" fmla="*/ 0 h 792"/>
                      <a:gd name="T48" fmla="*/ 0 w 347"/>
                      <a:gd name="T49" fmla="*/ 0 h 792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347" h="792">
                        <a:moveTo>
                          <a:pt x="347" y="464"/>
                        </a:moveTo>
                        <a:lnTo>
                          <a:pt x="317" y="354"/>
                        </a:lnTo>
                        <a:lnTo>
                          <a:pt x="323" y="242"/>
                        </a:lnTo>
                        <a:lnTo>
                          <a:pt x="286" y="200"/>
                        </a:lnTo>
                        <a:lnTo>
                          <a:pt x="204" y="173"/>
                        </a:lnTo>
                        <a:lnTo>
                          <a:pt x="238" y="150"/>
                        </a:lnTo>
                        <a:lnTo>
                          <a:pt x="265" y="92"/>
                        </a:lnTo>
                        <a:lnTo>
                          <a:pt x="232" y="21"/>
                        </a:lnTo>
                        <a:lnTo>
                          <a:pt x="187" y="0"/>
                        </a:lnTo>
                        <a:lnTo>
                          <a:pt x="118" y="9"/>
                        </a:lnTo>
                        <a:lnTo>
                          <a:pt x="70" y="71"/>
                        </a:lnTo>
                        <a:lnTo>
                          <a:pt x="76" y="124"/>
                        </a:lnTo>
                        <a:lnTo>
                          <a:pt x="124" y="161"/>
                        </a:lnTo>
                        <a:lnTo>
                          <a:pt x="75" y="190"/>
                        </a:lnTo>
                        <a:lnTo>
                          <a:pt x="26" y="245"/>
                        </a:lnTo>
                        <a:lnTo>
                          <a:pt x="12" y="334"/>
                        </a:lnTo>
                        <a:lnTo>
                          <a:pt x="0" y="497"/>
                        </a:lnTo>
                        <a:lnTo>
                          <a:pt x="70" y="491"/>
                        </a:lnTo>
                        <a:lnTo>
                          <a:pt x="74" y="549"/>
                        </a:lnTo>
                        <a:lnTo>
                          <a:pt x="58" y="654"/>
                        </a:lnTo>
                        <a:lnTo>
                          <a:pt x="63" y="773"/>
                        </a:lnTo>
                        <a:lnTo>
                          <a:pt x="181" y="792"/>
                        </a:lnTo>
                        <a:lnTo>
                          <a:pt x="292" y="773"/>
                        </a:lnTo>
                        <a:lnTo>
                          <a:pt x="271" y="490"/>
                        </a:lnTo>
                        <a:lnTo>
                          <a:pt x="347" y="464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190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MX" sz="1200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343" name="Group 440"/>
                  <p:cNvGrpSpPr>
                    <a:grpSpLocks/>
                  </p:cNvGrpSpPr>
                  <p:nvPr/>
                </p:nvGrpSpPr>
                <p:grpSpPr bwMode="auto">
                  <a:xfrm>
                    <a:off x="911" y="3165"/>
                    <a:ext cx="68" cy="154"/>
                    <a:chOff x="1102" y="2293"/>
                    <a:chExt cx="179" cy="408"/>
                  </a:xfrm>
                </p:grpSpPr>
                <p:sp>
                  <p:nvSpPr>
                    <p:cNvPr id="344" name="Freeform 441"/>
                    <p:cNvSpPr>
                      <a:spLocks/>
                    </p:cNvSpPr>
                    <p:nvPr/>
                  </p:nvSpPr>
                  <p:spPr bwMode="auto">
                    <a:xfrm>
                      <a:off x="1102" y="2293"/>
                      <a:ext cx="179" cy="408"/>
                    </a:xfrm>
                    <a:custGeom>
                      <a:avLst/>
                      <a:gdLst>
                        <a:gd name="T0" fmla="*/ 0 w 360"/>
                        <a:gd name="T1" fmla="*/ 1 h 815"/>
                        <a:gd name="T2" fmla="*/ 0 w 360"/>
                        <a:gd name="T3" fmla="*/ 1 h 815"/>
                        <a:gd name="T4" fmla="*/ 0 w 360"/>
                        <a:gd name="T5" fmla="*/ 1 h 815"/>
                        <a:gd name="T6" fmla="*/ 0 w 360"/>
                        <a:gd name="T7" fmla="*/ 1 h 815"/>
                        <a:gd name="T8" fmla="*/ 0 w 360"/>
                        <a:gd name="T9" fmla="*/ 1 h 815"/>
                        <a:gd name="T10" fmla="*/ 0 w 360"/>
                        <a:gd name="T11" fmla="*/ 1 h 815"/>
                        <a:gd name="T12" fmla="*/ 0 w 360"/>
                        <a:gd name="T13" fmla="*/ 1 h 815"/>
                        <a:gd name="T14" fmla="*/ 0 w 360"/>
                        <a:gd name="T15" fmla="*/ 1 h 815"/>
                        <a:gd name="T16" fmla="*/ 0 w 360"/>
                        <a:gd name="T17" fmla="*/ 1 h 815"/>
                        <a:gd name="T18" fmla="*/ 0 w 360"/>
                        <a:gd name="T19" fmla="*/ 0 h 815"/>
                        <a:gd name="T20" fmla="*/ 0 w 360"/>
                        <a:gd name="T21" fmla="*/ 1 h 815"/>
                        <a:gd name="T22" fmla="*/ 0 w 360"/>
                        <a:gd name="T23" fmla="*/ 1 h 815"/>
                        <a:gd name="T24" fmla="*/ 0 w 360"/>
                        <a:gd name="T25" fmla="*/ 1 h 815"/>
                        <a:gd name="T26" fmla="*/ 0 w 360"/>
                        <a:gd name="T27" fmla="*/ 1 h 815"/>
                        <a:gd name="T28" fmla="*/ 0 w 360"/>
                        <a:gd name="T29" fmla="*/ 1 h 815"/>
                        <a:gd name="T30" fmla="*/ 0 w 360"/>
                        <a:gd name="T31" fmla="*/ 1 h 815"/>
                        <a:gd name="T32" fmla="*/ 0 w 360"/>
                        <a:gd name="T33" fmla="*/ 1 h 815"/>
                        <a:gd name="T34" fmla="*/ 0 w 360"/>
                        <a:gd name="T35" fmla="*/ 1 h 815"/>
                        <a:gd name="T36" fmla="*/ 0 w 360"/>
                        <a:gd name="T37" fmla="*/ 1 h 815"/>
                        <a:gd name="T38" fmla="*/ 0 w 360"/>
                        <a:gd name="T39" fmla="*/ 1 h 815"/>
                        <a:gd name="T40" fmla="*/ 0 w 360"/>
                        <a:gd name="T41" fmla="*/ 1 h 815"/>
                        <a:gd name="T42" fmla="*/ 0 w 360"/>
                        <a:gd name="T43" fmla="*/ 1 h 815"/>
                        <a:gd name="T44" fmla="*/ 0 w 360"/>
                        <a:gd name="T45" fmla="*/ 1 h 815"/>
                        <a:gd name="T46" fmla="*/ 0 w 360"/>
                        <a:gd name="T47" fmla="*/ 1 h 815"/>
                        <a:gd name="T48" fmla="*/ 0 w 360"/>
                        <a:gd name="T49" fmla="*/ 1 h 815"/>
                        <a:gd name="T50" fmla="*/ 0 w 360"/>
                        <a:gd name="T51" fmla="*/ 1 h 815"/>
                        <a:gd name="T52" fmla="*/ 0 w 360"/>
                        <a:gd name="T53" fmla="*/ 1 h 815"/>
                        <a:gd name="T54" fmla="*/ 0 w 360"/>
                        <a:gd name="T55" fmla="*/ 1 h 815"/>
                        <a:gd name="T56" fmla="*/ 0 w 360"/>
                        <a:gd name="T57" fmla="*/ 1 h 815"/>
                        <a:gd name="T58" fmla="*/ 0 w 360"/>
                        <a:gd name="T59" fmla="*/ 1 h 815"/>
                        <a:gd name="T60" fmla="*/ 0 w 360"/>
                        <a:gd name="T61" fmla="*/ 1 h 815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</a:gdLst>
                      <a:ahLst/>
                      <a:cxnLst>
                        <a:cxn ang="T62">
                          <a:pos x="T0" y="T1"/>
                        </a:cxn>
                        <a:cxn ang="T63">
                          <a:pos x="T2" y="T3"/>
                        </a:cxn>
                        <a:cxn ang="T64">
                          <a:pos x="T4" y="T5"/>
                        </a:cxn>
                        <a:cxn ang="T65">
                          <a:pos x="T6" y="T7"/>
                        </a:cxn>
                        <a:cxn ang="T66">
                          <a:pos x="T8" y="T9"/>
                        </a:cxn>
                        <a:cxn ang="T67">
                          <a:pos x="T10" y="T11"/>
                        </a:cxn>
                        <a:cxn ang="T68">
                          <a:pos x="T12" y="T13"/>
                        </a:cxn>
                        <a:cxn ang="T69">
                          <a:pos x="T14" y="T15"/>
                        </a:cxn>
                        <a:cxn ang="T70">
                          <a:pos x="T16" y="T17"/>
                        </a:cxn>
                        <a:cxn ang="T71">
                          <a:pos x="T18" y="T19"/>
                        </a:cxn>
                        <a:cxn ang="T72">
                          <a:pos x="T20" y="T21"/>
                        </a:cxn>
                        <a:cxn ang="T73">
                          <a:pos x="T22" y="T23"/>
                        </a:cxn>
                        <a:cxn ang="T74">
                          <a:pos x="T24" y="T25"/>
                        </a:cxn>
                        <a:cxn ang="T75">
                          <a:pos x="T26" y="T27"/>
                        </a:cxn>
                        <a:cxn ang="T76">
                          <a:pos x="T28" y="T29"/>
                        </a:cxn>
                        <a:cxn ang="T77">
                          <a:pos x="T30" y="T31"/>
                        </a:cxn>
                        <a:cxn ang="T78">
                          <a:pos x="T32" y="T33"/>
                        </a:cxn>
                        <a:cxn ang="T79">
                          <a:pos x="T34" y="T35"/>
                        </a:cxn>
                        <a:cxn ang="T80">
                          <a:pos x="T36" y="T37"/>
                        </a:cxn>
                        <a:cxn ang="T81">
                          <a:pos x="T38" y="T39"/>
                        </a:cxn>
                        <a:cxn ang="T82">
                          <a:pos x="T40" y="T41"/>
                        </a:cxn>
                        <a:cxn ang="T83">
                          <a:pos x="T42" y="T43"/>
                        </a:cxn>
                        <a:cxn ang="T84">
                          <a:pos x="T44" y="T45"/>
                        </a:cxn>
                        <a:cxn ang="T85">
                          <a:pos x="T46" y="T47"/>
                        </a:cxn>
                        <a:cxn ang="T86">
                          <a:pos x="T48" y="T49"/>
                        </a:cxn>
                        <a:cxn ang="T87">
                          <a:pos x="T50" y="T51"/>
                        </a:cxn>
                        <a:cxn ang="T88">
                          <a:pos x="T52" y="T53"/>
                        </a:cxn>
                        <a:cxn ang="T89">
                          <a:pos x="T54" y="T55"/>
                        </a:cxn>
                        <a:cxn ang="T90">
                          <a:pos x="T56" y="T57"/>
                        </a:cxn>
                        <a:cxn ang="T91">
                          <a:pos x="T58" y="T59"/>
                        </a:cxn>
                        <a:cxn ang="T92">
                          <a:pos x="T60" y="T61"/>
                        </a:cxn>
                      </a:cxnLst>
                      <a:rect l="0" t="0" r="r" b="b"/>
                      <a:pathLst>
                        <a:path w="360" h="815">
                          <a:moveTo>
                            <a:pt x="289" y="487"/>
                          </a:moveTo>
                          <a:lnTo>
                            <a:pt x="360" y="464"/>
                          </a:lnTo>
                          <a:lnTo>
                            <a:pt x="328" y="354"/>
                          </a:lnTo>
                          <a:lnTo>
                            <a:pt x="334" y="242"/>
                          </a:lnTo>
                          <a:lnTo>
                            <a:pt x="297" y="201"/>
                          </a:lnTo>
                          <a:lnTo>
                            <a:pt x="217" y="173"/>
                          </a:lnTo>
                          <a:lnTo>
                            <a:pt x="250" y="150"/>
                          </a:lnTo>
                          <a:lnTo>
                            <a:pt x="277" y="92"/>
                          </a:lnTo>
                          <a:lnTo>
                            <a:pt x="245" y="21"/>
                          </a:lnTo>
                          <a:lnTo>
                            <a:pt x="199" y="0"/>
                          </a:lnTo>
                          <a:lnTo>
                            <a:pt x="118" y="7"/>
                          </a:lnTo>
                          <a:lnTo>
                            <a:pt x="73" y="79"/>
                          </a:lnTo>
                          <a:lnTo>
                            <a:pt x="83" y="128"/>
                          </a:lnTo>
                          <a:lnTo>
                            <a:pt x="108" y="157"/>
                          </a:lnTo>
                          <a:lnTo>
                            <a:pt x="127" y="167"/>
                          </a:lnTo>
                          <a:lnTo>
                            <a:pt x="70" y="189"/>
                          </a:lnTo>
                          <a:lnTo>
                            <a:pt x="24" y="282"/>
                          </a:lnTo>
                          <a:lnTo>
                            <a:pt x="24" y="379"/>
                          </a:lnTo>
                          <a:lnTo>
                            <a:pt x="0" y="495"/>
                          </a:lnTo>
                          <a:lnTo>
                            <a:pt x="51" y="487"/>
                          </a:lnTo>
                          <a:lnTo>
                            <a:pt x="9" y="638"/>
                          </a:lnTo>
                          <a:lnTo>
                            <a:pt x="57" y="625"/>
                          </a:lnTo>
                          <a:lnTo>
                            <a:pt x="105" y="629"/>
                          </a:lnTo>
                          <a:lnTo>
                            <a:pt x="108" y="713"/>
                          </a:lnTo>
                          <a:lnTo>
                            <a:pt x="127" y="812"/>
                          </a:lnTo>
                          <a:lnTo>
                            <a:pt x="220" y="815"/>
                          </a:lnTo>
                          <a:lnTo>
                            <a:pt x="224" y="690"/>
                          </a:lnTo>
                          <a:lnTo>
                            <a:pt x="240" y="653"/>
                          </a:lnTo>
                          <a:lnTo>
                            <a:pt x="345" y="638"/>
                          </a:lnTo>
                          <a:lnTo>
                            <a:pt x="298" y="539"/>
                          </a:lnTo>
                          <a:lnTo>
                            <a:pt x="289" y="487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190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MX" sz="12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45" name="Freeform 442"/>
                    <p:cNvSpPr>
                      <a:spLocks/>
                    </p:cNvSpPr>
                    <p:nvPr/>
                  </p:nvSpPr>
                  <p:spPr bwMode="auto">
                    <a:xfrm>
                      <a:off x="1152" y="2301"/>
                      <a:ext cx="70" cy="71"/>
                    </a:xfrm>
                    <a:custGeom>
                      <a:avLst/>
                      <a:gdLst>
                        <a:gd name="T0" fmla="*/ 0 w 142"/>
                        <a:gd name="T1" fmla="*/ 1 h 142"/>
                        <a:gd name="T2" fmla="*/ 0 w 142"/>
                        <a:gd name="T3" fmla="*/ 1 h 142"/>
                        <a:gd name="T4" fmla="*/ 0 w 142"/>
                        <a:gd name="T5" fmla="*/ 1 h 142"/>
                        <a:gd name="T6" fmla="*/ 0 w 142"/>
                        <a:gd name="T7" fmla="*/ 1 h 142"/>
                        <a:gd name="T8" fmla="*/ 0 w 142"/>
                        <a:gd name="T9" fmla="*/ 1 h 142"/>
                        <a:gd name="T10" fmla="*/ 0 w 142"/>
                        <a:gd name="T11" fmla="*/ 1 h 142"/>
                        <a:gd name="T12" fmla="*/ 0 w 142"/>
                        <a:gd name="T13" fmla="*/ 1 h 142"/>
                        <a:gd name="T14" fmla="*/ 0 w 142"/>
                        <a:gd name="T15" fmla="*/ 1 h 142"/>
                        <a:gd name="T16" fmla="*/ 0 w 142"/>
                        <a:gd name="T17" fmla="*/ 0 h 142"/>
                        <a:gd name="T18" fmla="*/ 0 w 142"/>
                        <a:gd name="T19" fmla="*/ 1 h 142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0" t="0" r="r" b="b"/>
                      <a:pathLst>
                        <a:path w="142" h="142">
                          <a:moveTo>
                            <a:pt x="30" y="14"/>
                          </a:moveTo>
                          <a:lnTo>
                            <a:pt x="0" y="53"/>
                          </a:lnTo>
                          <a:lnTo>
                            <a:pt x="4" y="106"/>
                          </a:lnTo>
                          <a:lnTo>
                            <a:pt x="58" y="142"/>
                          </a:lnTo>
                          <a:lnTo>
                            <a:pt x="96" y="134"/>
                          </a:lnTo>
                          <a:lnTo>
                            <a:pt x="127" y="113"/>
                          </a:lnTo>
                          <a:lnTo>
                            <a:pt x="142" y="79"/>
                          </a:lnTo>
                          <a:lnTo>
                            <a:pt x="129" y="25"/>
                          </a:lnTo>
                          <a:lnTo>
                            <a:pt x="81" y="0"/>
                          </a:lnTo>
                          <a:lnTo>
                            <a:pt x="30" y="14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190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MX" sz="12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46" name="Freeform 443"/>
                    <p:cNvSpPr>
                      <a:spLocks/>
                    </p:cNvSpPr>
                    <p:nvPr/>
                  </p:nvSpPr>
                  <p:spPr bwMode="auto">
                    <a:xfrm>
                      <a:off x="1119" y="2385"/>
                      <a:ext cx="143" cy="303"/>
                    </a:xfrm>
                    <a:custGeom>
                      <a:avLst/>
                      <a:gdLst>
                        <a:gd name="T0" fmla="*/ 1 w 285"/>
                        <a:gd name="T1" fmla="*/ 0 h 607"/>
                        <a:gd name="T2" fmla="*/ 1 w 285"/>
                        <a:gd name="T3" fmla="*/ 0 h 607"/>
                        <a:gd name="T4" fmla="*/ 1 w 285"/>
                        <a:gd name="T5" fmla="*/ 0 h 607"/>
                        <a:gd name="T6" fmla="*/ 1 w 285"/>
                        <a:gd name="T7" fmla="*/ 0 h 607"/>
                        <a:gd name="T8" fmla="*/ 1 w 285"/>
                        <a:gd name="T9" fmla="*/ 0 h 607"/>
                        <a:gd name="T10" fmla="*/ 1 w 285"/>
                        <a:gd name="T11" fmla="*/ 0 h 607"/>
                        <a:gd name="T12" fmla="*/ 1 w 285"/>
                        <a:gd name="T13" fmla="*/ 0 h 607"/>
                        <a:gd name="T14" fmla="*/ 1 w 285"/>
                        <a:gd name="T15" fmla="*/ 0 h 607"/>
                        <a:gd name="T16" fmla="*/ 1 w 285"/>
                        <a:gd name="T17" fmla="*/ 0 h 607"/>
                        <a:gd name="T18" fmla="*/ 1 w 285"/>
                        <a:gd name="T19" fmla="*/ 0 h 607"/>
                        <a:gd name="T20" fmla="*/ 1 w 285"/>
                        <a:gd name="T21" fmla="*/ 0 h 607"/>
                        <a:gd name="T22" fmla="*/ 1 w 285"/>
                        <a:gd name="T23" fmla="*/ 0 h 607"/>
                        <a:gd name="T24" fmla="*/ 1 w 285"/>
                        <a:gd name="T25" fmla="*/ 0 h 607"/>
                        <a:gd name="T26" fmla="*/ 1 w 285"/>
                        <a:gd name="T27" fmla="*/ 0 h 607"/>
                        <a:gd name="T28" fmla="*/ 1 w 285"/>
                        <a:gd name="T29" fmla="*/ 0 h 607"/>
                        <a:gd name="T30" fmla="*/ 1 w 285"/>
                        <a:gd name="T31" fmla="*/ 0 h 607"/>
                        <a:gd name="T32" fmla="*/ 1 w 285"/>
                        <a:gd name="T33" fmla="*/ 0 h 607"/>
                        <a:gd name="T34" fmla="*/ 1 w 285"/>
                        <a:gd name="T35" fmla="*/ 0 h 607"/>
                        <a:gd name="T36" fmla="*/ 1 w 285"/>
                        <a:gd name="T37" fmla="*/ 0 h 607"/>
                        <a:gd name="T38" fmla="*/ 1 w 285"/>
                        <a:gd name="T39" fmla="*/ 0 h 607"/>
                        <a:gd name="T40" fmla="*/ 1 w 285"/>
                        <a:gd name="T41" fmla="*/ 0 h 607"/>
                        <a:gd name="T42" fmla="*/ 1 w 285"/>
                        <a:gd name="T43" fmla="*/ 0 h 607"/>
                        <a:gd name="T44" fmla="*/ 1 w 285"/>
                        <a:gd name="T45" fmla="*/ 0 h 607"/>
                        <a:gd name="T46" fmla="*/ 1 w 285"/>
                        <a:gd name="T47" fmla="*/ 0 h 607"/>
                        <a:gd name="T48" fmla="*/ 1 w 285"/>
                        <a:gd name="T49" fmla="*/ 0 h 607"/>
                        <a:gd name="T50" fmla="*/ 0 w 285"/>
                        <a:gd name="T51" fmla="*/ 0 h 607"/>
                        <a:gd name="T52" fmla="*/ 1 w 285"/>
                        <a:gd name="T53" fmla="*/ 0 h 607"/>
                        <a:gd name="T54" fmla="*/ 1 w 285"/>
                        <a:gd name="T55" fmla="*/ 0 h 607"/>
                        <a:gd name="T56" fmla="*/ 1 w 285"/>
                        <a:gd name="T57" fmla="*/ 0 h 607"/>
                        <a:gd name="T58" fmla="*/ 1 w 285"/>
                        <a:gd name="T59" fmla="*/ 0 h 607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</a:gdLst>
                      <a:ahLst/>
                      <a:cxnLst>
                        <a:cxn ang="T60">
                          <a:pos x="T0" y="T1"/>
                        </a:cxn>
                        <a:cxn ang="T61">
                          <a:pos x="T2" y="T3"/>
                        </a:cxn>
                        <a:cxn ang="T62">
                          <a:pos x="T4" y="T5"/>
                        </a:cxn>
                        <a:cxn ang="T63">
                          <a:pos x="T6" y="T7"/>
                        </a:cxn>
                        <a:cxn ang="T64">
                          <a:pos x="T8" y="T9"/>
                        </a:cxn>
                        <a:cxn ang="T65">
                          <a:pos x="T10" y="T11"/>
                        </a:cxn>
                        <a:cxn ang="T66">
                          <a:pos x="T12" y="T13"/>
                        </a:cxn>
                        <a:cxn ang="T67">
                          <a:pos x="T14" y="T15"/>
                        </a:cxn>
                        <a:cxn ang="T68">
                          <a:pos x="T16" y="T17"/>
                        </a:cxn>
                        <a:cxn ang="T69">
                          <a:pos x="T18" y="T19"/>
                        </a:cxn>
                        <a:cxn ang="T70">
                          <a:pos x="T20" y="T21"/>
                        </a:cxn>
                        <a:cxn ang="T71">
                          <a:pos x="T22" y="T23"/>
                        </a:cxn>
                        <a:cxn ang="T72">
                          <a:pos x="T24" y="T25"/>
                        </a:cxn>
                        <a:cxn ang="T73">
                          <a:pos x="T26" y="T27"/>
                        </a:cxn>
                        <a:cxn ang="T74">
                          <a:pos x="T28" y="T29"/>
                        </a:cxn>
                        <a:cxn ang="T75">
                          <a:pos x="T30" y="T31"/>
                        </a:cxn>
                        <a:cxn ang="T76">
                          <a:pos x="T32" y="T33"/>
                        </a:cxn>
                        <a:cxn ang="T77">
                          <a:pos x="T34" y="T35"/>
                        </a:cxn>
                        <a:cxn ang="T78">
                          <a:pos x="T36" y="T37"/>
                        </a:cxn>
                        <a:cxn ang="T79">
                          <a:pos x="T38" y="T39"/>
                        </a:cxn>
                        <a:cxn ang="T80">
                          <a:pos x="T40" y="T41"/>
                        </a:cxn>
                        <a:cxn ang="T81">
                          <a:pos x="T42" y="T43"/>
                        </a:cxn>
                        <a:cxn ang="T82">
                          <a:pos x="T44" y="T45"/>
                        </a:cxn>
                        <a:cxn ang="T83">
                          <a:pos x="T46" y="T47"/>
                        </a:cxn>
                        <a:cxn ang="T84">
                          <a:pos x="T48" y="T49"/>
                        </a:cxn>
                        <a:cxn ang="T85">
                          <a:pos x="T50" y="T51"/>
                        </a:cxn>
                        <a:cxn ang="T86">
                          <a:pos x="T52" y="T53"/>
                        </a:cxn>
                        <a:cxn ang="T87">
                          <a:pos x="T54" y="T55"/>
                        </a:cxn>
                        <a:cxn ang="T88">
                          <a:pos x="T56" y="T57"/>
                        </a:cxn>
                        <a:cxn ang="T89">
                          <a:pos x="T58" y="T59"/>
                        </a:cxn>
                      </a:cxnLst>
                      <a:rect l="0" t="0" r="r" b="b"/>
                      <a:pathLst>
                        <a:path w="285" h="607">
                          <a:moveTo>
                            <a:pt x="70" y="205"/>
                          </a:moveTo>
                          <a:lnTo>
                            <a:pt x="52" y="296"/>
                          </a:lnTo>
                          <a:lnTo>
                            <a:pt x="23" y="353"/>
                          </a:lnTo>
                          <a:lnTo>
                            <a:pt x="6" y="425"/>
                          </a:lnTo>
                          <a:lnTo>
                            <a:pt x="85" y="417"/>
                          </a:lnTo>
                          <a:lnTo>
                            <a:pt x="107" y="597"/>
                          </a:lnTo>
                          <a:lnTo>
                            <a:pt x="156" y="607"/>
                          </a:lnTo>
                          <a:lnTo>
                            <a:pt x="166" y="501"/>
                          </a:lnTo>
                          <a:lnTo>
                            <a:pt x="188" y="425"/>
                          </a:lnTo>
                          <a:lnTo>
                            <a:pt x="269" y="425"/>
                          </a:lnTo>
                          <a:lnTo>
                            <a:pt x="234" y="355"/>
                          </a:lnTo>
                          <a:lnTo>
                            <a:pt x="223" y="287"/>
                          </a:lnTo>
                          <a:lnTo>
                            <a:pt x="213" y="228"/>
                          </a:lnTo>
                          <a:lnTo>
                            <a:pt x="222" y="152"/>
                          </a:lnTo>
                          <a:lnTo>
                            <a:pt x="234" y="262"/>
                          </a:lnTo>
                          <a:lnTo>
                            <a:pt x="246" y="281"/>
                          </a:lnTo>
                          <a:lnTo>
                            <a:pt x="285" y="273"/>
                          </a:lnTo>
                          <a:lnTo>
                            <a:pt x="268" y="185"/>
                          </a:lnTo>
                          <a:lnTo>
                            <a:pt x="267" y="84"/>
                          </a:lnTo>
                          <a:lnTo>
                            <a:pt x="239" y="35"/>
                          </a:lnTo>
                          <a:lnTo>
                            <a:pt x="179" y="8"/>
                          </a:lnTo>
                          <a:lnTo>
                            <a:pt x="93" y="0"/>
                          </a:lnTo>
                          <a:lnTo>
                            <a:pt x="39" y="38"/>
                          </a:lnTo>
                          <a:lnTo>
                            <a:pt x="16" y="104"/>
                          </a:lnTo>
                          <a:lnTo>
                            <a:pt x="10" y="183"/>
                          </a:lnTo>
                          <a:lnTo>
                            <a:pt x="0" y="284"/>
                          </a:lnTo>
                          <a:lnTo>
                            <a:pt x="37" y="281"/>
                          </a:lnTo>
                          <a:lnTo>
                            <a:pt x="47" y="201"/>
                          </a:lnTo>
                          <a:lnTo>
                            <a:pt x="65" y="134"/>
                          </a:lnTo>
                          <a:lnTo>
                            <a:pt x="70" y="205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190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MX" sz="120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251" name="Group 444"/>
                <p:cNvGrpSpPr>
                  <a:grpSpLocks/>
                </p:cNvGrpSpPr>
                <p:nvPr/>
              </p:nvGrpSpPr>
              <p:grpSpPr bwMode="auto">
                <a:xfrm>
                  <a:off x="5738813" y="3248025"/>
                  <a:ext cx="225425" cy="247650"/>
                  <a:chOff x="837" y="3165"/>
                  <a:chExt cx="142" cy="154"/>
                </a:xfrm>
              </p:grpSpPr>
              <p:sp>
                <p:nvSpPr>
                  <p:cNvPr id="337" name="Freeform 445"/>
                  <p:cNvSpPr>
                    <a:spLocks/>
                  </p:cNvSpPr>
                  <p:nvPr/>
                </p:nvSpPr>
                <p:spPr bwMode="auto">
                  <a:xfrm>
                    <a:off x="837" y="3169"/>
                    <a:ext cx="66" cy="150"/>
                  </a:xfrm>
                  <a:custGeom>
                    <a:avLst/>
                    <a:gdLst>
                      <a:gd name="T0" fmla="*/ 0 w 347"/>
                      <a:gd name="T1" fmla="*/ 0 h 792"/>
                      <a:gd name="T2" fmla="*/ 0 w 347"/>
                      <a:gd name="T3" fmla="*/ 0 h 792"/>
                      <a:gd name="T4" fmla="*/ 0 w 347"/>
                      <a:gd name="T5" fmla="*/ 0 h 792"/>
                      <a:gd name="T6" fmla="*/ 0 w 347"/>
                      <a:gd name="T7" fmla="*/ 0 h 792"/>
                      <a:gd name="T8" fmla="*/ 0 w 347"/>
                      <a:gd name="T9" fmla="*/ 0 h 792"/>
                      <a:gd name="T10" fmla="*/ 0 w 347"/>
                      <a:gd name="T11" fmla="*/ 0 h 792"/>
                      <a:gd name="T12" fmla="*/ 0 w 347"/>
                      <a:gd name="T13" fmla="*/ 0 h 792"/>
                      <a:gd name="T14" fmla="*/ 0 w 347"/>
                      <a:gd name="T15" fmla="*/ 0 h 792"/>
                      <a:gd name="T16" fmla="*/ 0 w 347"/>
                      <a:gd name="T17" fmla="*/ 0 h 792"/>
                      <a:gd name="T18" fmla="*/ 0 w 347"/>
                      <a:gd name="T19" fmla="*/ 0 h 792"/>
                      <a:gd name="T20" fmla="*/ 0 w 347"/>
                      <a:gd name="T21" fmla="*/ 0 h 792"/>
                      <a:gd name="T22" fmla="*/ 0 w 347"/>
                      <a:gd name="T23" fmla="*/ 0 h 792"/>
                      <a:gd name="T24" fmla="*/ 0 w 347"/>
                      <a:gd name="T25" fmla="*/ 0 h 792"/>
                      <a:gd name="T26" fmla="*/ 0 w 347"/>
                      <a:gd name="T27" fmla="*/ 0 h 792"/>
                      <a:gd name="T28" fmla="*/ 0 w 347"/>
                      <a:gd name="T29" fmla="*/ 0 h 792"/>
                      <a:gd name="T30" fmla="*/ 0 w 347"/>
                      <a:gd name="T31" fmla="*/ 0 h 792"/>
                      <a:gd name="T32" fmla="*/ 0 w 347"/>
                      <a:gd name="T33" fmla="*/ 0 h 792"/>
                      <a:gd name="T34" fmla="*/ 0 w 347"/>
                      <a:gd name="T35" fmla="*/ 0 h 792"/>
                      <a:gd name="T36" fmla="*/ 0 w 347"/>
                      <a:gd name="T37" fmla="*/ 0 h 792"/>
                      <a:gd name="T38" fmla="*/ 0 w 347"/>
                      <a:gd name="T39" fmla="*/ 0 h 792"/>
                      <a:gd name="T40" fmla="*/ 0 w 347"/>
                      <a:gd name="T41" fmla="*/ 0 h 792"/>
                      <a:gd name="T42" fmla="*/ 0 w 347"/>
                      <a:gd name="T43" fmla="*/ 0 h 792"/>
                      <a:gd name="T44" fmla="*/ 0 w 347"/>
                      <a:gd name="T45" fmla="*/ 0 h 792"/>
                      <a:gd name="T46" fmla="*/ 0 w 347"/>
                      <a:gd name="T47" fmla="*/ 0 h 792"/>
                      <a:gd name="T48" fmla="*/ 0 w 347"/>
                      <a:gd name="T49" fmla="*/ 0 h 792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347" h="792">
                        <a:moveTo>
                          <a:pt x="347" y="464"/>
                        </a:moveTo>
                        <a:lnTo>
                          <a:pt x="317" y="354"/>
                        </a:lnTo>
                        <a:lnTo>
                          <a:pt x="323" y="242"/>
                        </a:lnTo>
                        <a:lnTo>
                          <a:pt x="286" y="200"/>
                        </a:lnTo>
                        <a:lnTo>
                          <a:pt x="204" y="173"/>
                        </a:lnTo>
                        <a:lnTo>
                          <a:pt x="238" y="150"/>
                        </a:lnTo>
                        <a:lnTo>
                          <a:pt x="265" y="92"/>
                        </a:lnTo>
                        <a:lnTo>
                          <a:pt x="232" y="21"/>
                        </a:lnTo>
                        <a:lnTo>
                          <a:pt x="187" y="0"/>
                        </a:lnTo>
                        <a:lnTo>
                          <a:pt x="118" y="9"/>
                        </a:lnTo>
                        <a:lnTo>
                          <a:pt x="70" y="71"/>
                        </a:lnTo>
                        <a:lnTo>
                          <a:pt x="76" y="124"/>
                        </a:lnTo>
                        <a:lnTo>
                          <a:pt x="124" y="161"/>
                        </a:lnTo>
                        <a:lnTo>
                          <a:pt x="75" y="190"/>
                        </a:lnTo>
                        <a:lnTo>
                          <a:pt x="26" y="245"/>
                        </a:lnTo>
                        <a:lnTo>
                          <a:pt x="12" y="334"/>
                        </a:lnTo>
                        <a:lnTo>
                          <a:pt x="0" y="497"/>
                        </a:lnTo>
                        <a:lnTo>
                          <a:pt x="70" y="491"/>
                        </a:lnTo>
                        <a:lnTo>
                          <a:pt x="74" y="549"/>
                        </a:lnTo>
                        <a:lnTo>
                          <a:pt x="58" y="654"/>
                        </a:lnTo>
                        <a:lnTo>
                          <a:pt x="63" y="773"/>
                        </a:lnTo>
                        <a:lnTo>
                          <a:pt x="181" y="792"/>
                        </a:lnTo>
                        <a:lnTo>
                          <a:pt x="292" y="773"/>
                        </a:lnTo>
                        <a:lnTo>
                          <a:pt x="271" y="490"/>
                        </a:lnTo>
                        <a:lnTo>
                          <a:pt x="347" y="464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190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MX" sz="1200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338" name="Group 446"/>
                  <p:cNvGrpSpPr>
                    <a:grpSpLocks/>
                  </p:cNvGrpSpPr>
                  <p:nvPr/>
                </p:nvGrpSpPr>
                <p:grpSpPr bwMode="auto">
                  <a:xfrm>
                    <a:off x="911" y="3165"/>
                    <a:ext cx="68" cy="154"/>
                    <a:chOff x="1102" y="2293"/>
                    <a:chExt cx="179" cy="408"/>
                  </a:xfrm>
                </p:grpSpPr>
                <p:sp>
                  <p:nvSpPr>
                    <p:cNvPr id="339" name="Freeform 447"/>
                    <p:cNvSpPr>
                      <a:spLocks/>
                    </p:cNvSpPr>
                    <p:nvPr/>
                  </p:nvSpPr>
                  <p:spPr bwMode="auto">
                    <a:xfrm>
                      <a:off x="1102" y="2293"/>
                      <a:ext cx="179" cy="408"/>
                    </a:xfrm>
                    <a:custGeom>
                      <a:avLst/>
                      <a:gdLst>
                        <a:gd name="T0" fmla="*/ 0 w 360"/>
                        <a:gd name="T1" fmla="*/ 1 h 815"/>
                        <a:gd name="T2" fmla="*/ 0 w 360"/>
                        <a:gd name="T3" fmla="*/ 1 h 815"/>
                        <a:gd name="T4" fmla="*/ 0 w 360"/>
                        <a:gd name="T5" fmla="*/ 1 h 815"/>
                        <a:gd name="T6" fmla="*/ 0 w 360"/>
                        <a:gd name="T7" fmla="*/ 1 h 815"/>
                        <a:gd name="T8" fmla="*/ 0 w 360"/>
                        <a:gd name="T9" fmla="*/ 1 h 815"/>
                        <a:gd name="T10" fmla="*/ 0 w 360"/>
                        <a:gd name="T11" fmla="*/ 1 h 815"/>
                        <a:gd name="T12" fmla="*/ 0 w 360"/>
                        <a:gd name="T13" fmla="*/ 1 h 815"/>
                        <a:gd name="T14" fmla="*/ 0 w 360"/>
                        <a:gd name="T15" fmla="*/ 1 h 815"/>
                        <a:gd name="T16" fmla="*/ 0 w 360"/>
                        <a:gd name="T17" fmla="*/ 1 h 815"/>
                        <a:gd name="T18" fmla="*/ 0 w 360"/>
                        <a:gd name="T19" fmla="*/ 0 h 815"/>
                        <a:gd name="T20" fmla="*/ 0 w 360"/>
                        <a:gd name="T21" fmla="*/ 1 h 815"/>
                        <a:gd name="T22" fmla="*/ 0 w 360"/>
                        <a:gd name="T23" fmla="*/ 1 h 815"/>
                        <a:gd name="T24" fmla="*/ 0 w 360"/>
                        <a:gd name="T25" fmla="*/ 1 h 815"/>
                        <a:gd name="T26" fmla="*/ 0 w 360"/>
                        <a:gd name="T27" fmla="*/ 1 h 815"/>
                        <a:gd name="T28" fmla="*/ 0 w 360"/>
                        <a:gd name="T29" fmla="*/ 1 h 815"/>
                        <a:gd name="T30" fmla="*/ 0 w 360"/>
                        <a:gd name="T31" fmla="*/ 1 h 815"/>
                        <a:gd name="T32" fmla="*/ 0 w 360"/>
                        <a:gd name="T33" fmla="*/ 1 h 815"/>
                        <a:gd name="T34" fmla="*/ 0 w 360"/>
                        <a:gd name="T35" fmla="*/ 1 h 815"/>
                        <a:gd name="T36" fmla="*/ 0 w 360"/>
                        <a:gd name="T37" fmla="*/ 1 h 815"/>
                        <a:gd name="T38" fmla="*/ 0 w 360"/>
                        <a:gd name="T39" fmla="*/ 1 h 815"/>
                        <a:gd name="T40" fmla="*/ 0 w 360"/>
                        <a:gd name="T41" fmla="*/ 1 h 815"/>
                        <a:gd name="T42" fmla="*/ 0 w 360"/>
                        <a:gd name="T43" fmla="*/ 1 h 815"/>
                        <a:gd name="T44" fmla="*/ 0 w 360"/>
                        <a:gd name="T45" fmla="*/ 1 h 815"/>
                        <a:gd name="T46" fmla="*/ 0 w 360"/>
                        <a:gd name="T47" fmla="*/ 1 h 815"/>
                        <a:gd name="T48" fmla="*/ 0 w 360"/>
                        <a:gd name="T49" fmla="*/ 1 h 815"/>
                        <a:gd name="T50" fmla="*/ 0 w 360"/>
                        <a:gd name="T51" fmla="*/ 1 h 815"/>
                        <a:gd name="T52" fmla="*/ 0 w 360"/>
                        <a:gd name="T53" fmla="*/ 1 h 815"/>
                        <a:gd name="T54" fmla="*/ 0 w 360"/>
                        <a:gd name="T55" fmla="*/ 1 h 815"/>
                        <a:gd name="T56" fmla="*/ 0 w 360"/>
                        <a:gd name="T57" fmla="*/ 1 h 815"/>
                        <a:gd name="T58" fmla="*/ 0 w 360"/>
                        <a:gd name="T59" fmla="*/ 1 h 815"/>
                        <a:gd name="T60" fmla="*/ 0 w 360"/>
                        <a:gd name="T61" fmla="*/ 1 h 815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</a:gdLst>
                      <a:ahLst/>
                      <a:cxnLst>
                        <a:cxn ang="T62">
                          <a:pos x="T0" y="T1"/>
                        </a:cxn>
                        <a:cxn ang="T63">
                          <a:pos x="T2" y="T3"/>
                        </a:cxn>
                        <a:cxn ang="T64">
                          <a:pos x="T4" y="T5"/>
                        </a:cxn>
                        <a:cxn ang="T65">
                          <a:pos x="T6" y="T7"/>
                        </a:cxn>
                        <a:cxn ang="T66">
                          <a:pos x="T8" y="T9"/>
                        </a:cxn>
                        <a:cxn ang="T67">
                          <a:pos x="T10" y="T11"/>
                        </a:cxn>
                        <a:cxn ang="T68">
                          <a:pos x="T12" y="T13"/>
                        </a:cxn>
                        <a:cxn ang="T69">
                          <a:pos x="T14" y="T15"/>
                        </a:cxn>
                        <a:cxn ang="T70">
                          <a:pos x="T16" y="T17"/>
                        </a:cxn>
                        <a:cxn ang="T71">
                          <a:pos x="T18" y="T19"/>
                        </a:cxn>
                        <a:cxn ang="T72">
                          <a:pos x="T20" y="T21"/>
                        </a:cxn>
                        <a:cxn ang="T73">
                          <a:pos x="T22" y="T23"/>
                        </a:cxn>
                        <a:cxn ang="T74">
                          <a:pos x="T24" y="T25"/>
                        </a:cxn>
                        <a:cxn ang="T75">
                          <a:pos x="T26" y="T27"/>
                        </a:cxn>
                        <a:cxn ang="T76">
                          <a:pos x="T28" y="T29"/>
                        </a:cxn>
                        <a:cxn ang="T77">
                          <a:pos x="T30" y="T31"/>
                        </a:cxn>
                        <a:cxn ang="T78">
                          <a:pos x="T32" y="T33"/>
                        </a:cxn>
                        <a:cxn ang="T79">
                          <a:pos x="T34" y="T35"/>
                        </a:cxn>
                        <a:cxn ang="T80">
                          <a:pos x="T36" y="T37"/>
                        </a:cxn>
                        <a:cxn ang="T81">
                          <a:pos x="T38" y="T39"/>
                        </a:cxn>
                        <a:cxn ang="T82">
                          <a:pos x="T40" y="T41"/>
                        </a:cxn>
                        <a:cxn ang="T83">
                          <a:pos x="T42" y="T43"/>
                        </a:cxn>
                        <a:cxn ang="T84">
                          <a:pos x="T44" y="T45"/>
                        </a:cxn>
                        <a:cxn ang="T85">
                          <a:pos x="T46" y="T47"/>
                        </a:cxn>
                        <a:cxn ang="T86">
                          <a:pos x="T48" y="T49"/>
                        </a:cxn>
                        <a:cxn ang="T87">
                          <a:pos x="T50" y="T51"/>
                        </a:cxn>
                        <a:cxn ang="T88">
                          <a:pos x="T52" y="T53"/>
                        </a:cxn>
                        <a:cxn ang="T89">
                          <a:pos x="T54" y="T55"/>
                        </a:cxn>
                        <a:cxn ang="T90">
                          <a:pos x="T56" y="T57"/>
                        </a:cxn>
                        <a:cxn ang="T91">
                          <a:pos x="T58" y="T59"/>
                        </a:cxn>
                        <a:cxn ang="T92">
                          <a:pos x="T60" y="T61"/>
                        </a:cxn>
                      </a:cxnLst>
                      <a:rect l="0" t="0" r="r" b="b"/>
                      <a:pathLst>
                        <a:path w="360" h="815">
                          <a:moveTo>
                            <a:pt x="289" y="487"/>
                          </a:moveTo>
                          <a:lnTo>
                            <a:pt x="360" y="464"/>
                          </a:lnTo>
                          <a:lnTo>
                            <a:pt x="328" y="354"/>
                          </a:lnTo>
                          <a:lnTo>
                            <a:pt x="334" y="242"/>
                          </a:lnTo>
                          <a:lnTo>
                            <a:pt x="297" y="201"/>
                          </a:lnTo>
                          <a:lnTo>
                            <a:pt x="217" y="173"/>
                          </a:lnTo>
                          <a:lnTo>
                            <a:pt x="250" y="150"/>
                          </a:lnTo>
                          <a:lnTo>
                            <a:pt x="277" y="92"/>
                          </a:lnTo>
                          <a:lnTo>
                            <a:pt x="245" y="21"/>
                          </a:lnTo>
                          <a:lnTo>
                            <a:pt x="199" y="0"/>
                          </a:lnTo>
                          <a:lnTo>
                            <a:pt x="118" y="7"/>
                          </a:lnTo>
                          <a:lnTo>
                            <a:pt x="73" y="79"/>
                          </a:lnTo>
                          <a:lnTo>
                            <a:pt x="83" y="128"/>
                          </a:lnTo>
                          <a:lnTo>
                            <a:pt x="108" y="157"/>
                          </a:lnTo>
                          <a:lnTo>
                            <a:pt x="127" y="167"/>
                          </a:lnTo>
                          <a:lnTo>
                            <a:pt x="70" y="189"/>
                          </a:lnTo>
                          <a:lnTo>
                            <a:pt x="24" y="282"/>
                          </a:lnTo>
                          <a:lnTo>
                            <a:pt x="24" y="379"/>
                          </a:lnTo>
                          <a:lnTo>
                            <a:pt x="0" y="495"/>
                          </a:lnTo>
                          <a:lnTo>
                            <a:pt x="51" y="487"/>
                          </a:lnTo>
                          <a:lnTo>
                            <a:pt x="9" y="638"/>
                          </a:lnTo>
                          <a:lnTo>
                            <a:pt x="57" y="625"/>
                          </a:lnTo>
                          <a:lnTo>
                            <a:pt x="105" y="629"/>
                          </a:lnTo>
                          <a:lnTo>
                            <a:pt x="108" y="713"/>
                          </a:lnTo>
                          <a:lnTo>
                            <a:pt x="127" y="812"/>
                          </a:lnTo>
                          <a:lnTo>
                            <a:pt x="220" y="815"/>
                          </a:lnTo>
                          <a:lnTo>
                            <a:pt x="224" y="690"/>
                          </a:lnTo>
                          <a:lnTo>
                            <a:pt x="240" y="653"/>
                          </a:lnTo>
                          <a:lnTo>
                            <a:pt x="345" y="638"/>
                          </a:lnTo>
                          <a:lnTo>
                            <a:pt x="298" y="539"/>
                          </a:lnTo>
                          <a:lnTo>
                            <a:pt x="289" y="487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190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MX" sz="12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40" name="Freeform 448"/>
                    <p:cNvSpPr>
                      <a:spLocks/>
                    </p:cNvSpPr>
                    <p:nvPr/>
                  </p:nvSpPr>
                  <p:spPr bwMode="auto">
                    <a:xfrm>
                      <a:off x="1152" y="2301"/>
                      <a:ext cx="70" cy="71"/>
                    </a:xfrm>
                    <a:custGeom>
                      <a:avLst/>
                      <a:gdLst>
                        <a:gd name="T0" fmla="*/ 0 w 142"/>
                        <a:gd name="T1" fmla="*/ 1 h 142"/>
                        <a:gd name="T2" fmla="*/ 0 w 142"/>
                        <a:gd name="T3" fmla="*/ 1 h 142"/>
                        <a:gd name="T4" fmla="*/ 0 w 142"/>
                        <a:gd name="T5" fmla="*/ 1 h 142"/>
                        <a:gd name="T6" fmla="*/ 0 w 142"/>
                        <a:gd name="T7" fmla="*/ 1 h 142"/>
                        <a:gd name="T8" fmla="*/ 0 w 142"/>
                        <a:gd name="T9" fmla="*/ 1 h 142"/>
                        <a:gd name="T10" fmla="*/ 0 w 142"/>
                        <a:gd name="T11" fmla="*/ 1 h 142"/>
                        <a:gd name="T12" fmla="*/ 0 w 142"/>
                        <a:gd name="T13" fmla="*/ 1 h 142"/>
                        <a:gd name="T14" fmla="*/ 0 w 142"/>
                        <a:gd name="T15" fmla="*/ 1 h 142"/>
                        <a:gd name="T16" fmla="*/ 0 w 142"/>
                        <a:gd name="T17" fmla="*/ 0 h 142"/>
                        <a:gd name="T18" fmla="*/ 0 w 142"/>
                        <a:gd name="T19" fmla="*/ 1 h 142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0" t="0" r="r" b="b"/>
                      <a:pathLst>
                        <a:path w="142" h="142">
                          <a:moveTo>
                            <a:pt x="30" y="14"/>
                          </a:moveTo>
                          <a:lnTo>
                            <a:pt x="0" y="53"/>
                          </a:lnTo>
                          <a:lnTo>
                            <a:pt x="4" y="106"/>
                          </a:lnTo>
                          <a:lnTo>
                            <a:pt x="58" y="142"/>
                          </a:lnTo>
                          <a:lnTo>
                            <a:pt x="96" y="134"/>
                          </a:lnTo>
                          <a:lnTo>
                            <a:pt x="127" y="113"/>
                          </a:lnTo>
                          <a:lnTo>
                            <a:pt x="142" y="79"/>
                          </a:lnTo>
                          <a:lnTo>
                            <a:pt x="129" y="25"/>
                          </a:lnTo>
                          <a:lnTo>
                            <a:pt x="81" y="0"/>
                          </a:lnTo>
                          <a:lnTo>
                            <a:pt x="30" y="14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190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MX" sz="12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41" name="Freeform 449"/>
                    <p:cNvSpPr>
                      <a:spLocks/>
                    </p:cNvSpPr>
                    <p:nvPr/>
                  </p:nvSpPr>
                  <p:spPr bwMode="auto">
                    <a:xfrm>
                      <a:off x="1119" y="2385"/>
                      <a:ext cx="143" cy="303"/>
                    </a:xfrm>
                    <a:custGeom>
                      <a:avLst/>
                      <a:gdLst>
                        <a:gd name="T0" fmla="*/ 1 w 285"/>
                        <a:gd name="T1" fmla="*/ 0 h 607"/>
                        <a:gd name="T2" fmla="*/ 1 w 285"/>
                        <a:gd name="T3" fmla="*/ 0 h 607"/>
                        <a:gd name="T4" fmla="*/ 1 w 285"/>
                        <a:gd name="T5" fmla="*/ 0 h 607"/>
                        <a:gd name="T6" fmla="*/ 1 w 285"/>
                        <a:gd name="T7" fmla="*/ 0 h 607"/>
                        <a:gd name="T8" fmla="*/ 1 w 285"/>
                        <a:gd name="T9" fmla="*/ 0 h 607"/>
                        <a:gd name="T10" fmla="*/ 1 w 285"/>
                        <a:gd name="T11" fmla="*/ 0 h 607"/>
                        <a:gd name="T12" fmla="*/ 1 w 285"/>
                        <a:gd name="T13" fmla="*/ 0 h 607"/>
                        <a:gd name="T14" fmla="*/ 1 w 285"/>
                        <a:gd name="T15" fmla="*/ 0 h 607"/>
                        <a:gd name="T16" fmla="*/ 1 w 285"/>
                        <a:gd name="T17" fmla="*/ 0 h 607"/>
                        <a:gd name="T18" fmla="*/ 1 w 285"/>
                        <a:gd name="T19" fmla="*/ 0 h 607"/>
                        <a:gd name="T20" fmla="*/ 1 w 285"/>
                        <a:gd name="T21" fmla="*/ 0 h 607"/>
                        <a:gd name="T22" fmla="*/ 1 w 285"/>
                        <a:gd name="T23" fmla="*/ 0 h 607"/>
                        <a:gd name="T24" fmla="*/ 1 w 285"/>
                        <a:gd name="T25" fmla="*/ 0 h 607"/>
                        <a:gd name="T26" fmla="*/ 1 w 285"/>
                        <a:gd name="T27" fmla="*/ 0 h 607"/>
                        <a:gd name="T28" fmla="*/ 1 w 285"/>
                        <a:gd name="T29" fmla="*/ 0 h 607"/>
                        <a:gd name="T30" fmla="*/ 1 w 285"/>
                        <a:gd name="T31" fmla="*/ 0 h 607"/>
                        <a:gd name="T32" fmla="*/ 1 w 285"/>
                        <a:gd name="T33" fmla="*/ 0 h 607"/>
                        <a:gd name="T34" fmla="*/ 1 w 285"/>
                        <a:gd name="T35" fmla="*/ 0 h 607"/>
                        <a:gd name="T36" fmla="*/ 1 w 285"/>
                        <a:gd name="T37" fmla="*/ 0 h 607"/>
                        <a:gd name="T38" fmla="*/ 1 w 285"/>
                        <a:gd name="T39" fmla="*/ 0 h 607"/>
                        <a:gd name="T40" fmla="*/ 1 w 285"/>
                        <a:gd name="T41" fmla="*/ 0 h 607"/>
                        <a:gd name="T42" fmla="*/ 1 w 285"/>
                        <a:gd name="T43" fmla="*/ 0 h 607"/>
                        <a:gd name="T44" fmla="*/ 1 w 285"/>
                        <a:gd name="T45" fmla="*/ 0 h 607"/>
                        <a:gd name="T46" fmla="*/ 1 w 285"/>
                        <a:gd name="T47" fmla="*/ 0 h 607"/>
                        <a:gd name="T48" fmla="*/ 1 w 285"/>
                        <a:gd name="T49" fmla="*/ 0 h 607"/>
                        <a:gd name="T50" fmla="*/ 0 w 285"/>
                        <a:gd name="T51" fmla="*/ 0 h 607"/>
                        <a:gd name="T52" fmla="*/ 1 w 285"/>
                        <a:gd name="T53" fmla="*/ 0 h 607"/>
                        <a:gd name="T54" fmla="*/ 1 w 285"/>
                        <a:gd name="T55" fmla="*/ 0 h 607"/>
                        <a:gd name="T56" fmla="*/ 1 w 285"/>
                        <a:gd name="T57" fmla="*/ 0 h 607"/>
                        <a:gd name="T58" fmla="*/ 1 w 285"/>
                        <a:gd name="T59" fmla="*/ 0 h 607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</a:gdLst>
                      <a:ahLst/>
                      <a:cxnLst>
                        <a:cxn ang="T60">
                          <a:pos x="T0" y="T1"/>
                        </a:cxn>
                        <a:cxn ang="T61">
                          <a:pos x="T2" y="T3"/>
                        </a:cxn>
                        <a:cxn ang="T62">
                          <a:pos x="T4" y="T5"/>
                        </a:cxn>
                        <a:cxn ang="T63">
                          <a:pos x="T6" y="T7"/>
                        </a:cxn>
                        <a:cxn ang="T64">
                          <a:pos x="T8" y="T9"/>
                        </a:cxn>
                        <a:cxn ang="T65">
                          <a:pos x="T10" y="T11"/>
                        </a:cxn>
                        <a:cxn ang="T66">
                          <a:pos x="T12" y="T13"/>
                        </a:cxn>
                        <a:cxn ang="T67">
                          <a:pos x="T14" y="T15"/>
                        </a:cxn>
                        <a:cxn ang="T68">
                          <a:pos x="T16" y="T17"/>
                        </a:cxn>
                        <a:cxn ang="T69">
                          <a:pos x="T18" y="T19"/>
                        </a:cxn>
                        <a:cxn ang="T70">
                          <a:pos x="T20" y="T21"/>
                        </a:cxn>
                        <a:cxn ang="T71">
                          <a:pos x="T22" y="T23"/>
                        </a:cxn>
                        <a:cxn ang="T72">
                          <a:pos x="T24" y="T25"/>
                        </a:cxn>
                        <a:cxn ang="T73">
                          <a:pos x="T26" y="T27"/>
                        </a:cxn>
                        <a:cxn ang="T74">
                          <a:pos x="T28" y="T29"/>
                        </a:cxn>
                        <a:cxn ang="T75">
                          <a:pos x="T30" y="T31"/>
                        </a:cxn>
                        <a:cxn ang="T76">
                          <a:pos x="T32" y="T33"/>
                        </a:cxn>
                        <a:cxn ang="T77">
                          <a:pos x="T34" y="T35"/>
                        </a:cxn>
                        <a:cxn ang="T78">
                          <a:pos x="T36" y="T37"/>
                        </a:cxn>
                        <a:cxn ang="T79">
                          <a:pos x="T38" y="T39"/>
                        </a:cxn>
                        <a:cxn ang="T80">
                          <a:pos x="T40" y="T41"/>
                        </a:cxn>
                        <a:cxn ang="T81">
                          <a:pos x="T42" y="T43"/>
                        </a:cxn>
                        <a:cxn ang="T82">
                          <a:pos x="T44" y="T45"/>
                        </a:cxn>
                        <a:cxn ang="T83">
                          <a:pos x="T46" y="T47"/>
                        </a:cxn>
                        <a:cxn ang="T84">
                          <a:pos x="T48" y="T49"/>
                        </a:cxn>
                        <a:cxn ang="T85">
                          <a:pos x="T50" y="T51"/>
                        </a:cxn>
                        <a:cxn ang="T86">
                          <a:pos x="T52" y="T53"/>
                        </a:cxn>
                        <a:cxn ang="T87">
                          <a:pos x="T54" y="T55"/>
                        </a:cxn>
                        <a:cxn ang="T88">
                          <a:pos x="T56" y="T57"/>
                        </a:cxn>
                        <a:cxn ang="T89">
                          <a:pos x="T58" y="T59"/>
                        </a:cxn>
                      </a:cxnLst>
                      <a:rect l="0" t="0" r="r" b="b"/>
                      <a:pathLst>
                        <a:path w="285" h="607">
                          <a:moveTo>
                            <a:pt x="70" y="205"/>
                          </a:moveTo>
                          <a:lnTo>
                            <a:pt x="52" y="296"/>
                          </a:lnTo>
                          <a:lnTo>
                            <a:pt x="23" y="353"/>
                          </a:lnTo>
                          <a:lnTo>
                            <a:pt x="6" y="425"/>
                          </a:lnTo>
                          <a:lnTo>
                            <a:pt x="85" y="417"/>
                          </a:lnTo>
                          <a:lnTo>
                            <a:pt x="107" y="597"/>
                          </a:lnTo>
                          <a:lnTo>
                            <a:pt x="156" y="607"/>
                          </a:lnTo>
                          <a:lnTo>
                            <a:pt x="166" y="501"/>
                          </a:lnTo>
                          <a:lnTo>
                            <a:pt x="188" y="425"/>
                          </a:lnTo>
                          <a:lnTo>
                            <a:pt x="269" y="425"/>
                          </a:lnTo>
                          <a:lnTo>
                            <a:pt x="234" y="355"/>
                          </a:lnTo>
                          <a:lnTo>
                            <a:pt x="223" y="287"/>
                          </a:lnTo>
                          <a:lnTo>
                            <a:pt x="213" y="228"/>
                          </a:lnTo>
                          <a:lnTo>
                            <a:pt x="222" y="152"/>
                          </a:lnTo>
                          <a:lnTo>
                            <a:pt x="234" y="262"/>
                          </a:lnTo>
                          <a:lnTo>
                            <a:pt x="246" y="281"/>
                          </a:lnTo>
                          <a:lnTo>
                            <a:pt x="285" y="273"/>
                          </a:lnTo>
                          <a:lnTo>
                            <a:pt x="268" y="185"/>
                          </a:lnTo>
                          <a:lnTo>
                            <a:pt x="267" y="84"/>
                          </a:lnTo>
                          <a:lnTo>
                            <a:pt x="239" y="35"/>
                          </a:lnTo>
                          <a:lnTo>
                            <a:pt x="179" y="8"/>
                          </a:lnTo>
                          <a:lnTo>
                            <a:pt x="93" y="0"/>
                          </a:lnTo>
                          <a:lnTo>
                            <a:pt x="39" y="38"/>
                          </a:lnTo>
                          <a:lnTo>
                            <a:pt x="16" y="104"/>
                          </a:lnTo>
                          <a:lnTo>
                            <a:pt x="10" y="183"/>
                          </a:lnTo>
                          <a:lnTo>
                            <a:pt x="0" y="284"/>
                          </a:lnTo>
                          <a:lnTo>
                            <a:pt x="37" y="281"/>
                          </a:lnTo>
                          <a:lnTo>
                            <a:pt x="47" y="201"/>
                          </a:lnTo>
                          <a:lnTo>
                            <a:pt x="65" y="134"/>
                          </a:lnTo>
                          <a:lnTo>
                            <a:pt x="70" y="205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190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MX" sz="120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252" name="Freeform 450"/>
                <p:cNvSpPr>
                  <a:spLocks/>
                </p:cNvSpPr>
                <p:nvPr/>
              </p:nvSpPr>
              <p:spPr bwMode="auto">
                <a:xfrm>
                  <a:off x="5983288" y="3248025"/>
                  <a:ext cx="106362" cy="241300"/>
                </a:xfrm>
                <a:custGeom>
                  <a:avLst/>
                  <a:gdLst>
                    <a:gd name="T0" fmla="*/ 2147483647 w 347"/>
                    <a:gd name="T1" fmla="*/ 2147483647 h 792"/>
                    <a:gd name="T2" fmla="*/ 2147483647 w 347"/>
                    <a:gd name="T3" fmla="*/ 2147483647 h 792"/>
                    <a:gd name="T4" fmla="*/ 2147483647 w 347"/>
                    <a:gd name="T5" fmla="*/ 2147483647 h 792"/>
                    <a:gd name="T6" fmla="*/ 2147483647 w 347"/>
                    <a:gd name="T7" fmla="*/ 2147483647 h 792"/>
                    <a:gd name="T8" fmla="*/ 2147483647 w 347"/>
                    <a:gd name="T9" fmla="*/ 2147483647 h 792"/>
                    <a:gd name="T10" fmla="*/ 2147483647 w 347"/>
                    <a:gd name="T11" fmla="*/ 2147483647 h 792"/>
                    <a:gd name="T12" fmla="*/ 2147483647 w 347"/>
                    <a:gd name="T13" fmla="*/ 2147483647 h 792"/>
                    <a:gd name="T14" fmla="*/ 2147483647 w 347"/>
                    <a:gd name="T15" fmla="*/ 2147483647 h 792"/>
                    <a:gd name="T16" fmla="*/ 2147483647 w 347"/>
                    <a:gd name="T17" fmla="*/ 0 h 792"/>
                    <a:gd name="T18" fmla="*/ 2147483647 w 347"/>
                    <a:gd name="T19" fmla="*/ 2147483647 h 792"/>
                    <a:gd name="T20" fmla="*/ 2147483647 w 347"/>
                    <a:gd name="T21" fmla="*/ 2147483647 h 792"/>
                    <a:gd name="T22" fmla="*/ 2147483647 w 347"/>
                    <a:gd name="T23" fmla="*/ 2147483647 h 792"/>
                    <a:gd name="T24" fmla="*/ 2147483647 w 347"/>
                    <a:gd name="T25" fmla="*/ 2147483647 h 792"/>
                    <a:gd name="T26" fmla="*/ 2147483647 w 347"/>
                    <a:gd name="T27" fmla="*/ 2147483647 h 792"/>
                    <a:gd name="T28" fmla="*/ 2147483647 w 347"/>
                    <a:gd name="T29" fmla="*/ 2147483647 h 792"/>
                    <a:gd name="T30" fmla="*/ 2147483647 w 347"/>
                    <a:gd name="T31" fmla="*/ 2147483647 h 792"/>
                    <a:gd name="T32" fmla="*/ 0 w 347"/>
                    <a:gd name="T33" fmla="*/ 2147483647 h 792"/>
                    <a:gd name="T34" fmla="*/ 2147483647 w 347"/>
                    <a:gd name="T35" fmla="*/ 2147483647 h 792"/>
                    <a:gd name="T36" fmla="*/ 2147483647 w 347"/>
                    <a:gd name="T37" fmla="*/ 2147483647 h 792"/>
                    <a:gd name="T38" fmla="*/ 2147483647 w 347"/>
                    <a:gd name="T39" fmla="*/ 2147483647 h 792"/>
                    <a:gd name="T40" fmla="*/ 2147483647 w 347"/>
                    <a:gd name="T41" fmla="*/ 2147483647 h 792"/>
                    <a:gd name="T42" fmla="*/ 2147483647 w 347"/>
                    <a:gd name="T43" fmla="*/ 2147483647 h 792"/>
                    <a:gd name="T44" fmla="*/ 2147483647 w 347"/>
                    <a:gd name="T45" fmla="*/ 2147483647 h 792"/>
                    <a:gd name="T46" fmla="*/ 2147483647 w 347"/>
                    <a:gd name="T47" fmla="*/ 2147483647 h 792"/>
                    <a:gd name="T48" fmla="*/ 2147483647 w 347"/>
                    <a:gd name="T49" fmla="*/ 2147483647 h 79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347" h="792">
                      <a:moveTo>
                        <a:pt x="347" y="464"/>
                      </a:moveTo>
                      <a:lnTo>
                        <a:pt x="317" y="354"/>
                      </a:lnTo>
                      <a:lnTo>
                        <a:pt x="323" y="242"/>
                      </a:lnTo>
                      <a:lnTo>
                        <a:pt x="286" y="200"/>
                      </a:lnTo>
                      <a:lnTo>
                        <a:pt x="204" y="173"/>
                      </a:lnTo>
                      <a:lnTo>
                        <a:pt x="238" y="150"/>
                      </a:lnTo>
                      <a:lnTo>
                        <a:pt x="265" y="92"/>
                      </a:lnTo>
                      <a:lnTo>
                        <a:pt x="232" y="21"/>
                      </a:lnTo>
                      <a:lnTo>
                        <a:pt x="187" y="0"/>
                      </a:lnTo>
                      <a:lnTo>
                        <a:pt x="118" y="9"/>
                      </a:lnTo>
                      <a:lnTo>
                        <a:pt x="70" y="71"/>
                      </a:lnTo>
                      <a:lnTo>
                        <a:pt x="76" y="124"/>
                      </a:lnTo>
                      <a:lnTo>
                        <a:pt x="124" y="161"/>
                      </a:lnTo>
                      <a:lnTo>
                        <a:pt x="75" y="190"/>
                      </a:lnTo>
                      <a:lnTo>
                        <a:pt x="26" y="245"/>
                      </a:lnTo>
                      <a:lnTo>
                        <a:pt x="12" y="334"/>
                      </a:lnTo>
                      <a:lnTo>
                        <a:pt x="0" y="497"/>
                      </a:lnTo>
                      <a:lnTo>
                        <a:pt x="70" y="491"/>
                      </a:lnTo>
                      <a:lnTo>
                        <a:pt x="74" y="549"/>
                      </a:lnTo>
                      <a:lnTo>
                        <a:pt x="58" y="654"/>
                      </a:lnTo>
                      <a:lnTo>
                        <a:pt x="63" y="773"/>
                      </a:lnTo>
                      <a:lnTo>
                        <a:pt x="181" y="792"/>
                      </a:lnTo>
                      <a:lnTo>
                        <a:pt x="292" y="773"/>
                      </a:lnTo>
                      <a:lnTo>
                        <a:pt x="271" y="490"/>
                      </a:lnTo>
                      <a:lnTo>
                        <a:pt x="347" y="464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190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sz="120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253" name="Group 451"/>
                <p:cNvGrpSpPr>
                  <a:grpSpLocks/>
                </p:cNvGrpSpPr>
                <p:nvPr/>
              </p:nvGrpSpPr>
              <p:grpSpPr bwMode="auto">
                <a:xfrm>
                  <a:off x="6110288" y="3248025"/>
                  <a:ext cx="107950" cy="247650"/>
                  <a:chOff x="1102" y="2293"/>
                  <a:chExt cx="179" cy="408"/>
                </a:xfrm>
              </p:grpSpPr>
              <p:sp>
                <p:nvSpPr>
                  <p:cNvPr id="334" name="Freeform 452"/>
                  <p:cNvSpPr>
                    <a:spLocks/>
                  </p:cNvSpPr>
                  <p:nvPr/>
                </p:nvSpPr>
                <p:spPr bwMode="auto">
                  <a:xfrm>
                    <a:off x="1102" y="2293"/>
                    <a:ext cx="179" cy="408"/>
                  </a:xfrm>
                  <a:custGeom>
                    <a:avLst/>
                    <a:gdLst>
                      <a:gd name="T0" fmla="*/ 0 w 360"/>
                      <a:gd name="T1" fmla="*/ 1 h 815"/>
                      <a:gd name="T2" fmla="*/ 0 w 360"/>
                      <a:gd name="T3" fmla="*/ 1 h 815"/>
                      <a:gd name="T4" fmla="*/ 0 w 360"/>
                      <a:gd name="T5" fmla="*/ 1 h 815"/>
                      <a:gd name="T6" fmla="*/ 0 w 360"/>
                      <a:gd name="T7" fmla="*/ 1 h 815"/>
                      <a:gd name="T8" fmla="*/ 0 w 360"/>
                      <a:gd name="T9" fmla="*/ 1 h 815"/>
                      <a:gd name="T10" fmla="*/ 0 w 360"/>
                      <a:gd name="T11" fmla="*/ 1 h 815"/>
                      <a:gd name="T12" fmla="*/ 0 w 360"/>
                      <a:gd name="T13" fmla="*/ 1 h 815"/>
                      <a:gd name="T14" fmla="*/ 0 w 360"/>
                      <a:gd name="T15" fmla="*/ 1 h 815"/>
                      <a:gd name="T16" fmla="*/ 0 w 360"/>
                      <a:gd name="T17" fmla="*/ 1 h 815"/>
                      <a:gd name="T18" fmla="*/ 0 w 360"/>
                      <a:gd name="T19" fmla="*/ 0 h 815"/>
                      <a:gd name="T20" fmla="*/ 0 w 360"/>
                      <a:gd name="T21" fmla="*/ 1 h 815"/>
                      <a:gd name="T22" fmla="*/ 0 w 360"/>
                      <a:gd name="T23" fmla="*/ 1 h 815"/>
                      <a:gd name="T24" fmla="*/ 0 w 360"/>
                      <a:gd name="T25" fmla="*/ 1 h 815"/>
                      <a:gd name="T26" fmla="*/ 0 w 360"/>
                      <a:gd name="T27" fmla="*/ 1 h 815"/>
                      <a:gd name="T28" fmla="*/ 0 w 360"/>
                      <a:gd name="T29" fmla="*/ 1 h 815"/>
                      <a:gd name="T30" fmla="*/ 0 w 360"/>
                      <a:gd name="T31" fmla="*/ 1 h 815"/>
                      <a:gd name="T32" fmla="*/ 0 w 360"/>
                      <a:gd name="T33" fmla="*/ 1 h 815"/>
                      <a:gd name="T34" fmla="*/ 0 w 360"/>
                      <a:gd name="T35" fmla="*/ 1 h 815"/>
                      <a:gd name="T36" fmla="*/ 0 w 360"/>
                      <a:gd name="T37" fmla="*/ 1 h 815"/>
                      <a:gd name="T38" fmla="*/ 0 w 360"/>
                      <a:gd name="T39" fmla="*/ 1 h 815"/>
                      <a:gd name="T40" fmla="*/ 0 w 360"/>
                      <a:gd name="T41" fmla="*/ 1 h 815"/>
                      <a:gd name="T42" fmla="*/ 0 w 360"/>
                      <a:gd name="T43" fmla="*/ 1 h 815"/>
                      <a:gd name="T44" fmla="*/ 0 w 360"/>
                      <a:gd name="T45" fmla="*/ 1 h 815"/>
                      <a:gd name="T46" fmla="*/ 0 w 360"/>
                      <a:gd name="T47" fmla="*/ 1 h 815"/>
                      <a:gd name="T48" fmla="*/ 0 w 360"/>
                      <a:gd name="T49" fmla="*/ 1 h 815"/>
                      <a:gd name="T50" fmla="*/ 0 w 360"/>
                      <a:gd name="T51" fmla="*/ 1 h 815"/>
                      <a:gd name="T52" fmla="*/ 0 w 360"/>
                      <a:gd name="T53" fmla="*/ 1 h 815"/>
                      <a:gd name="T54" fmla="*/ 0 w 360"/>
                      <a:gd name="T55" fmla="*/ 1 h 815"/>
                      <a:gd name="T56" fmla="*/ 0 w 360"/>
                      <a:gd name="T57" fmla="*/ 1 h 815"/>
                      <a:gd name="T58" fmla="*/ 0 w 360"/>
                      <a:gd name="T59" fmla="*/ 1 h 815"/>
                      <a:gd name="T60" fmla="*/ 0 w 360"/>
                      <a:gd name="T61" fmla="*/ 1 h 815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0" t="0" r="r" b="b"/>
                    <a:pathLst>
                      <a:path w="360" h="815">
                        <a:moveTo>
                          <a:pt x="289" y="487"/>
                        </a:moveTo>
                        <a:lnTo>
                          <a:pt x="360" y="464"/>
                        </a:lnTo>
                        <a:lnTo>
                          <a:pt x="328" y="354"/>
                        </a:lnTo>
                        <a:lnTo>
                          <a:pt x="334" y="242"/>
                        </a:lnTo>
                        <a:lnTo>
                          <a:pt x="297" y="201"/>
                        </a:lnTo>
                        <a:lnTo>
                          <a:pt x="217" y="173"/>
                        </a:lnTo>
                        <a:lnTo>
                          <a:pt x="250" y="150"/>
                        </a:lnTo>
                        <a:lnTo>
                          <a:pt x="277" y="92"/>
                        </a:lnTo>
                        <a:lnTo>
                          <a:pt x="245" y="21"/>
                        </a:lnTo>
                        <a:lnTo>
                          <a:pt x="199" y="0"/>
                        </a:lnTo>
                        <a:lnTo>
                          <a:pt x="118" y="7"/>
                        </a:lnTo>
                        <a:lnTo>
                          <a:pt x="73" y="79"/>
                        </a:lnTo>
                        <a:lnTo>
                          <a:pt x="83" y="128"/>
                        </a:lnTo>
                        <a:lnTo>
                          <a:pt x="108" y="157"/>
                        </a:lnTo>
                        <a:lnTo>
                          <a:pt x="127" y="167"/>
                        </a:lnTo>
                        <a:lnTo>
                          <a:pt x="70" y="189"/>
                        </a:lnTo>
                        <a:lnTo>
                          <a:pt x="24" y="282"/>
                        </a:lnTo>
                        <a:lnTo>
                          <a:pt x="24" y="379"/>
                        </a:lnTo>
                        <a:lnTo>
                          <a:pt x="0" y="495"/>
                        </a:lnTo>
                        <a:lnTo>
                          <a:pt x="51" y="487"/>
                        </a:lnTo>
                        <a:lnTo>
                          <a:pt x="9" y="638"/>
                        </a:lnTo>
                        <a:lnTo>
                          <a:pt x="57" y="625"/>
                        </a:lnTo>
                        <a:lnTo>
                          <a:pt x="105" y="629"/>
                        </a:lnTo>
                        <a:lnTo>
                          <a:pt x="108" y="713"/>
                        </a:lnTo>
                        <a:lnTo>
                          <a:pt x="127" y="812"/>
                        </a:lnTo>
                        <a:lnTo>
                          <a:pt x="220" y="815"/>
                        </a:lnTo>
                        <a:lnTo>
                          <a:pt x="224" y="690"/>
                        </a:lnTo>
                        <a:lnTo>
                          <a:pt x="240" y="653"/>
                        </a:lnTo>
                        <a:lnTo>
                          <a:pt x="345" y="638"/>
                        </a:lnTo>
                        <a:lnTo>
                          <a:pt x="298" y="539"/>
                        </a:lnTo>
                        <a:lnTo>
                          <a:pt x="289" y="487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190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MX" sz="12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35" name="Freeform 453"/>
                  <p:cNvSpPr>
                    <a:spLocks/>
                  </p:cNvSpPr>
                  <p:nvPr/>
                </p:nvSpPr>
                <p:spPr bwMode="auto">
                  <a:xfrm>
                    <a:off x="1152" y="2301"/>
                    <a:ext cx="70" cy="71"/>
                  </a:xfrm>
                  <a:custGeom>
                    <a:avLst/>
                    <a:gdLst>
                      <a:gd name="T0" fmla="*/ 0 w 142"/>
                      <a:gd name="T1" fmla="*/ 1 h 142"/>
                      <a:gd name="T2" fmla="*/ 0 w 142"/>
                      <a:gd name="T3" fmla="*/ 1 h 142"/>
                      <a:gd name="T4" fmla="*/ 0 w 142"/>
                      <a:gd name="T5" fmla="*/ 1 h 142"/>
                      <a:gd name="T6" fmla="*/ 0 w 142"/>
                      <a:gd name="T7" fmla="*/ 1 h 142"/>
                      <a:gd name="T8" fmla="*/ 0 w 142"/>
                      <a:gd name="T9" fmla="*/ 1 h 142"/>
                      <a:gd name="T10" fmla="*/ 0 w 142"/>
                      <a:gd name="T11" fmla="*/ 1 h 142"/>
                      <a:gd name="T12" fmla="*/ 0 w 142"/>
                      <a:gd name="T13" fmla="*/ 1 h 142"/>
                      <a:gd name="T14" fmla="*/ 0 w 142"/>
                      <a:gd name="T15" fmla="*/ 1 h 142"/>
                      <a:gd name="T16" fmla="*/ 0 w 142"/>
                      <a:gd name="T17" fmla="*/ 0 h 142"/>
                      <a:gd name="T18" fmla="*/ 0 w 142"/>
                      <a:gd name="T19" fmla="*/ 1 h 14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42" h="142">
                        <a:moveTo>
                          <a:pt x="30" y="14"/>
                        </a:moveTo>
                        <a:lnTo>
                          <a:pt x="0" y="53"/>
                        </a:lnTo>
                        <a:lnTo>
                          <a:pt x="4" y="106"/>
                        </a:lnTo>
                        <a:lnTo>
                          <a:pt x="58" y="142"/>
                        </a:lnTo>
                        <a:lnTo>
                          <a:pt x="96" y="134"/>
                        </a:lnTo>
                        <a:lnTo>
                          <a:pt x="127" y="113"/>
                        </a:lnTo>
                        <a:lnTo>
                          <a:pt x="142" y="79"/>
                        </a:lnTo>
                        <a:lnTo>
                          <a:pt x="129" y="25"/>
                        </a:lnTo>
                        <a:lnTo>
                          <a:pt x="81" y="0"/>
                        </a:lnTo>
                        <a:lnTo>
                          <a:pt x="30" y="14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190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MX" sz="12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36" name="Freeform 454"/>
                  <p:cNvSpPr>
                    <a:spLocks/>
                  </p:cNvSpPr>
                  <p:nvPr/>
                </p:nvSpPr>
                <p:spPr bwMode="auto">
                  <a:xfrm>
                    <a:off x="1119" y="2385"/>
                    <a:ext cx="143" cy="303"/>
                  </a:xfrm>
                  <a:custGeom>
                    <a:avLst/>
                    <a:gdLst>
                      <a:gd name="T0" fmla="*/ 1 w 285"/>
                      <a:gd name="T1" fmla="*/ 0 h 607"/>
                      <a:gd name="T2" fmla="*/ 1 w 285"/>
                      <a:gd name="T3" fmla="*/ 0 h 607"/>
                      <a:gd name="T4" fmla="*/ 1 w 285"/>
                      <a:gd name="T5" fmla="*/ 0 h 607"/>
                      <a:gd name="T6" fmla="*/ 1 w 285"/>
                      <a:gd name="T7" fmla="*/ 0 h 607"/>
                      <a:gd name="T8" fmla="*/ 1 w 285"/>
                      <a:gd name="T9" fmla="*/ 0 h 607"/>
                      <a:gd name="T10" fmla="*/ 1 w 285"/>
                      <a:gd name="T11" fmla="*/ 0 h 607"/>
                      <a:gd name="T12" fmla="*/ 1 w 285"/>
                      <a:gd name="T13" fmla="*/ 0 h 607"/>
                      <a:gd name="T14" fmla="*/ 1 w 285"/>
                      <a:gd name="T15" fmla="*/ 0 h 607"/>
                      <a:gd name="T16" fmla="*/ 1 w 285"/>
                      <a:gd name="T17" fmla="*/ 0 h 607"/>
                      <a:gd name="T18" fmla="*/ 1 w 285"/>
                      <a:gd name="T19" fmla="*/ 0 h 607"/>
                      <a:gd name="T20" fmla="*/ 1 w 285"/>
                      <a:gd name="T21" fmla="*/ 0 h 607"/>
                      <a:gd name="T22" fmla="*/ 1 w 285"/>
                      <a:gd name="T23" fmla="*/ 0 h 607"/>
                      <a:gd name="T24" fmla="*/ 1 w 285"/>
                      <a:gd name="T25" fmla="*/ 0 h 607"/>
                      <a:gd name="T26" fmla="*/ 1 w 285"/>
                      <a:gd name="T27" fmla="*/ 0 h 607"/>
                      <a:gd name="T28" fmla="*/ 1 w 285"/>
                      <a:gd name="T29" fmla="*/ 0 h 607"/>
                      <a:gd name="T30" fmla="*/ 1 w 285"/>
                      <a:gd name="T31" fmla="*/ 0 h 607"/>
                      <a:gd name="T32" fmla="*/ 1 w 285"/>
                      <a:gd name="T33" fmla="*/ 0 h 607"/>
                      <a:gd name="T34" fmla="*/ 1 w 285"/>
                      <a:gd name="T35" fmla="*/ 0 h 607"/>
                      <a:gd name="T36" fmla="*/ 1 w 285"/>
                      <a:gd name="T37" fmla="*/ 0 h 607"/>
                      <a:gd name="T38" fmla="*/ 1 w 285"/>
                      <a:gd name="T39" fmla="*/ 0 h 607"/>
                      <a:gd name="T40" fmla="*/ 1 w 285"/>
                      <a:gd name="T41" fmla="*/ 0 h 607"/>
                      <a:gd name="T42" fmla="*/ 1 w 285"/>
                      <a:gd name="T43" fmla="*/ 0 h 607"/>
                      <a:gd name="T44" fmla="*/ 1 w 285"/>
                      <a:gd name="T45" fmla="*/ 0 h 607"/>
                      <a:gd name="T46" fmla="*/ 1 w 285"/>
                      <a:gd name="T47" fmla="*/ 0 h 607"/>
                      <a:gd name="T48" fmla="*/ 1 w 285"/>
                      <a:gd name="T49" fmla="*/ 0 h 607"/>
                      <a:gd name="T50" fmla="*/ 0 w 285"/>
                      <a:gd name="T51" fmla="*/ 0 h 607"/>
                      <a:gd name="T52" fmla="*/ 1 w 285"/>
                      <a:gd name="T53" fmla="*/ 0 h 607"/>
                      <a:gd name="T54" fmla="*/ 1 w 285"/>
                      <a:gd name="T55" fmla="*/ 0 h 607"/>
                      <a:gd name="T56" fmla="*/ 1 w 285"/>
                      <a:gd name="T57" fmla="*/ 0 h 607"/>
                      <a:gd name="T58" fmla="*/ 1 w 285"/>
                      <a:gd name="T59" fmla="*/ 0 h 607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0" t="0" r="r" b="b"/>
                    <a:pathLst>
                      <a:path w="285" h="607">
                        <a:moveTo>
                          <a:pt x="70" y="205"/>
                        </a:moveTo>
                        <a:lnTo>
                          <a:pt x="52" y="296"/>
                        </a:lnTo>
                        <a:lnTo>
                          <a:pt x="23" y="353"/>
                        </a:lnTo>
                        <a:lnTo>
                          <a:pt x="6" y="425"/>
                        </a:lnTo>
                        <a:lnTo>
                          <a:pt x="85" y="417"/>
                        </a:lnTo>
                        <a:lnTo>
                          <a:pt x="107" y="597"/>
                        </a:lnTo>
                        <a:lnTo>
                          <a:pt x="156" y="607"/>
                        </a:lnTo>
                        <a:lnTo>
                          <a:pt x="166" y="501"/>
                        </a:lnTo>
                        <a:lnTo>
                          <a:pt x="188" y="425"/>
                        </a:lnTo>
                        <a:lnTo>
                          <a:pt x="269" y="425"/>
                        </a:lnTo>
                        <a:lnTo>
                          <a:pt x="234" y="355"/>
                        </a:lnTo>
                        <a:lnTo>
                          <a:pt x="223" y="287"/>
                        </a:lnTo>
                        <a:lnTo>
                          <a:pt x="213" y="228"/>
                        </a:lnTo>
                        <a:lnTo>
                          <a:pt x="222" y="152"/>
                        </a:lnTo>
                        <a:lnTo>
                          <a:pt x="234" y="262"/>
                        </a:lnTo>
                        <a:lnTo>
                          <a:pt x="246" y="281"/>
                        </a:lnTo>
                        <a:lnTo>
                          <a:pt x="285" y="273"/>
                        </a:lnTo>
                        <a:lnTo>
                          <a:pt x="268" y="185"/>
                        </a:lnTo>
                        <a:lnTo>
                          <a:pt x="267" y="84"/>
                        </a:lnTo>
                        <a:lnTo>
                          <a:pt x="239" y="35"/>
                        </a:lnTo>
                        <a:lnTo>
                          <a:pt x="179" y="8"/>
                        </a:lnTo>
                        <a:lnTo>
                          <a:pt x="93" y="0"/>
                        </a:lnTo>
                        <a:lnTo>
                          <a:pt x="39" y="38"/>
                        </a:lnTo>
                        <a:lnTo>
                          <a:pt x="16" y="104"/>
                        </a:lnTo>
                        <a:lnTo>
                          <a:pt x="10" y="183"/>
                        </a:lnTo>
                        <a:lnTo>
                          <a:pt x="0" y="284"/>
                        </a:lnTo>
                        <a:lnTo>
                          <a:pt x="37" y="281"/>
                        </a:lnTo>
                        <a:lnTo>
                          <a:pt x="47" y="201"/>
                        </a:lnTo>
                        <a:lnTo>
                          <a:pt x="65" y="134"/>
                        </a:lnTo>
                        <a:lnTo>
                          <a:pt x="70" y="205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190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MX" sz="120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254" name="Text Box 455"/>
                <p:cNvSpPr txBox="1">
                  <a:spLocks noChangeArrowheads="1"/>
                </p:cNvSpPr>
                <p:nvPr/>
              </p:nvSpPr>
              <p:spPr bwMode="auto">
                <a:xfrm>
                  <a:off x="4501089" y="5688007"/>
                  <a:ext cx="2976836" cy="2670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es-ES_tradnl" sz="1100" b="1" dirty="0" smtClean="0">
                      <a:solidFill>
                        <a:srgbClr val="000000"/>
                      </a:solidFill>
                      <a:latin typeface="Georgia" pitchFamily="18" charset="0"/>
                      <a:cs typeface="Times New Roman" pitchFamily="18" charset="0"/>
                    </a:rPr>
                    <a:t>Corea del Sur</a:t>
                  </a:r>
                  <a:endParaRPr lang="es-ES_tradnl" sz="1100" b="1" dirty="0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255" name="Group 459"/>
                <p:cNvGrpSpPr>
                  <a:grpSpLocks/>
                </p:cNvGrpSpPr>
                <p:nvPr/>
              </p:nvGrpSpPr>
              <p:grpSpPr bwMode="auto">
                <a:xfrm>
                  <a:off x="5626100" y="3870325"/>
                  <a:ext cx="227013" cy="247650"/>
                  <a:chOff x="837" y="3165"/>
                  <a:chExt cx="142" cy="154"/>
                </a:xfrm>
              </p:grpSpPr>
              <p:sp>
                <p:nvSpPr>
                  <p:cNvPr id="329" name="Freeform 460"/>
                  <p:cNvSpPr>
                    <a:spLocks/>
                  </p:cNvSpPr>
                  <p:nvPr/>
                </p:nvSpPr>
                <p:spPr bwMode="auto">
                  <a:xfrm>
                    <a:off x="837" y="3169"/>
                    <a:ext cx="66" cy="150"/>
                  </a:xfrm>
                  <a:custGeom>
                    <a:avLst/>
                    <a:gdLst>
                      <a:gd name="T0" fmla="*/ 0 w 347"/>
                      <a:gd name="T1" fmla="*/ 0 h 792"/>
                      <a:gd name="T2" fmla="*/ 0 w 347"/>
                      <a:gd name="T3" fmla="*/ 0 h 792"/>
                      <a:gd name="T4" fmla="*/ 0 w 347"/>
                      <a:gd name="T5" fmla="*/ 0 h 792"/>
                      <a:gd name="T6" fmla="*/ 0 w 347"/>
                      <a:gd name="T7" fmla="*/ 0 h 792"/>
                      <a:gd name="T8" fmla="*/ 0 w 347"/>
                      <a:gd name="T9" fmla="*/ 0 h 792"/>
                      <a:gd name="T10" fmla="*/ 0 w 347"/>
                      <a:gd name="T11" fmla="*/ 0 h 792"/>
                      <a:gd name="T12" fmla="*/ 0 w 347"/>
                      <a:gd name="T13" fmla="*/ 0 h 792"/>
                      <a:gd name="T14" fmla="*/ 0 w 347"/>
                      <a:gd name="T15" fmla="*/ 0 h 792"/>
                      <a:gd name="T16" fmla="*/ 0 w 347"/>
                      <a:gd name="T17" fmla="*/ 0 h 792"/>
                      <a:gd name="T18" fmla="*/ 0 w 347"/>
                      <a:gd name="T19" fmla="*/ 0 h 792"/>
                      <a:gd name="T20" fmla="*/ 0 w 347"/>
                      <a:gd name="T21" fmla="*/ 0 h 792"/>
                      <a:gd name="T22" fmla="*/ 0 w 347"/>
                      <a:gd name="T23" fmla="*/ 0 h 792"/>
                      <a:gd name="T24" fmla="*/ 0 w 347"/>
                      <a:gd name="T25" fmla="*/ 0 h 792"/>
                      <a:gd name="T26" fmla="*/ 0 w 347"/>
                      <a:gd name="T27" fmla="*/ 0 h 792"/>
                      <a:gd name="T28" fmla="*/ 0 w 347"/>
                      <a:gd name="T29" fmla="*/ 0 h 792"/>
                      <a:gd name="T30" fmla="*/ 0 w 347"/>
                      <a:gd name="T31" fmla="*/ 0 h 792"/>
                      <a:gd name="T32" fmla="*/ 0 w 347"/>
                      <a:gd name="T33" fmla="*/ 0 h 792"/>
                      <a:gd name="T34" fmla="*/ 0 w 347"/>
                      <a:gd name="T35" fmla="*/ 0 h 792"/>
                      <a:gd name="T36" fmla="*/ 0 w 347"/>
                      <a:gd name="T37" fmla="*/ 0 h 792"/>
                      <a:gd name="T38" fmla="*/ 0 w 347"/>
                      <a:gd name="T39" fmla="*/ 0 h 792"/>
                      <a:gd name="T40" fmla="*/ 0 w 347"/>
                      <a:gd name="T41" fmla="*/ 0 h 792"/>
                      <a:gd name="T42" fmla="*/ 0 w 347"/>
                      <a:gd name="T43" fmla="*/ 0 h 792"/>
                      <a:gd name="T44" fmla="*/ 0 w 347"/>
                      <a:gd name="T45" fmla="*/ 0 h 792"/>
                      <a:gd name="T46" fmla="*/ 0 w 347"/>
                      <a:gd name="T47" fmla="*/ 0 h 792"/>
                      <a:gd name="T48" fmla="*/ 0 w 347"/>
                      <a:gd name="T49" fmla="*/ 0 h 792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347" h="792">
                        <a:moveTo>
                          <a:pt x="347" y="464"/>
                        </a:moveTo>
                        <a:lnTo>
                          <a:pt x="317" y="354"/>
                        </a:lnTo>
                        <a:lnTo>
                          <a:pt x="323" y="242"/>
                        </a:lnTo>
                        <a:lnTo>
                          <a:pt x="286" y="200"/>
                        </a:lnTo>
                        <a:lnTo>
                          <a:pt x="204" y="173"/>
                        </a:lnTo>
                        <a:lnTo>
                          <a:pt x="238" y="150"/>
                        </a:lnTo>
                        <a:lnTo>
                          <a:pt x="265" y="92"/>
                        </a:lnTo>
                        <a:lnTo>
                          <a:pt x="232" y="21"/>
                        </a:lnTo>
                        <a:lnTo>
                          <a:pt x="187" y="0"/>
                        </a:lnTo>
                        <a:lnTo>
                          <a:pt x="118" y="9"/>
                        </a:lnTo>
                        <a:lnTo>
                          <a:pt x="70" y="71"/>
                        </a:lnTo>
                        <a:lnTo>
                          <a:pt x="76" y="124"/>
                        </a:lnTo>
                        <a:lnTo>
                          <a:pt x="124" y="161"/>
                        </a:lnTo>
                        <a:lnTo>
                          <a:pt x="75" y="190"/>
                        </a:lnTo>
                        <a:lnTo>
                          <a:pt x="26" y="245"/>
                        </a:lnTo>
                        <a:lnTo>
                          <a:pt x="12" y="334"/>
                        </a:lnTo>
                        <a:lnTo>
                          <a:pt x="0" y="497"/>
                        </a:lnTo>
                        <a:lnTo>
                          <a:pt x="70" y="491"/>
                        </a:lnTo>
                        <a:lnTo>
                          <a:pt x="74" y="549"/>
                        </a:lnTo>
                        <a:lnTo>
                          <a:pt x="58" y="654"/>
                        </a:lnTo>
                        <a:lnTo>
                          <a:pt x="63" y="773"/>
                        </a:lnTo>
                        <a:lnTo>
                          <a:pt x="181" y="792"/>
                        </a:lnTo>
                        <a:lnTo>
                          <a:pt x="292" y="773"/>
                        </a:lnTo>
                        <a:lnTo>
                          <a:pt x="271" y="490"/>
                        </a:lnTo>
                        <a:lnTo>
                          <a:pt x="347" y="464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190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MX" sz="1200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330" name="Group 461"/>
                  <p:cNvGrpSpPr>
                    <a:grpSpLocks/>
                  </p:cNvGrpSpPr>
                  <p:nvPr/>
                </p:nvGrpSpPr>
                <p:grpSpPr bwMode="auto">
                  <a:xfrm>
                    <a:off x="911" y="3165"/>
                    <a:ext cx="68" cy="154"/>
                    <a:chOff x="1102" y="2293"/>
                    <a:chExt cx="179" cy="408"/>
                  </a:xfrm>
                </p:grpSpPr>
                <p:sp>
                  <p:nvSpPr>
                    <p:cNvPr id="331" name="Freeform 462"/>
                    <p:cNvSpPr>
                      <a:spLocks/>
                    </p:cNvSpPr>
                    <p:nvPr/>
                  </p:nvSpPr>
                  <p:spPr bwMode="auto">
                    <a:xfrm>
                      <a:off x="1102" y="2293"/>
                      <a:ext cx="179" cy="408"/>
                    </a:xfrm>
                    <a:custGeom>
                      <a:avLst/>
                      <a:gdLst>
                        <a:gd name="T0" fmla="*/ 0 w 360"/>
                        <a:gd name="T1" fmla="*/ 1 h 815"/>
                        <a:gd name="T2" fmla="*/ 0 w 360"/>
                        <a:gd name="T3" fmla="*/ 1 h 815"/>
                        <a:gd name="T4" fmla="*/ 0 w 360"/>
                        <a:gd name="T5" fmla="*/ 1 h 815"/>
                        <a:gd name="T6" fmla="*/ 0 w 360"/>
                        <a:gd name="T7" fmla="*/ 1 h 815"/>
                        <a:gd name="T8" fmla="*/ 0 w 360"/>
                        <a:gd name="T9" fmla="*/ 1 h 815"/>
                        <a:gd name="T10" fmla="*/ 0 w 360"/>
                        <a:gd name="T11" fmla="*/ 1 h 815"/>
                        <a:gd name="T12" fmla="*/ 0 w 360"/>
                        <a:gd name="T13" fmla="*/ 1 h 815"/>
                        <a:gd name="T14" fmla="*/ 0 w 360"/>
                        <a:gd name="T15" fmla="*/ 1 h 815"/>
                        <a:gd name="T16" fmla="*/ 0 w 360"/>
                        <a:gd name="T17" fmla="*/ 1 h 815"/>
                        <a:gd name="T18" fmla="*/ 0 w 360"/>
                        <a:gd name="T19" fmla="*/ 0 h 815"/>
                        <a:gd name="T20" fmla="*/ 0 w 360"/>
                        <a:gd name="T21" fmla="*/ 1 h 815"/>
                        <a:gd name="T22" fmla="*/ 0 w 360"/>
                        <a:gd name="T23" fmla="*/ 1 h 815"/>
                        <a:gd name="T24" fmla="*/ 0 w 360"/>
                        <a:gd name="T25" fmla="*/ 1 h 815"/>
                        <a:gd name="T26" fmla="*/ 0 w 360"/>
                        <a:gd name="T27" fmla="*/ 1 h 815"/>
                        <a:gd name="T28" fmla="*/ 0 w 360"/>
                        <a:gd name="T29" fmla="*/ 1 h 815"/>
                        <a:gd name="T30" fmla="*/ 0 w 360"/>
                        <a:gd name="T31" fmla="*/ 1 h 815"/>
                        <a:gd name="T32" fmla="*/ 0 w 360"/>
                        <a:gd name="T33" fmla="*/ 1 h 815"/>
                        <a:gd name="T34" fmla="*/ 0 w 360"/>
                        <a:gd name="T35" fmla="*/ 1 h 815"/>
                        <a:gd name="T36" fmla="*/ 0 w 360"/>
                        <a:gd name="T37" fmla="*/ 1 h 815"/>
                        <a:gd name="T38" fmla="*/ 0 w 360"/>
                        <a:gd name="T39" fmla="*/ 1 h 815"/>
                        <a:gd name="T40" fmla="*/ 0 w 360"/>
                        <a:gd name="T41" fmla="*/ 1 h 815"/>
                        <a:gd name="T42" fmla="*/ 0 w 360"/>
                        <a:gd name="T43" fmla="*/ 1 h 815"/>
                        <a:gd name="T44" fmla="*/ 0 w 360"/>
                        <a:gd name="T45" fmla="*/ 1 h 815"/>
                        <a:gd name="T46" fmla="*/ 0 w 360"/>
                        <a:gd name="T47" fmla="*/ 1 h 815"/>
                        <a:gd name="T48" fmla="*/ 0 w 360"/>
                        <a:gd name="T49" fmla="*/ 1 h 815"/>
                        <a:gd name="T50" fmla="*/ 0 w 360"/>
                        <a:gd name="T51" fmla="*/ 1 h 815"/>
                        <a:gd name="T52" fmla="*/ 0 w 360"/>
                        <a:gd name="T53" fmla="*/ 1 h 815"/>
                        <a:gd name="T54" fmla="*/ 0 w 360"/>
                        <a:gd name="T55" fmla="*/ 1 h 815"/>
                        <a:gd name="T56" fmla="*/ 0 w 360"/>
                        <a:gd name="T57" fmla="*/ 1 h 815"/>
                        <a:gd name="T58" fmla="*/ 0 w 360"/>
                        <a:gd name="T59" fmla="*/ 1 h 815"/>
                        <a:gd name="T60" fmla="*/ 0 w 360"/>
                        <a:gd name="T61" fmla="*/ 1 h 815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</a:gdLst>
                      <a:ahLst/>
                      <a:cxnLst>
                        <a:cxn ang="T62">
                          <a:pos x="T0" y="T1"/>
                        </a:cxn>
                        <a:cxn ang="T63">
                          <a:pos x="T2" y="T3"/>
                        </a:cxn>
                        <a:cxn ang="T64">
                          <a:pos x="T4" y="T5"/>
                        </a:cxn>
                        <a:cxn ang="T65">
                          <a:pos x="T6" y="T7"/>
                        </a:cxn>
                        <a:cxn ang="T66">
                          <a:pos x="T8" y="T9"/>
                        </a:cxn>
                        <a:cxn ang="T67">
                          <a:pos x="T10" y="T11"/>
                        </a:cxn>
                        <a:cxn ang="T68">
                          <a:pos x="T12" y="T13"/>
                        </a:cxn>
                        <a:cxn ang="T69">
                          <a:pos x="T14" y="T15"/>
                        </a:cxn>
                        <a:cxn ang="T70">
                          <a:pos x="T16" y="T17"/>
                        </a:cxn>
                        <a:cxn ang="T71">
                          <a:pos x="T18" y="T19"/>
                        </a:cxn>
                        <a:cxn ang="T72">
                          <a:pos x="T20" y="T21"/>
                        </a:cxn>
                        <a:cxn ang="T73">
                          <a:pos x="T22" y="T23"/>
                        </a:cxn>
                        <a:cxn ang="T74">
                          <a:pos x="T24" y="T25"/>
                        </a:cxn>
                        <a:cxn ang="T75">
                          <a:pos x="T26" y="T27"/>
                        </a:cxn>
                        <a:cxn ang="T76">
                          <a:pos x="T28" y="T29"/>
                        </a:cxn>
                        <a:cxn ang="T77">
                          <a:pos x="T30" y="T31"/>
                        </a:cxn>
                        <a:cxn ang="T78">
                          <a:pos x="T32" y="T33"/>
                        </a:cxn>
                        <a:cxn ang="T79">
                          <a:pos x="T34" y="T35"/>
                        </a:cxn>
                        <a:cxn ang="T80">
                          <a:pos x="T36" y="T37"/>
                        </a:cxn>
                        <a:cxn ang="T81">
                          <a:pos x="T38" y="T39"/>
                        </a:cxn>
                        <a:cxn ang="T82">
                          <a:pos x="T40" y="T41"/>
                        </a:cxn>
                        <a:cxn ang="T83">
                          <a:pos x="T42" y="T43"/>
                        </a:cxn>
                        <a:cxn ang="T84">
                          <a:pos x="T44" y="T45"/>
                        </a:cxn>
                        <a:cxn ang="T85">
                          <a:pos x="T46" y="T47"/>
                        </a:cxn>
                        <a:cxn ang="T86">
                          <a:pos x="T48" y="T49"/>
                        </a:cxn>
                        <a:cxn ang="T87">
                          <a:pos x="T50" y="T51"/>
                        </a:cxn>
                        <a:cxn ang="T88">
                          <a:pos x="T52" y="T53"/>
                        </a:cxn>
                        <a:cxn ang="T89">
                          <a:pos x="T54" y="T55"/>
                        </a:cxn>
                        <a:cxn ang="T90">
                          <a:pos x="T56" y="T57"/>
                        </a:cxn>
                        <a:cxn ang="T91">
                          <a:pos x="T58" y="T59"/>
                        </a:cxn>
                        <a:cxn ang="T92">
                          <a:pos x="T60" y="T61"/>
                        </a:cxn>
                      </a:cxnLst>
                      <a:rect l="0" t="0" r="r" b="b"/>
                      <a:pathLst>
                        <a:path w="360" h="815">
                          <a:moveTo>
                            <a:pt x="289" y="487"/>
                          </a:moveTo>
                          <a:lnTo>
                            <a:pt x="360" y="464"/>
                          </a:lnTo>
                          <a:lnTo>
                            <a:pt x="328" y="354"/>
                          </a:lnTo>
                          <a:lnTo>
                            <a:pt x="334" y="242"/>
                          </a:lnTo>
                          <a:lnTo>
                            <a:pt x="297" y="201"/>
                          </a:lnTo>
                          <a:lnTo>
                            <a:pt x="217" y="173"/>
                          </a:lnTo>
                          <a:lnTo>
                            <a:pt x="250" y="150"/>
                          </a:lnTo>
                          <a:lnTo>
                            <a:pt x="277" y="92"/>
                          </a:lnTo>
                          <a:lnTo>
                            <a:pt x="245" y="21"/>
                          </a:lnTo>
                          <a:lnTo>
                            <a:pt x="199" y="0"/>
                          </a:lnTo>
                          <a:lnTo>
                            <a:pt x="118" y="7"/>
                          </a:lnTo>
                          <a:lnTo>
                            <a:pt x="73" y="79"/>
                          </a:lnTo>
                          <a:lnTo>
                            <a:pt x="83" y="128"/>
                          </a:lnTo>
                          <a:lnTo>
                            <a:pt x="108" y="157"/>
                          </a:lnTo>
                          <a:lnTo>
                            <a:pt x="127" y="167"/>
                          </a:lnTo>
                          <a:lnTo>
                            <a:pt x="70" y="189"/>
                          </a:lnTo>
                          <a:lnTo>
                            <a:pt x="24" y="282"/>
                          </a:lnTo>
                          <a:lnTo>
                            <a:pt x="24" y="379"/>
                          </a:lnTo>
                          <a:lnTo>
                            <a:pt x="0" y="495"/>
                          </a:lnTo>
                          <a:lnTo>
                            <a:pt x="51" y="487"/>
                          </a:lnTo>
                          <a:lnTo>
                            <a:pt x="9" y="638"/>
                          </a:lnTo>
                          <a:lnTo>
                            <a:pt x="57" y="625"/>
                          </a:lnTo>
                          <a:lnTo>
                            <a:pt x="105" y="629"/>
                          </a:lnTo>
                          <a:lnTo>
                            <a:pt x="108" y="713"/>
                          </a:lnTo>
                          <a:lnTo>
                            <a:pt x="127" y="812"/>
                          </a:lnTo>
                          <a:lnTo>
                            <a:pt x="220" y="815"/>
                          </a:lnTo>
                          <a:lnTo>
                            <a:pt x="224" y="690"/>
                          </a:lnTo>
                          <a:lnTo>
                            <a:pt x="240" y="653"/>
                          </a:lnTo>
                          <a:lnTo>
                            <a:pt x="345" y="638"/>
                          </a:lnTo>
                          <a:lnTo>
                            <a:pt x="298" y="539"/>
                          </a:lnTo>
                          <a:lnTo>
                            <a:pt x="289" y="487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190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MX" sz="12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32" name="Freeform 463"/>
                    <p:cNvSpPr>
                      <a:spLocks/>
                    </p:cNvSpPr>
                    <p:nvPr/>
                  </p:nvSpPr>
                  <p:spPr bwMode="auto">
                    <a:xfrm>
                      <a:off x="1152" y="2301"/>
                      <a:ext cx="70" cy="71"/>
                    </a:xfrm>
                    <a:custGeom>
                      <a:avLst/>
                      <a:gdLst>
                        <a:gd name="T0" fmla="*/ 0 w 142"/>
                        <a:gd name="T1" fmla="*/ 1 h 142"/>
                        <a:gd name="T2" fmla="*/ 0 w 142"/>
                        <a:gd name="T3" fmla="*/ 1 h 142"/>
                        <a:gd name="T4" fmla="*/ 0 w 142"/>
                        <a:gd name="T5" fmla="*/ 1 h 142"/>
                        <a:gd name="T6" fmla="*/ 0 w 142"/>
                        <a:gd name="T7" fmla="*/ 1 h 142"/>
                        <a:gd name="T8" fmla="*/ 0 w 142"/>
                        <a:gd name="T9" fmla="*/ 1 h 142"/>
                        <a:gd name="T10" fmla="*/ 0 w 142"/>
                        <a:gd name="T11" fmla="*/ 1 h 142"/>
                        <a:gd name="T12" fmla="*/ 0 w 142"/>
                        <a:gd name="T13" fmla="*/ 1 h 142"/>
                        <a:gd name="T14" fmla="*/ 0 w 142"/>
                        <a:gd name="T15" fmla="*/ 1 h 142"/>
                        <a:gd name="T16" fmla="*/ 0 w 142"/>
                        <a:gd name="T17" fmla="*/ 0 h 142"/>
                        <a:gd name="T18" fmla="*/ 0 w 142"/>
                        <a:gd name="T19" fmla="*/ 1 h 142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0" t="0" r="r" b="b"/>
                      <a:pathLst>
                        <a:path w="142" h="142">
                          <a:moveTo>
                            <a:pt x="30" y="14"/>
                          </a:moveTo>
                          <a:lnTo>
                            <a:pt x="0" y="53"/>
                          </a:lnTo>
                          <a:lnTo>
                            <a:pt x="4" y="106"/>
                          </a:lnTo>
                          <a:lnTo>
                            <a:pt x="58" y="142"/>
                          </a:lnTo>
                          <a:lnTo>
                            <a:pt x="96" y="134"/>
                          </a:lnTo>
                          <a:lnTo>
                            <a:pt x="127" y="113"/>
                          </a:lnTo>
                          <a:lnTo>
                            <a:pt x="142" y="79"/>
                          </a:lnTo>
                          <a:lnTo>
                            <a:pt x="129" y="25"/>
                          </a:lnTo>
                          <a:lnTo>
                            <a:pt x="81" y="0"/>
                          </a:lnTo>
                          <a:lnTo>
                            <a:pt x="30" y="14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190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MX" sz="12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33" name="Freeform 464"/>
                    <p:cNvSpPr>
                      <a:spLocks/>
                    </p:cNvSpPr>
                    <p:nvPr/>
                  </p:nvSpPr>
                  <p:spPr bwMode="auto">
                    <a:xfrm>
                      <a:off x="1119" y="2385"/>
                      <a:ext cx="143" cy="303"/>
                    </a:xfrm>
                    <a:custGeom>
                      <a:avLst/>
                      <a:gdLst>
                        <a:gd name="T0" fmla="*/ 1 w 285"/>
                        <a:gd name="T1" fmla="*/ 0 h 607"/>
                        <a:gd name="T2" fmla="*/ 1 w 285"/>
                        <a:gd name="T3" fmla="*/ 0 h 607"/>
                        <a:gd name="T4" fmla="*/ 1 w 285"/>
                        <a:gd name="T5" fmla="*/ 0 h 607"/>
                        <a:gd name="T6" fmla="*/ 1 w 285"/>
                        <a:gd name="T7" fmla="*/ 0 h 607"/>
                        <a:gd name="T8" fmla="*/ 1 w 285"/>
                        <a:gd name="T9" fmla="*/ 0 h 607"/>
                        <a:gd name="T10" fmla="*/ 1 w 285"/>
                        <a:gd name="T11" fmla="*/ 0 h 607"/>
                        <a:gd name="T12" fmla="*/ 1 w 285"/>
                        <a:gd name="T13" fmla="*/ 0 h 607"/>
                        <a:gd name="T14" fmla="*/ 1 w 285"/>
                        <a:gd name="T15" fmla="*/ 0 h 607"/>
                        <a:gd name="T16" fmla="*/ 1 w 285"/>
                        <a:gd name="T17" fmla="*/ 0 h 607"/>
                        <a:gd name="T18" fmla="*/ 1 w 285"/>
                        <a:gd name="T19" fmla="*/ 0 h 607"/>
                        <a:gd name="T20" fmla="*/ 1 w 285"/>
                        <a:gd name="T21" fmla="*/ 0 h 607"/>
                        <a:gd name="T22" fmla="*/ 1 w 285"/>
                        <a:gd name="T23" fmla="*/ 0 h 607"/>
                        <a:gd name="T24" fmla="*/ 1 w 285"/>
                        <a:gd name="T25" fmla="*/ 0 h 607"/>
                        <a:gd name="T26" fmla="*/ 1 w 285"/>
                        <a:gd name="T27" fmla="*/ 0 h 607"/>
                        <a:gd name="T28" fmla="*/ 1 w 285"/>
                        <a:gd name="T29" fmla="*/ 0 h 607"/>
                        <a:gd name="T30" fmla="*/ 1 w 285"/>
                        <a:gd name="T31" fmla="*/ 0 h 607"/>
                        <a:gd name="T32" fmla="*/ 1 w 285"/>
                        <a:gd name="T33" fmla="*/ 0 h 607"/>
                        <a:gd name="T34" fmla="*/ 1 w 285"/>
                        <a:gd name="T35" fmla="*/ 0 h 607"/>
                        <a:gd name="T36" fmla="*/ 1 w 285"/>
                        <a:gd name="T37" fmla="*/ 0 h 607"/>
                        <a:gd name="T38" fmla="*/ 1 w 285"/>
                        <a:gd name="T39" fmla="*/ 0 h 607"/>
                        <a:gd name="T40" fmla="*/ 1 w 285"/>
                        <a:gd name="T41" fmla="*/ 0 h 607"/>
                        <a:gd name="T42" fmla="*/ 1 w 285"/>
                        <a:gd name="T43" fmla="*/ 0 h 607"/>
                        <a:gd name="T44" fmla="*/ 1 w 285"/>
                        <a:gd name="T45" fmla="*/ 0 h 607"/>
                        <a:gd name="T46" fmla="*/ 1 w 285"/>
                        <a:gd name="T47" fmla="*/ 0 h 607"/>
                        <a:gd name="T48" fmla="*/ 1 w 285"/>
                        <a:gd name="T49" fmla="*/ 0 h 607"/>
                        <a:gd name="T50" fmla="*/ 0 w 285"/>
                        <a:gd name="T51" fmla="*/ 0 h 607"/>
                        <a:gd name="T52" fmla="*/ 1 w 285"/>
                        <a:gd name="T53" fmla="*/ 0 h 607"/>
                        <a:gd name="T54" fmla="*/ 1 w 285"/>
                        <a:gd name="T55" fmla="*/ 0 h 607"/>
                        <a:gd name="T56" fmla="*/ 1 w 285"/>
                        <a:gd name="T57" fmla="*/ 0 h 607"/>
                        <a:gd name="T58" fmla="*/ 1 w 285"/>
                        <a:gd name="T59" fmla="*/ 0 h 607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</a:gdLst>
                      <a:ahLst/>
                      <a:cxnLst>
                        <a:cxn ang="T60">
                          <a:pos x="T0" y="T1"/>
                        </a:cxn>
                        <a:cxn ang="T61">
                          <a:pos x="T2" y="T3"/>
                        </a:cxn>
                        <a:cxn ang="T62">
                          <a:pos x="T4" y="T5"/>
                        </a:cxn>
                        <a:cxn ang="T63">
                          <a:pos x="T6" y="T7"/>
                        </a:cxn>
                        <a:cxn ang="T64">
                          <a:pos x="T8" y="T9"/>
                        </a:cxn>
                        <a:cxn ang="T65">
                          <a:pos x="T10" y="T11"/>
                        </a:cxn>
                        <a:cxn ang="T66">
                          <a:pos x="T12" y="T13"/>
                        </a:cxn>
                        <a:cxn ang="T67">
                          <a:pos x="T14" y="T15"/>
                        </a:cxn>
                        <a:cxn ang="T68">
                          <a:pos x="T16" y="T17"/>
                        </a:cxn>
                        <a:cxn ang="T69">
                          <a:pos x="T18" y="T19"/>
                        </a:cxn>
                        <a:cxn ang="T70">
                          <a:pos x="T20" y="T21"/>
                        </a:cxn>
                        <a:cxn ang="T71">
                          <a:pos x="T22" y="T23"/>
                        </a:cxn>
                        <a:cxn ang="T72">
                          <a:pos x="T24" y="T25"/>
                        </a:cxn>
                        <a:cxn ang="T73">
                          <a:pos x="T26" y="T27"/>
                        </a:cxn>
                        <a:cxn ang="T74">
                          <a:pos x="T28" y="T29"/>
                        </a:cxn>
                        <a:cxn ang="T75">
                          <a:pos x="T30" y="T31"/>
                        </a:cxn>
                        <a:cxn ang="T76">
                          <a:pos x="T32" y="T33"/>
                        </a:cxn>
                        <a:cxn ang="T77">
                          <a:pos x="T34" y="T35"/>
                        </a:cxn>
                        <a:cxn ang="T78">
                          <a:pos x="T36" y="T37"/>
                        </a:cxn>
                        <a:cxn ang="T79">
                          <a:pos x="T38" y="T39"/>
                        </a:cxn>
                        <a:cxn ang="T80">
                          <a:pos x="T40" y="T41"/>
                        </a:cxn>
                        <a:cxn ang="T81">
                          <a:pos x="T42" y="T43"/>
                        </a:cxn>
                        <a:cxn ang="T82">
                          <a:pos x="T44" y="T45"/>
                        </a:cxn>
                        <a:cxn ang="T83">
                          <a:pos x="T46" y="T47"/>
                        </a:cxn>
                        <a:cxn ang="T84">
                          <a:pos x="T48" y="T49"/>
                        </a:cxn>
                        <a:cxn ang="T85">
                          <a:pos x="T50" y="T51"/>
                        </a:cxn>
                        <a:cxn ang="T86">
                          <a:pos x="T52" y="T53"/>
                        </a:cxn>
                        <a:cxn ang="T87">
                          <a:pos x="T54" y="T55"/>
                        </a:cxn>
                        <a:cxn ang="T88">
                          <a:pos x="T56" y="T57"/>
                        </a:cxn>
                        <a:cxn ang="T89">
                          <a:pos x="T58" y="T59"/>
                        </a:cxn>
                      </a:cxnLst>
                      <a:rect l="0" t="0" r="r" b="b"/>
                      <a:pathLst>
                        <a:path w="285" h="607">
                          <a:moveTo>
                            <a:pt x="70" y="205"/>
                          </a:moveTo>
                          <a:lnTo>
                            <a:pt x="52" y="296"/>
                          </a:lnTo>
                          <a:lnTo>
                            <a:pt x="23" y="353"/>
                          </a:lnTo>
                          <a:lnTo>
                            <a:pt x="6" y="425"/>
                          </a:lnTo>
                          <a:lnTo>
                            <a:pt x="85" y="417"/>
                          </a:lnTo>
                          <a:lnTo>
                            <a:pt x="107" y="597"/>
                          </a:lnTo>
                          <a:lnTo>
                            <a:pt x="156" y="607"/>
                          </a:lnTo>
                          <a:lnTo>
                            <a:pt x="166" y="501"/>
                          </a:lnTo>
                          <a:lnTo>
                            <a:pt x="188" y="425"/>
                          </a:lnTo>
                          <a:lnTo>
                            <a:pt x="269" y="425"/>
                          </a:lnTo>
                          <a:lnTo>
                            <a:pt x="234" y="355"/>
                          </a:lnTo>
                          <a:lnTo>
                            <a:pt x="223" y="287"/>
                          </a:lnTo>
                          <a:lnTo>
                            <a:pt x="213" y="228"/>
                          </a:lnTo>
                          <a:lnTo>
                            <a:pt x="222" y="152"/>
                          </a:lnTo>
                          <a:lnTo>
                            <a:pt x="234" y="262"/>
                          </a:lnTo>
                          <a:lnTo>
                            <a:pt x="246" y="281"/>
                          </a:lnTo>
                          <a:lnTo>
                            <a:pt x="285" y="273"/>
                          </a:lnTo>
                          <a:lnTo>
                            <a:pt x="268" y="185"/>
                          </a:lnTo>
                          <a:lnTo>
                            <a:pt x="267" y="84"/>
                          </a:lnTo>
                          <a:lnTo>
                            <a:pt x="239" y="35"/>
                          </a:lnTo>
                          <a:lnTo>
                            <a:pt x="179" y="8"/>
                          </a:lnTo>
                          <a:lnTo>
                            <a:pt x="93" y="0"/>
                          </a:lnTo>
                          <a:lnTo>
                            <a:pt x="39" y="38"/>
                          </a:lnTo>
                          <a:lnTo>
                            <a:pt x="16" y="104"/>
                          </a:lnTo>
                          <a:lnTo>
                            <a:pt x="10" y="183"/>
                          </a:lnTo>
                          <a:lnTo>
                            <a:pt x="0" y="284"/>
                          </a:lnTo>
                          <a:lnTo>
                            <a:pt x="37" y="281"/>
                          </a:lnTo>
                          <a:lnTo>
                            <a:pt x="47" y="201"/>
                          </a:lnTo>
                          <a:lnTo>
                            <a:pt x="65" y="134"/>
                          </a:lnTo>
                          <a:lnTo>
                            <a:pt x="70" y="205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190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MX" sz="120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256" name="Group 465"/>
                <p:cNvGrpSpPr>
                  <a:grpSpLocks/>
                </p:cNvGrpSpPr>
                <p:nvPr/>
              </p:nvGrpSpPr>
              <p:grpSpPr bwMode="auto">
                <a:xfrm>
                  <a:off x="5865813" y="3870325"/>
                  <a:ext cx="225425" cy="247650"/>
                  <a:chOff x="837" y="3165"/>
                  <a:chExt cx="142" cy="154"/>
                </a:xfrm>
              </p:grpSpPr>
              <p:sp>
                <p:nvSpPr>
                  <p:cNvPr id="324" name="Freeform 466"/>
                  <p:cNvSpPr>
                    <a:spLocks/>
                  </p:cNvSpPr>
                  <p:nvPr/>
                </p:nvSpPr>
                <p:spPr bwMode="auto">
                  <a:xfrm>
                    <a:off x="837" y="3169"/>
                    <a:ext cx="66" cy="150"/>
                  </a:xfrm>
                  <a:custGeom>
                    <a:avLst/>
                    <a:gdLst>
                      <a:gd name="T0" fmla="*/ 0 w 347"/>
                      <a:gd name="T1" fmla="*/ 0 h 792"/>
                      <a:gd name="T2" fmla="*/ 0 w 347"/>
                      <a:gd name="T3" fmla="*/ 0 h 792"/>
                      <a:gd name="T4" fmla="*/ 0 w 347"/>
                      <a:gd name="T5" fmla="*/ 0 h 792"/>
                      <a:gd name="T6" fmla="*/ 0 w 347"/>
                      <a:gd name="T7" fmla="*/ 0 h 792"/>
                      <a:gd name="T8" fmla="*/ 0 w 347"/>
                      <a:gd name="T9" fmla="*/ 0 h 792"/>
                      <a:gd name="T10" fmla="*/ 0 w 347"/>
                      <a:gd name="T11" fmla="*/ 0 h 792"/>
                      <a:gd name="T12" fmla="*/ 0 w 347"/>
                      <a:gd name="T13" fmla="*/ 0 h 792"/>
                      <a:gd name="T14" fmla="*/ 0 w 347"/>
                      <a:gd name="T15" fmla="*/ 0 h 792"/>
                      <a:gd name="T16" fmla="*/ 0 w 347"/>
                      <a:gd name="T17" fmla="*/ 0 h 792"/>
                      <a:gd name="T18" fmla="*/ 0 w 347"/>
                      <a:gd name="T19" fmla="*/ 0 h 792"/>
                      <a:gd name="T20" fmla="*/ 0 w 347"/>
                      <a:gd name="T21" fmla="*/ 0 h 792"/>
                      <a:gd name="T22" fmla="*/ 0 w 347"/>
                      <a:gd name="T23" fmla="*/ 0 h 792"/>
                      <a:gd name="T24" fmla="*/ 0 w 347"/>
                      <a:gd name="T25" fmla="*/ 0 h 792"/>
                      <a:gd name="T26" fmla="*/ 0 w 347"/>
                      <a:gd name="T27" fmla="*/ 0 h 792"/>
                      <a:gd name="T28" fmla="*/ 0 w 347"/>
                      <a:gd name="T29" fmla="*/ 0 h 792"/>
                      <a:gd name="T30" fmla="*/ 0 w 347"/>
                      <a:gd name="T31" fmla="*/ 0 h 792"/>
                      <a:gd name="T32" fmla="*/ 0 w 347"/>
                      <a:gd name="T33" fmla="*/ 0 h 792"/>
                      <a:gd name="T34" fmla="*/ 0 w 347"/>
                      <a:gd name="T35" fmla="*/ 0 h 792"/>
                      <a:gd name="T36" fmla="*/ 0 w 347"/>
                      <a:gd name="T37" fmla="*/ 0 h 792"/>
                      <a:gd name="T38" fmla="*/ 0 w 347"/>
                      <a:gd name="T39" fmla="*/ 0 h 792"/>
                      <a:gd name="T40" fmla="*/ 0 w 347"/>
                      <a:gd name="T41" fmla="*/ 0 h 792"/>
                      <a:gd name="T42" fmla="*/ 0 w 347"/>
                      <a:gd name="T43" fmla="*/ 0 h 792"/>
                      <a:gd name="T44" fmla="*/ 0 w 347"/>
                      <a:gd name="T45" fmla="*/ 0 h 792"/>
                      <a:gd name="T46" fmla="*/ 0 w 347"/>
                      <a:gd name="T47" fmla="*/ 0 h 792"/>
                      <a:gd name="T48" fmla="*/ 0 w 347"/>
                      <a:gd name="T49" fmla="*/ 0 h 792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347" h="792">
                        <a:moveTo>
                          <a:pt x="347" y="464"/>
                        </a:moveTo>
                        <a:lnTo>
                          <a:pt x="317" y="354"/>
                        </a:lnTo>
                        <a:lnTo>
                          <a:pt x="323" y="242"/>
                        </a:lnTo>
                        <a:lnTo>
                          <a:pt x="286" y="200"/>
                        </a:lnTo>
                        <a:lnTo>
                          <a:pt x="204" y="173"/>
                        </a:lnTo>
                        <a:lnTo>
                          <a:pt x="238" y="150"/>
                        </a:lnTo>
                        <a:lnTo>
                          <a:pt x="265" y="92"/>
                        </a:lnTo>
                        <a:lnTo>
                          <a:pt x="232" y="21"/>
                        </a:lnTo>
                        <a:lnTo>
                          <a:pt x="187" y="0"/>
                        </a:lnTo>
                        <a:lnTo>
                          <a:pt x="118" y="9"/>
                        </a:lnTo>
                        <a:lnTo>
                          <a:pt x="70" y="71"/>
                        </a:lnTo>
                        <a:lnTo>
                          <a:pt x="76" y="124"/>
                        </a:lnTo>
                        <a:lnTo>
                          <a:pt x="124" y="161"/>
                        </a:lnTo>
                        <a:lnTo>
                          <a:pt x="75" y="190"/>
                        </a:lnTo>
                        <a:lnTo>
                          <a:pt x="26" y="245"/>
                        </a:lnTo>
                        <a:lnTo>
                          <a:pt x="12" y="334"/>
                        </a:lnTo>
                        <a:lnTo>
                          <a:pt x="0" y="497"/>
                        </a:lnTo>
                        <a:lnTo>
                          <a:pt x="70" y="491"/>
                        </a:lnTo>
                        <a:lnTo>
                          <a:pt x="74" y="549"/>
                        </a:lnTo>
                        <a:lnTo>
                          <a:pt x="58" y="654"/>
                        </a:lnTo>
                        <a:lnTo>
                          <a:pt x="63" y="773"/>
                        </a:lnTo>
                        <a:lnTo>
                          <a:pt x="181" y="792"/>
                        </a:lnTo>
                        <a:lnTo>
                          <a:pt x="292" y="773"/>
                        </a:lnTo>
                        <a:lnTo>
                          <a:pt x="271" y="490"/>
                        </a:lnTo>
                        <a:lnTo>
                          <a:pt x="347" y="464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190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MX" sz="1200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325" name="Group 467"/>
                  <p:cNvGrpSpPr>
                    <a:grpSpLocks/>
                  </p:cNvGrpSpPr>
                  <p:nvPr/>
                </p:nvGrpSpPr>
                <p:grpSpPr bwMode="auto">
                  <a:xfrm>
                    <a:off x="911" y="3165"/>
                    <a:ext cx="68" cy="154"/>
                    <a:chOff x="1102" y="2293"/>
                    <a:chExt cx="179" cy="408"/>
                  </a:xfrm>
                </p:grpSpPr>
                <p:sp>
                  <p:nvSpPr>
                    <p:cNvPr id="326" name="Freeform 468"/>
                    <p:cNvSpPr>
                      <a:spLocks/>
                    </p:cNvSpPr>
                    <p:nvPr/>
                  </p:nvSpPr>
                  <p:spPr bwMode="auto">
                    <a:xfrm>
                      <a:off x="1102" y="2293"/>
                      <a:ext cx="179" cy="408"/>
                    </a:xfrm>
                    <a:custGeom>
                      <a:avLst/>
                      <a:gdLst>
                        <a:gd name="T0" fmla="*/ 0 w 360"/>
                        <a:gd name="T1" fmla="*/ 1 h 815"/>
                        <a:gd name="T2" fmla="*/ 0 w 360"/>
                        <a:gd name="T3" fmla="*/ 1 h 815"/>
                        <a:gd name="T4" fmla="*/ 0 w 360"/>
                        <a:gd name="T5" fmla="*/ 1 h 815"/>
                        <a:gd name="T6" fmla="*/ 0 w 360"/>
                        <a:gd name="T7" fmla="*/ 1 h 815"/>
                        <a:gd name="T8" fmla="*/ 0 w 360"/>
                        <a:gd name="T9" fmla="*/ 1 h 815"/>
                        <a:gd name="T10" fmla="*/ 0 w 360"/>
                        <a:gd name="T11" fmla="*/ 1 h 815"/>
                        <a:gd name="T12" fmla="*/ 0 w 360"/>
                        <a:gd name="T13" fmla="*/ 1 h 815"/>
                        <a:gd name="T14" fmla="*/ 0 w 360"/>
                        <a:gd name="T15" fmla="*/ 1 h 815"/>
                        <a:gd name="T16" fmla="*/ 0 w 360"/>
                        <a:gd name="T17" fmla="*/ 1 h 815"/>
                        <a:gd name="T18" fmla="*/ 0 w 360"/>
                        <a:gd name="T19" fmla="*/ 0 h 815"/>
                        <a:gd name="T20" fmla="*/ 0 w 360"/>
                        <a:gd name="T21" fmla="*/ 1 h 815"/>
                        <a:gd name="T22" fmla="*/ 0 w 360"/>
                        <a:gd name="T23" fmla="*/ 1 h 815"/>
                        <a:gd name="T24" fmla="*/ 0 w 360"/>
                        <a:gd name="T25" fmla="*/ 1 h 815"/>
                        <a:gd name="T26" fmla="*/ 0 w 360"/>
                        <a:gd name="T27" fmla="*/ 1 h 815"/>
                        <a:gd name="T28" fmla="*/ 0 w 360"/>
                        <a:gd name="T29" fmla="*/ 1 h 815"/>
                        <a:gd name="T30" fmla="*/ 0 w 360"/>
                        <a:gd name="T31" fmla="*/ 1 h 815"/>
                        <a:gd name="T32" fmla="*/ 0 w 360"/>
                        <a:gd name="T33" fmla="*/ 1 h 815"/>
                        <a:gd name="T34" fmla="*/ 0 w 360"/>
                        <a:gd name="T35" fmla="*/ 1 h 815"/>
                        <a:gd name="T36" fmla="*/ 0 w 360"/>
                        <a:gd name="T37" fmla="*/ 1 h 815"/>
                        <a:gd name="T38" fmla="*/ 0 w 360"/>
                        <a:gd name="T39" fmla="*/ 1 h 815"/>
                        <a:gd name="T40" fmla="*/ 0 w 360"/>
                        <a:gd name="T41" fmla="*/ 1 h 815"/>
                        <a:gd name="T42" fmla="*/ 0 w 360"/>
                        <a:gd name="T43" fmla="*/ 1 h 815"/>
                        <a:gd name="T44" fmla="*/ 0 w 360"/>
                        <a:gd name="T45" fmla="*/ 1 h 815"/>
                        <a:gd name="T46" fmla="*/ 0 w 360"/>
                        <a:gd name="T47" fmla="*/ 1 h 815"/>
                        <a:gd name="T48" fmla="*/ 0 w 360"/>
                        <a:gd name="T49" fmla="*/ 1 h 815"/>
                        <a:gd name="T50" fmla="*/ 0 w 360"/>
                        <a:gd name="T51" fmla="*/ 1 h 815"/>
                        <a:gd name="T52" fmla="*/ 0 w 360"/>
                        <a:gd name="T53" fmla="*/ 1 h 815"/>
                        <a:gd name="T54" fmla="*/ 0 w 360"/>
                        <a:gd name="T55" fmla="*/ 1 h 815"/>
                        <a:gd name="T56" fmla="*/ 0 w 360"/>
                        <a:gd name="T57" fmla="*/ 1 h 815"/>
                        <a:gd name="T58" fmla="*/ 0 w 360"/>
                        <a:gd name="T59" fmla="*/ 1 h 815"/>
                        <a:gd name="T60" fmla="*/ 0 w 360"/>
                        <a:gd name="T61" fmla="*/ 1 h 815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</a:gdLst>
                      <a:ahLst/>
                      <a:cxnLst>
                        <a:cxn ang="T62">
                          <a:pos x="T0" y="T1"/>
                        </a:cxn>
                        <a:cxn ang="T63">
                          <a:pos x="T2" y="T3"/>
                        </a:cxn>
                        <a:cxn ang="T64">
                          <a:pos x="T4" y="T5"/>
                        </a:cxn>
                        <a:cxn ang="T65">
                          <a:pos x="T6" y="T7"/>
                        </a:cxn>
                        <a:cxn ang="T66">
                          <a:pos x="T8" y="T9"/>
                        </a:cxn>
                        <a:cxn ang="T67">
                          <a:pos x="T10" y="T11"/>
                        </a:cxn>
                        <a:cxn ang="T68">
                          <a:pos x="T12" y="T13"/>
                        </a:cxn>
                        <a:cxn ang="T69">
                          <a:pos x="T14" y="T15"/>
                        </a:cxn>
                        <a:cxn ang="T70">
                          <a:pos x="T16" y="T17"/>
                        </a:cxn>
                        <a:cxn ang="T71">
                          <a:pos x="T18" y="T19"/>
                        </a:cxn>
                        <a:cxn ang="T72">
                          <a:pos x="T20" y="T21"/>
                        </a:cxn>
                        <a:cxn ang="T73">
                          <a:pos x="T22" y="T23"/>
                        </a:cxn>
                        <a:cxn ang="T74">
                          <a:pos x="T24" y="T25"/>
                        </a:cxn>
                        <a:cxn ang="T75">
                          <a:pos x="T26" y="T27"/>
                        </a:cxn>
                        <a:cxn ang="T76">
                          <a:pos x="T28" y="T29"/>
                        </a:cxn>
                        <a:cxn ang="T77">
                          <a:pos x="T30" y="T31"/>
                        </a:cxn>
                        <a:cxn ang="T78">
                          <a:pos x="T32" y="T33"/>
                        </a:cxn>
                        <a:cxn ang="T79">
                          <a:pos x="T34" y="T35"/>
                        </a:cxn>
                        <a:cxn ang="T80">
                          <a:pos x="T36" y="T37"/>
                        </a:cxn>
                        <a:cxn ang="T81">
                          <a:pos x="T38" y="T39"/>
                        </a:cxn>
                        <a:cxn ang="T82">
                          <a:pos x="T40" y="T41"/>
                        </a:cxn>
                        <a:cxn ang="T83">
                          <a:pos x="T42" y="T43"/>
                        </a:cxn>
                        <a:cxn ang="T84">
                          <a:pos x="T44" y="T45"/>
                        </a:cxn>
                        <a:cxn ang="T85">
                          <a:pos x="T46" y="T47"/>
                        </a:cxn>
                        <a:cxn ang="T86">
                          <a:pos x="T48" y="T49"/>
                        </a:cxn>
                        <a:cxn ang="T87">
                          <a:pos x="T50" y="T51"/>
                        </a:cxn>
                        <a:cxn ang="T88">
                          <a:pos x="T52" y="T53"/>
                        </a:cxn>
                        <a:cxn ang="T89">
                          <a:pos x="T54" y="T55"/>
                        </a:cxn>
                        <a:cxn ang="T90">
                          <a:pos x="T56" y="T57"/>
                        </a:cxn>
                        <a:cxn ang="T91">
                          <a:pos x="T58" y="T59"/>
                        </a:cxn>
                        <a:cxn ang="T92">
                          <a:pos x="T60" y="T61"/>
                        </a:cxn>
                      </a:cxnLst>
                      <a:rect l="0" t="0" r="r" b="b"/>
                      <a:pathLst>
                        <a:path w="360" h="815">
                          <a:moveTo>
                            <a:pt x="289" y="487"/>
                          </a:moveTo>
                          <a:lnTo>
                            <a:pt x="360" y="464"/>
                          </a:lnTo>
                          <a:lnTo>
                            <a:pt x="328" y="354"/>
                          </a:lnTo>
                          <a:lnTo>
                            <a:pt x="334" y="242"/>
                          </a:lnTo>
                          <a:lnTo>
                            <a:pt x="297" y="201"/>
                          </a:lnTo>
                          <a:lnTo>
                            <a:pt x="217" y="173"/>
                          </a:lnTo>
                          <a:lnTo>
                            <a:pt x="250" y="150"/>
                          </a:lnTo>
                          <a:lnTo>
                            <a:pt x="277" y="92"/>
                          </a:lnTo>
                          <a:lnTo>
                            <a:pt x="245" y="21"/>
                          </a:lnTo>
                          <a:lnTo>
                            <a:pt x="199" y="0"/>
                          </a:lnTo>
                          <a:lnTo>
                            <a:pt x="118" y="7"/>
                          </a:lnTo>
                          <a:lnTo>
                            <a:pt x="73" y="79"/>
                          </a:lnTo>
                          <a:lnTo>
                            <a:pt x="83" y="128"/>
                          </a:lnTo>
                          <a:lnTo>
                            <a:pt x="108" y="157"/>
                          </a:lnTo>
                          <a:lnTo>
                            <a:pt x="127" y="167"/>
                          </a:lnTo>
                          <a:lnTo>
                            <a:pt x="70" y="189"/>
                          </a:lnTo>
                          <a:lnTo>
                            <a:pt x="24" y="282"/>
                          </a:lnTo>
                          <a:lnTo>
                            <a:pt x="24" y="379"/>
                          </a:lnTo>
                          <a:lnTo>
                            <a:pt x="0" y="495"/>
                          </a:lnTo>
                          <a:lnTo>
                            <a:pt x="51" y="487"/>
                          </a:lnTo>
                          <a:lnTo>
                            <a:pt x="9" y="638"/>
                          </a:lnTo>
                          <a:lnTo>
                            <a:pt x="57" y="625"/>
                          </a:lnTo>
                          <a:lnTo>
                            <a:pt x="105" y="629"/>
                          </a:lnTo>
                          <a:lnTo>
                            <a:pt x="108" y="713"/>
                          </a:lnTo>
                          <a:lnTo>
                            <a:pt x="127" y="812"/>
                          </a:lnTo>
                          <a:lnTo>
                            <a:pt x="220" y="815"/>
                          </a:lnTo>
                          <a:lnTo>
                            <a:pt x="224" y="690"/>
                          </a:lnTo>
                          <a:lnTo>
                            <a:pt x="240" y="653"/>
                          </a:lnTo>
                          <a:lnTo>
                            <a:pt x="345" y="638"/>
                          </a:lnTo>
                          <a:lnTo>
                            <a:pt x="298" y="539"/>
                          </a:lnTo>
                          <a:lnTo>
                            <a:pt x="289" y="487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190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MX" sz="12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27" name="Freeform 469"/>
                    <p:cNvSpPr>
                      <a:spLocks/>
                    </p:cNvSpPr>
                    <p:nvPr/>
                  </p:nvSpPr>
                  <p:spPr bwMode="auto">
                    <a:xfrm>
                      <a:off x="1152" y="2301"/>
                      <a:ext cx="70" cy="71"/>
                    </a:xfrm>
                    <a:custGeom>
                      <a:avLst/>
                      <a:gdLst>
                        <a:gd name="T0" fmla="*/ 0 w 142"/>
                        <a:gd name="T1" fmla="*/ 1 h 142"/>
                        <a:gd name="T2" fmla="*/ 0 w 142"/>
                        <a:gd name="T3" fmla="*/ 1 h 142"/>
                        <a:gd name="T4" fmla="*/ 0 w 142"/>
                        <a:gd name="T5" fmla="*/ 1 h 142"/>
                        <a:gd name="T6" fmla="*/ 0 w 142"/>
                        <a:gd name="T7" fmla="*/ 1 h 142"/>
                        <a:gd name="T8" fmla="*/ 0 w 142"/>
                        <a:gd name="T9" fmla="*/ 1 h 142"/>
                        <a:gd name="T10" fmla="*/ 0 w 142"/>
                        <a:gd name="T11" fmla="*/ 1 h 142"/>
                        <a:gd name="T12" fmla="*/ 0 w 142"/>
                        <a:gd name="T13" fmla="*/ 1 h 142"/>
                        <a:gd name="T14" fmla="*/ 0 w 142"/>
                        <a:gd name="T15" fmla="*/ 1 h 142"/>
                        <a:gd name="T16" fmla="*/ 0 w 142"/>
                        <a:gd name="T17" fmla="*/ 0 h 142"/>
                        <a:gd name="T18" fmla="*/ 0 w 142"/>
                        <a:gd name="T19" fmla="*/ 1 h 142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0" t="0" r="r" b="b"/>
                      <a:pathLst>
                        <a:path w="142" h="142">
                          <a:moveTo>
                            <a:pt x="30" y="14"/>
                          </a:moveTo>
                          <a:lnTo>
                            <a:pt x="0" y="53"/>
                          </a:lnTo>
                          <a:lnTo>
                            <a:pt x="4" y="106"/>
                          </a:lnTo>
                          <a:lnTo>
                            <a:pt x="58" y="142"/>
                          </a:lnTo>
                          <a:lnTo>
                            <a:pt x="96" y="134"/>
                          </a:lnTo>
                          <a:lnTo>
                            <a:pt x="127" y="113"/>
                          </a:lnTo>
                          <a:lnTo>
                            <a:pt x="142" y="79"/>
                          </a:lnTo>
                          <a:lnTo>
                            <a:pt x="129" y="25"/>
                          </a:lnTo>
                          <a:lnTo>
                            <a:pt x="81" y="0"/>
                          </a:lnTo>
                          <a:lnTo>
                            <a:pt x="30" y="14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190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MX" sz="12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28" name="Freeform 470"/>
                    <p:cNvSpPr>
                      <a:spLocks/>
                    </p:cNvSpPr>
                    <p:nvPr/>
                  </p:nvSpPr>
                  <p:spPr bwMode="auto">
                    <a:xfrm>
                      <a:off x="1119" y="2385"/>
                      <a:ext cx="143" cy="303"/>
                    </a:xfrm>
                    <a:custGeom>
                      <a:avLst/>
                      <a:gdLst>
                        <a:gd name="T0" fmla="*/ 1 w 285"/>
                        <a:gd name="T1" fmla="*/ 0 h 607"/>
                        <a:gd name="T2" fmla="*/ 1 w 285"/>
                        <a:gd name="T3" fmla="*/ 0 h 607"/>
                        <a:gd name="T4" fmla="*/ 1 w 285"/>
                        <a:gd name="T5" fmla="*/ 0 h 607"/>
                        <a:gd name="T6" fmla="*/ 1 w 285"/>
                        <a:gd name="T7" fmla="*/ 0 h 607"/>
                        <a:gd name="T8" fmla="*/ 1 w 285"/>
                        <a:gd name="T9" fmla="*/ 0 h 607"/>
                        <a:gd name="T10" fmla="*/ 1 w 285"/>
                        <a:gd name="T11" fmla="*/ 0 h 607"/>
                        <a:gd name="T12" fmla="*/ 1 w 285"/>
                        <a:gd name="T13" fmla="*/ 0 h 607"/>
                        <a:gd name="T14" fmla="*/ 1 w 285"/>
                        <a:gd name="T15" fmla="*/ 0 h 607"/>
                        <a:gd name="T16" fmla="*/ 1 w 285"/>
                        <a:gd name="T17" fmla="*/ 0 h 607"/>
                        <a:gd name="T18" fmla="*/ 1 w 285"/>
                        <a:gd name="T19" fmla="*/ 0 h 607"/>
                        <a:gd name="T20" fmla="*/ 1 w 285"/>
                        <a:gd name="T21" fmla="*/ 0 h 607"/>
                        <a:gd name="T22" fmla="*/ 1 w 285"/>
                        <a:gd name="T23" fmla="*/ 0 h 607"/>
                        <a:gd name="T24" fmla="*/ 1 w 285"/>
                        <a:gd name="T25" fmla="*/ 0 h 607"/>
                        <a:gd name="T26" fmla="*/ 1 w 285"/>
                        <a:gd name="T27" fmla="*/ 0 h 607"/>
                        <a:gd name="T28" fmla="*/ 1 w 285"/>
                        <a:gd name="T29" fmla="*/ 0 h 607"/>
                        <a:gd name="T30" fmla="*/ 1 w 285"/>
                        <a:gd name="T31" fmla="*/ 0 h 607"/>
                        <a:gd name="T32" fmla="*/ 1 w 285"/>
                        <a:gd name="T33" fmla="*/ 0 h 607"/>
                        <a:gd name="T34" fmla="*/ 1 w 285"/>
                        <a:gd name="T35" fmla="*/ 0 h 607"/>
                        <a:gd name="T36" fmla="*/ 1 w 285"/>
                        <a:gd name="T37" fmla="*/ 0 h 607"/>
                        <a:gd name="T38" fmla="*/ 1 w 285"/>
                        <a:gd name="T39" fmla="*/ 0 h 607"/>
                        <a:gd name="T40" fmla="*/ 1 w 285"/>
                        <a:gd name="T41" fmla="*/ 0 h 607"/>
                        <a:gd name="T42" fmla="*/ 1 w 285"/>
                        <a:gd name="T43" fmla="*/ 0 h 607"/>
                        <a:gd name="T44" fmla="*/ 1 w 285"/>
                        <a:gd name="T45" fmla="*/ 0 h 607"/>
                        <a:gd name="T46" fmla="*/ 1 w 285"/>
                        <a:gd name="T47" fmla="*/ 0 h 607"/>
                        <a:gd name="T48" fmla="*/ 1 w 285"/>
                        <a:gd name="T49" fmla="*/ 0 h 607"/>
                        <a:gd name="T50" fmla="*/ 0 w 285"/>
                        <a:gd name="T51" fmla="*/ 0 h 607"/>
                        <a:gd name="T52" fmla="*/ 1 w 285"/>
                        <a:gd name="T53" fmla="*/ 0 h 607"/>
                        <a:gd name="T54" fmla="*/ 1 w 285"/>
                        <a:gd name="T55" fmla="*/ 0 h 607"/>
                        <a:gd name="T56" fmla="*/ 1 w 285"/>
                        <a:gd name="T57" fmla="*/ 0 h 607"/>
                        <a:gd name="T58" fmla="*/ 1 w 285"/>
                        <a:gd name="T59" fmla="*/ 0 h 607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</a:gdLst>
                      <a:ahLst/>
                      <a:cxnLst>
                        <a:cxn ang="T60">
                          <a:pos x="T0" y="T1"/>
                        </a:cxn>
                        <a:cxn ang="T61">
                          <a:pos x="T2" y="T3"/>
                        </a:cxn>
                        <a:cxn ang="T62">
                          <a:pos x="T4" y="T5"/>
                        </a:cxn>
                        <a:cxn ang="T63">
                          <a:pos x="T6" y="T7"/>
                        </a:cxn>
                        <a:cxn ang="T64">
                          <a:pos x="T8" y="T9"/>
                        </a:cxn>
                        <a:cxn ang="T65">
                          <a:pos x="T10" y="T11"/>
                        </a:cxn>
                        <a:cxn ang="T66">
                          <a:pos x="T12" y="T13"/>
                        </a:cxn>
                        <a:cxn ang="T67">
                          <a:pos x="T14" y="T15"/>
                        </a:cxn>
                        <a:cxn ang="T68">
                          <a:pos x="T16" y="T17"/>
                        </a:cxn>
                        <a:cxn ang="T69">
                          <a:pos x="T18" y="T19"/>
                        </a:cxn>
                        <a:cxn ang="T70">
                          <a:pos x="T20" y="T21"/>
                        </a:cxn>
                        <a:cxn ang="T71">
                          <a:pos x="T22" y="T23"/>
                        </a:cxn>
                        <a:cxn ang="T72">
                          <a:pos x="T24" y="T25"/>
                        </a:cxn>
                        <a:cxn ang="T73">
                          <a:pos x="T26" y="T27"/>
                        </a:cxn>
                        <a:cxn ang="T74">
                          <a:pos x="T28" y="T29"/>
                        </a:cxn>
                        <a:cxn ang="T75">
                          <a:pos x="T30" y="T31"/>
                        </a:cxn>
                        <a:cxn ang="T76">
                          <a:pos x="T32" y="T33"/>
                        </a:cxn>
                        <a:cxn ang="T77">
                          <a:pos x="T34" y="T35"/>
                        </a:cxn>
                        <a:cxn ang="T78">
                          <a:pos x="T36" y="T37"/>
                        </a:cxn>
                        <a:cxn ang="T79">
                          <a:pos x="T38" y="T39"/>
                        </a:cxn>
                        <a:cxn ang="T80">
                          <a:pos x="T40" y="T41"/>
                        </a:cxn>
                        <a:cxn ang="T81">
                          <a:pos x="T42" y="T43"/>
                        </a:cxn>
                        <a:cxn ang="T82">
                          <a:pos x="T44" y="T45"/>
                        </a:cxn>
                        <a:cxn ang="T83">
                          <a:pos x="T46" y="T47"/>
                        </a:cxn>
                        <a:cxn ang="T84">
                          <a:pos x="T48" y="T49"/>
                        </a:cxn>
                        <a:cxn ang="T85">
                          <a:pos x="T50" y="T51"/>
                        </a:cxn>
                        <a:cxn ang="T86">
                          <a:pos x="T52" y="T53"/>
                        </a:cxn>
                        <a:cxn ang="T87">
                          <a:pos x="T54" y="T55"/>
                        </a:cxn>
                        <a:cxn ang="T88">
                          <a:pos x="T56" y="T57"/>
                        </a:cxn>
                        <a:cxn ang="T89">
                          <a:pos x="T58" y="T59"/>
                        </a:cxn>
                      </a:cxnLst>
                      <a:rect l="0" t="0" r="r" b="b"/>
                      <a:pathLst>
                        <a:path w="285" h="607">
                          <a:moveTo>
                            <a:pt x="70" y="205"/>
                          </a:moveTo>
                          <a:lnTo>
                            <a:pt x="52" y="296"/>
                          </a:lnTo>
                          <a:lnTo>
                            <a:pt x="23" y="353"/>
                          </a:lnTo>
                          <a:lnTo>
                            <a:pt x="6" y="425"/>
                          </a:lnTo>
                          <a:lnTo>
                            <a:pt x="85" y="417"/>
                          </a:lnTo>
                          <a:lnTo>
                            <a:pt x="107" y="597"/>
                          </a:lnTo>
                          <a:lnTo>
                            <a:pt x="156" y="607"/>
                          </a:lnTo>
                          <a:lnTo>
                            <a:pt x="166" y="501"/>
                          </a:lnTo>
                          <a:lnTo>
                            <a:pt x="188" y="425"/>
                          </a:lnTo>
                          <a:lnTo>
                            <a:pt x="269" y="425"/>
                          </a:lnTo>
                          <a:lnTo>
                            <a:pt x="234" y="355"/>
                          </a:lnTo>
                          <a:lnTo>
                            <a:pt x="223" y="287"/>
                          </a:lnTo>
                          <a:lnTo>
                            <a:pt x="213" y="228"/>
                          </a:lnTo>
                          <a:lnTo>
                            <a:pt x="222" y="152"/>
                          </a:lnTo>
                          <a:lnTo>
                            <a:pt x="234" y="262"/>
                          </a:lnTo>
                          <a:lnTo>
                            <a:pt x="246" y="281"/>
                          </a:lnTo>
                          <a:lnTo>
                            <a:pt x="285" y="273"/>
                          </a:lnTo>
                          <a:lnTo>
                            <a:pt x="268" y="185"/>
                          </a:lnTo>
                          <a:lnTo>
                            <a:pt x="267" y="84"/>
                          </a:lnTo>
                          <a:lnTo>
                            <a:pt x="239" y="35"/>
                          </a:lnTo>
                          <a:lnTo>
                            <a:pt x="179" y="8"/>
                          </a:lnTo>
                          <a:lnTo>
                            <a:pt x="93" y="0"/>
                          </a:lnTo>
                          <a:lnTo>
                            <a:pt x="39" y="38"/>
                          </a:lnTo>
                          <a:lnTo>
                            <a:pt x="16" y="104"/>
                          </a:lnTo>
                          <a:lnTo>
                            <a:pt x="10" y="183"/>
                          </a:lnTo>
                          <a:lnTo>
                            <a:pt x="0" y="284"/>
                          </a:lnTo>
                          <a:lnTo>
                            <a:pt x="37" y="281"/>
                          </a:lnTo>
                          <a:lnTo>
                            <a:pt x="47" y="201"/>
                          </a:lnTo>
                          <a:lnTo>
                            <a:pt x="65" y="134"/>
                          </a:lnTo>
                          <a:lnTo>
                            <a:pt x="70" y="205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190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MX" sz="120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257" name="Group 471"/>
                <p:cNvGrpSpPr>
                  <a:grpSpLocks/>
                </p:cNvGrpSpPr>
                <p:nvPr/>
              </p:nvGrpSpPr>
              <p:grpSpPr bwMode="auto">
                <a:xfrm>
                  <a:off x="6103938" y="3870325"/>
                  <a:ext cx="227012" cy="247650"/>
                  <a:chOff x="837" y="3165"/>
                  <a:chExt cx="142" cy="154"/>
                </a:xfrm>
              </p:grpSpPr>
              <p:sp>
                <p:nvSpPr>
                  <p:cNvPr id="319" name="Freeform 472"/>
                  <p:cNvSpPr>
                    <a:spLocks/>
                  </p:cNvSpPr>
                  <p:nvPr/>
                </p:nvSpPr>
                <p:spPr bwMode="auto">
                  <a:xfrm>
                    <a:off x="837" y="3169"/>
                    <a:ext cx="66" cy="150"/>
                  </a:xfrm>
                  <a:custGeom>
                    <a:avLst/>
                    <a:gdLst>
                      <a:gd name="T0" fmla="*/ 0 w 347"/>
                      <a:gd name="T1" fmla="*/ 0 h 792"/>
                      <a:gd name="T2" fmla="*/ 0 w 347"/>
                      <a:gd name="T3" fmla="*/ 0 h 792"/>
                      <a:gd name="T4" fmla="*/ 0 w 347"/>
                      <a:gd name="T5" fmla="*/ 0 h 792"/>
                      <a:gd name="T6" fmla="*/ 0 w 347"/>
                      <a:gd name="T7" fmla="*/ 0 h 792"/>
                      <a:gd name="T8" fmla="*/ 0 w 347"/>
                      <a:gd name="T9" fmla="*/ 0 h 792"/>
                      <a:gd name="T10" fmla="*/ 0 w 347"/>
                      <a:gd name="T11" fmla="*/ 0 h 792"/>
                      <a:gd name="T12" fmla="*/ 0 w 347"/>
                      <a:gd name="T13" fmla="*/ 0 h 792"/>
                      <a:gd name="T14" fmla="*/ 0 w 347"/>
                      <a:gd name="T15" fmla="*/ 0 h 792"/>
                      <a:gd name="T16" fmla="*/ 0 w 347"/>
                      <a:gd name="T17" fmla="*/ 0 h 792"/>
                      <a:gd name="T18" fmla="*/ 0 w 347"/>
                      <a:gd name="T19" fmla="*/ 0 h 792"/>
                      <a:gd name="T20" fmla="*/ 0 w 347"/>
                      <a:gd name="T21" fmla="*/ 0 h 792"/>
                      <a:gd name="T22" fmla="*/ 0 w 347"/>
                      <a:gd name="T23" fmla="*/ 0 h 792"/>
                      <a:gd name="T24" fmla="*/ 0 w 347"/>
                      <a:gd name="T25" fmla="*/ 0 h 792"/>
                      <a:gd name="T26" fmla="*/ 0 w 347"/>
                      <a:gd name="T27" fmla="*/ 0 h 792"/>
                      <a:gd name="T28" fmla="*/ 0 w 347"/>
                      <a:gd name="T29" fmla="*/ 0 h 792"/>
                      <a:gd name="T30" fmla="*/ 0 w 347"/>
                      <a:gd name="T31" fmla="*/ 0 h 792"/>
                      <a:gd name="T32" fmla="*/ 0 w 347"/>
                      <a:gd name="T33" fmla="*/ 0 h 792"/>
                      <a:gd name="T34" fmla="*/ 0 w 347"/>
                      <a:gd name="T35" fmla="*/ 0 h 792"/>
                      <a:gd name="T36" fmla="*/ 0 w 347"/>
                      <a:gd name="T37" fmla="*/ 0 h 792"/>
                      <a:gd name="T38" fmla="*/ 0 w 347"/>
                      <a:gd name="T39" fmla="*/ 0 h 792"/>
                      <a:gd name="T40" fmla="*/ 0 w 347"/>
                      <a:gd name="T41" fmla="*/ 0 h 792"/>
                      <a:gd name="T42" fmla="*/ 0 w 347"/>
                      <a:gd name="T43" fmla="*/ 0 h 792"/>
                      <a:gd name="T44" fmla="*/ 0 w 347"/>
                      <a:gd name="T45" fmla="*/ 0 h 792"/>
                      <a:gd name="T46" fmla="*/ 0 w 347"/>
                      <a:gd name="T47" fmla="*/ 0 h 792"/>
                      <a:gd name="T48" fmla="*/ 0 w 347"/>
                      <a:gd name="T49" fmla="*/ 0 h 792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347" h="792">
                        <a:moveTo>
                          <a:pt x="347" y="464"/>
                        </a:moveTo>
                        <a:lnTo>
                          <a:pt x="317" y="354"/>
                        </a:lnTo>
                        <a:lnTo>
                          <a:pt x="323" y="242"/>
                        </a:lnTo>
                        <a:lnTo>
                          <a:pt x="286" y="200"/>
                        </a:lnTo>
                        <a:lnTo>
                          <a:pt x="204" y="173"/>
                        </a:lnTo>
                        <a:lnTo>
                          <a:pt x="238" y="150"/>
                        </a:lnTo>
                        <a:lnTo>
                          <a:pt x="265" y="92"/>
                        </a:lnTo>
                        <a:lnTo>
                          <a:pt x="232" y="21"/>
                        </a:lnTo>
                        <a:lnTo>
                          <a:pt x="187" y="0"/>
                        </a:lnTo>
                        <a:lnTo>
                          <a:pt x="118" y="9"/>
                        </a:lnTo>
                        <a:lnTo>
                          <a:pt x="70" y="71"/>
                        </a:lnTo>
                        <a:lnTo>
                          <a:pt x="76" y="124"/>
                        </a:lnTo>
                        <a:lnTo>
                          <a:pt x="124" y="161"/>
                        </a:lnTo>
                        <a:lnTo>
                          <a:pt x="75" y="190"/>
                        </a:lnTo>
                        <a:lnTo>
                          <a:pt x="26" y="245"/>
                        </a:lnTo>
                        <a:lnTo>
                          <a:pt x="12" y="334"/>
                        </a:lnTo>
                        <a:lnTo>
                          <a:pt x="0" y="497"/>
                        </a:lnTo>
                        <a:lnTo>
                          <a:pt x="70" y="491"/>
                        </a:lnTo>
                        <a:lnTo>
                          <a:pt x="74" y="549"/>
                        </a:lnTo>
                        <a:lnTo>
                          <a:pt x="58" y="654"/>
                        </a:lnTo>
                        <a:lnTo>
                          <a:pt x="63" y="773"/>
                        </a:lnTo>
                        <a:lnTo>
                          <a:pt x="181" y="792"/>
                        </a:lnTo>
                        <a:lnTo>
                          <a:pt x="292" y="773"/>
                        </a:lnTo>
                        <a:lnTo>
                          <a:pt x="271" y="490"/>
                        </a:lnTo>
                        <a:lnTo>
                          <a:pt x="347" y="464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190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MX" sz="1200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320" name="Group 473"/>
                  <p:cNvGrpSpPr>
                    <a:grpSpLocks/>
                  </p:cNvGrpSpPr>
                  <p:nvPr/>
                </p:nvGrpSpPr>
                <p:grpSpPr bwMode="auto">
                  <a:xfrm>
                    <a:off x="911" y="3165"/>
                    <a:ext cx="68" cy="154"/>
                    <a:chOff x="1102" y="2293"/>
                    <a:chExt cx="179" cy="408"/>
                  </a:xfrm>
                </p:grpSpPr>
                <p:sp>
                  <p:nvSpPr>
                    <p:cNvPr id="321" name="Freeform 474"/>
                    <p:cNvSpPr>
                      <a:spLocks/>
                    </p:cNvSpPr>
                    <p:nvPr/>
                  </p:nvSpPr>
                  <p:spPr bwMode="auto">
                    <a:xfrm>
                      <a:off x="1102" y="2293"/>
                      <a:ext cx="179" cy="408"/>
                    </a:xfrm>
                    <a:custGeom>
                      <a:avLst/>
                      <a:gdLst>
                        <a:gd name="T0" fmla="*/ 0 w 360"/>
                        <a:gd name="T1" fmla="*/ 1 h 815"/>
                        <a:gd name="T2" fmla="*/ 0 w 360"/>
                        <a:gd name="T3" fmla="*/ 1 h 815"/>
                        <a:gd name="T4" fmla="*/ 0 w 360"/>
                        <a:gd name="T5" fmla="*/ 1 h 815"/>
                        <a:gd name="T6" fmla="*/ 0 w 360"/>
                        <a:gd name="T7" fmla="*/ 1 h 815"/>
                        <a:gd name="T8" fmla="*/ 0 w 360"/>
                        <a:gd name="T9" fmla="*/ 1 h 815"/>
                        <a:gd name="T10" fmla="*/ 0 w 360"/>
                        <a:gd name="T11" fmla="*/ 1 h 815"/>
                        <a:gd name="T12" fmla="*/ 0 w 360"/>
                        <a:gd name="T13" fmla="*/ 1 h 815"/>
                        <a:gd name="T14" fmla="*/ 0 w 360"/>
                        <a:gd name="T15" fmla="*/ 1 h 815"/>
                        <a:gd name="T16" fmla="*/ 0 w 360"/>
                        <a:gd name="T17" fmla="*/ 1 h 815"/>
                        <a:gd name="T18" fmla="*/ 0 w 360"/>
                        <a:gd name="T19" fmla="*/ 0 h 815"/>
                        <a:gd name="T20" fmla="*/ 0 w 360"/>
                        <a:gd name="T21" fmla="*/ 1 h 815"/>
                        <a:gd name="T22" fmla="*/ 0 w 360"/>
                        <a:gd name="T23" fmla="*/ 1 h 815"/>
                        <a:gd name="T24" fmla="*/ 0 w 360"/>
                        <a:gd name="T25" fmla="*/ 1 h 815"/>
                        <a:gd name="T26" fmla="*/ 0 w 360"/>
                        <a:gd name="T27" fmla="*/ 1 h 815"/>
                        <a:gd name="T28" fmla="*/ 0 w 360"/>
                        <a:gd name="T29" fmla="*/ 1 h 815"/>
                        <a:gd name="T30" fmla="*/ 0 w 360"/>
                        <a:gd name="T31" fmla="*/ 1 h 815"/>
                        <a:gd name="T32" fmla="*/ 0 w 360"/>
                        <a:gd name="T33" fmla="*/ 1 h 815"/>
                        <a:gd name="T34" fmla="*/ 0 w 360"/>
                        <a:gd name="T35" fmla="*/ 1 h 815"/>
                        <a:gd name="T36" fmla="*/ 0 w 360"/>
                        <a:gd name="T37" fmla="*/ 1 h 815"/>
                        <a:gd name="T38" fmla="*/ 0 w 360"/>
                        <a:gd name="T39" fmla="*/ 1 h 815"/>
                        <a:gd name="T40" fmla="*/ 0 w 360"/>
                        <a:gd name="T41" fmla="*/ 1 h 815"/>
                        <a:gd name="T42" fmla="*/ 0 w 360"/>
                        <a:gd name="T43" fmla="*/ 1 h 815"/>
                        <a:gd name="T44" fmla="*/ 0 w 360"/>
                        <a:gd name="T45" fmla="*/ 1 h 815"/>
                        <a:gd name="T46" fmla="*/ 0 w 360"/>
                        <a:gd name="T47" fmla="*/ 1 h 815"/>
                        <a:gd name="T48" fmla="*/ 0 w 360"/>
                        <a:gd name="T49" fmla="*/ 1 h 815"/>
                        <a:gd name="T50" fmla="*/ 0 w 360"/>
                        <a:gd name="T51" fmla="*/ 1 h 815"/>
                        <a:gd name="T52" fmla="*/ 0 w 360"/>
                        <a:gd name="T53" fmla="*/ 1 h 815"/>
                        <a:gd name="T54" fmla="*/ 0 w 360"/>
                        <a:gd name="T55" fmla="*/ 1 h 815"/>
                        <a:gd name="T56" fmla="*/ 0 w 360"/>
                        <a:gd name="T57" fmla="*/ 1 h 815"/>
                        <a:gd name="T58" fmla="*/ 0 w 360"/>
                        <a:gd name="T59" fmla="*/ 1 h 815"/>
                        <a:gd name="T60" fmla="*/ 0 w 360"/>
                        <a:gd name="T61" fmla="*/ 1 h 815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</a:gdLst>
                      <a:ahLst/>
                      <a:cxnLst>
                        <a:cxn ang="T62">
                          <a:pos x="T0" y="T1"/>
                        </a:cxn>
                        <a:cxn ang="T63">
                          <a:pos x="T2" y="T3"/>
                        </a:cxn>
                        <a:cxn ang="T64">
                          <a:pos x="T4" y="T5"/>
                        </a:cxn>
                        <a:cxn ang="T65">
                          <a:pos x="T6" y="T7"/>
                        </a:cxn>
                        <a:cxn ang="T66">
                          <a:pos x="T8" y="T9"/>
                        </a:cxn>
                        <a:cxn ang="T67">
                          <a:pos x="T10" y="T11"/>
                        </a:cxn>
                        <a:cxn ang="T68">
                          <a:pos x="T12" y="T13"/>
                        </a:cxn>
                        <a:cxn ang="T69">
                          <a:pos x="T14" y="T15"/>
                        </a:cxn>
                        <a:cxn ang="T70">
                          <a:pos x="T16" y="T17"/>
                        </a:cxn>
                        <a:cxn ang="T71">
                          <a:pos x="T18" y="T19"/>
                        </a:cxn>
                        <a:cxn ang="T72">
                          <a:pos x="T20" y="T21"/>
                        </a:cxn>
                        <a:cxn ang="T73">
                          <a:pos x="T22" y="T23"/>
                        </a:cxn>
                        <a:cxn ang="T74">
                          <a:pos x="T24" y="T25"/>
                        </a:cxn>
                        <a:cxn ang="T75">
                          <a:pos x="T26" y="T27"/>
                        </a:cxn>
                        <a:cxn ang="T76">
                          <a:pos x="T28" y="T29"/>
                        </a:cxn>
                        <a:cxn ang="T77">
                          <a:pos x="T30" y="T31"/>
                        </a:cxn>
                        <a:cxn ang="T78">
                          <a:pos x="T32" y="T33"/>
                        </a:cxn>
                        <a:cxn ang="T79">
                          <a:pos x="T34" y="T35"/>
                        </a:cxn>
                        <a:cxn ang="T80">
                          <a:pos x="T36" y="T37"/>
                        </a:cxn>
                        <a:cxn ang="T81">
                          <a:pos x="T38" y="T39"/>
                        </a:cxn>
                        <a:cxn ang="T82">
                          <a:pos x="T40" y="T41"/>
                        </a:cxn>
                        <a:cxn ang="T83">
                          <a:pos x="T42" y="T43"/>
                        </a:cxn>
                        <a:cxn ang="T84">
                          <a:pos x="T44" y="T45"/>
                        </a:cxn>
                        <a:cxn ang="T85">
                          <a:pos x="T46" y="T47"/>
                        </a:cxn>
                        <a:cxn ang="T86">
                          <a:pos x="T48" y="T49"/>
                        </a:cxn>
                        <a:cxn ang="T87">
                          <a:pos x="T50" y="T51"/>
                        </a:cxn>
                        <a:cxn ang="T88">
                          <a:pos x="T52" y="T53"/>
                        </a:cxn>
                        <a:cxn ang="T89">
                          <a:pos x="T54" y="T55"/>
                        </a:cxn>
                        <a:cxn ang="T90">
                          <a:pos x="T56" y="T57"/>
                        </a:cxn>
                        <a:cxn ang="T91">
                          <a:pos x="T58" y="T59"/>
                        </a:cxn>
                        <a:cxn ang="T92">
                          <a:pos x="T60" y="T61"/>
                        </a:cxn>
                      </a:cxnLst>
                      <a:rect l="0" t="0" r="r" b="b"/>
                      <a:pathLst>
                        <a:path w="360" h="815">
                          <a:moveTo>
                            <a:pt x="289" y="487"/>
                          </a:moveTo>
                          <a:lnTo>
                            <a:pt x="360" y="464"/>
                          </a:lnTo>
                          <a:lnTo>
                            <a:pt x="328" y="354"/>
                          </a:lnTo>
                          <a:lnTo>
                            <a:pt x="334" y="242"/>
                          </a:lnTo>
                          <a:lnTo>
                            <a:pt x="297" y="201"/>
                          </a:lnTo>
                          <a:lnTo>
                            <a:pt x="217" y="173"/>
                          </a:lnTo>
                          <a:lnTo>
                            <a:pt x="250" y="150"/>
                          </a:lnTo>
                          <a:lnTo>
                            <a:pt x="277" y="92"/>
                          </a:lnTo>
                          <a:lnTo>
                            <a:pt x="245" y="21"/>
                          </a:lnTo>
                          <a:lnTo>
                            <a:pt x="199" y="0"/>
                          </a:lnTo>
                          <a:lnTo>
                            <a:pt x="118" y="7"/>
                          </a:lnTo>
                          <a:lnTo>
                            <a:pt x="73" y="79"/>
                          </a:lnTo>
                          <a:lnTo>
                            <a:pt x="83" y="128"/>
                          </a:lnTo>
                          <a:lnTo>
                            <a:pt x="108" y="157"/>
                          </a:lnTo>
                          <a:lnTo>
                            <a:pt x="127" y="167"/>
                          </a:lnTo>
                          <a:lnTo>
                            <a:pt x="70" y="189"/>
                          </a:lnTo>
                          <a:lnTo>
                            <a:pt x="24" y="282"/>
                          </a:lnTo>
                          <a:lnTo>
                            <a:pt x="24" y="379"/>
                          </a:lnTo>
                          <a:lnTo>
                            <a:pt x="0" y="495"/>
                          </a:lnTo>
                          <a:lnTo>
                            <a:pt x="51" y="487"/>
                          </a:lnTo>
                          <a:lnTo>
                            <a:pt x="9" y="638"/>
                          </a:lnTo>
                          <a:lnTo>
                            <a:pt x="57" y="625"/>
                          </a:lnTo>
                          <a:lnTo>
                            <a:pt x="105" y="629"/>
                          </a:lnTo>
                          <a:lnTo>
                            <a:pt x="108" y="713"/>
                          </a:lnTo>
                          <a:lnTo>
                            <a:pt x="127" y="812"/>
                          </a:lnTo>
                          <a:lnTo>
                            <a:pt x="220" y="815"/>
                          </a:lnTo>
                          <a:lnTo>
                            <a:pt x="224" y="690"/>
                          </a:lnTo>
                          <a:lnTo>
                            <a:pt x="240" y="653"/>
                          </a:lnTo>
                          <a:lnTo>
                            <a:pt x="345" y="638"/>
                          </a:lnTo>
                          <a:lnTo>
                            <a:pt x="298" y="539"/>
                          </a:lnTo>
                          <a:lnTo>
                            <a:pt x="289" y="487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190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MX" sz="12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22" name="Freeform 475"/>
                    <p:cNvSpPr>
                      <a:spLocks/>
                    </p:cNvSpPr>
                    <p:nvPr/>
                  </p:nvSpPr>
                  <p:spPr bwMode="auto">
                    <a:xfrm>
                      <a:off x="1152" y="2301"/>
                      <a:ext cx="70" cy="71"/>
                    </a:xfrm>
                    <a:custGeom>
                      <a:avLst/>
                      <a:gdLst>
                        <a:gd name="T0" fmla="*/ 0 w 142"/>
                        <a:gd name="T1" fmla="*/ 1 h 142"/>
                        <a:gd name="T2" fmla="*/ 0 w 142"/>
                        <a:gd name="T3" fmla="*/ 1 h 142"/>
                        <a:gd name="T4" fmla="*/ 0 w 142"/>
                        <a:gd name="T5" fmla="*/ 1 h 142"/>
                        <a:gd name="T6" fmla="*/ 0 w 142"/>
                        <a:gd name="T7" fmla="*/ 1 h 142"/>
                        <a:gd name="T8" fmla="*/ 0 w 142"/>
                        <a:gd name="T9" fmla="*/ 1 h 142"/>
                        <a:gd name="T10" fmla="*/ 0 w 142"/>
                        <a:gd name="T11" fmla="*/ 1 h 142"/>
                        <a:gd name="T12" fmla="*/ 0 w 142"/>
                        <a:gd name="T13" fmla="*/ 1 h 142"/>
                        <a:gd name="T14" fmla="*/ 0 w 142"/>
                        <a:gd name="T15" fmla="*/ 1 h 142"/>
                        <a:gd name="T16" fmla="*/ 0 w 142"/>
                        <a:gd name="T17" fmla="*/ 0 h 142"/>
                        <a:gd name="T18" fmla="*/ 0 w 142"/>
                        <a:gd name="T19" fmla="*/ 1 h 142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0" t="0" r="r" b="b"/>
                      <a:pathLst>
                        <a:path w="142" h="142">
                          <a:moveTo>
                            <a:pt x="30" y="14"/>
                          </a:moveTo>
                          <a:lnTo>
                            <a:pt x="0" y="53"/>
                          </a:lnTo>
                          <a:lnTo>
                            <a:pt x="4" y="106"/>
                          </a:lnTo>
                          <a:lnTo>
                            <a:pt x="58" y="142"/>
                          </a:lnTo>
                          <a:lnTo>
                            <a:pt x="96" y="134"/>
                          </a:lnTo>
                          <a:lnTo>
                            <a:pt x="127" y="113"/>
                          </a:lnTo>
                          <a:lnTo>
                            <a:pt x="142" y="79"/>
                          </a:lnTo>
                          <a:lnTo>
                            <a:pt x="129" y="25"/>
                          </a:lnTo>
                          <a:lnTo>
                            <a:pt x="81" y="0"/>
                          </a:lnTo>
                          <a:lnTo>
                            <a:pt x="30" y="14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190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MX" sz="12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23" name="Freeform 476"/>
                    <p:cNvSpPr>
                      <a:spLocks/>
                    </p:cNvSpPr>
                    <p:nvPr/>
                  </p:nvSpPr>
                  <p:spPr bwMode="auto">
                    <a:xfrm>
                      <a:off x="1119" y="2385"/>
                      <a:ext cx="143" cy="303"/>
                    </a:xfrm>
                    <a:custGeom>
                      <a:avLst/>
                      <a:gdLst>
                        <a:gd name="T0" fmla="*/ 1 w 285"/>
                        <a:gd name="T1" fmla="*/ 0 h 607"/>
                        <a:gd name="T2" fmla="*/ 1 w 285"/>
                        <a:gd name="T3" fmla="*/ 0 h 607"/>
                        <a:gd name="T4" fmla="*/ 1 w 285"/>
                        <a:gd name="T5" fmla="*/ 0 h 607"/>
                        <a:gd name="T6" fmla="*/ 1 w 285"/>
                        <a:gd name="T7" fmla="*/ 0 h 607"/>
                        <a:gd name="T8" fmla="*/ 1 w 285"/>
                        <a:gd name="T9" fmla="*/ 0 h 607"/>
                        <a:gd name="T10" fmla="*/ 1 w 285"/>
                        <a:gd name="T11" fmla="*/ 0 h 607"/>
                        <a:gd name="T12" fmla="*/ 1 w 285"/>
                        <a:gd name="T13" fmla="*/ 0 h 607"/>
                        <a:gd name="T14" fmla="*/ 1 w 285"/>
                        <a:gd name="T15" fmla="*/ 0 h 607"/>
                        <a:gd name="T16" fmla="*/ 1 w 285"/>
                        <a:gd name="T17" fmla="*/ 0 h 607"/>
                        <a:gd name="T18" fmla="*/ 1 w 285"/>
                        <a:gd name="T19" fmla="*/ 0 h 607"/>
                        <a:gd name="T20" fmla="*/ 1 w 285"/>
                        <a:gd name="T21" fmla="*/ 0 h 607"/>
                        <a:gd name="T22" fmla="*/ 1 w 285"/>
                        <a:gd name="T23" fmla="*/ 0 h 607"/>
                        <a:gd name="T24" fmla="*/ 1 w 285"/>
                        <a:gd name="T25" fmla="*/ 0 h 607"/>
                        <a:gd name="T26" fmla="*/ 1 w 285"/>
                        <a:gd name="T27" fmla="*/ 0 h 607"/>
                        <a:gd name="T28" fmla="*/ 1 w 285"/>
                        <a:gd name="T29" fmla="*/ 0 h 607"/>
                        <a:gd name="T30" fmla="*/ 1 w 285"/>
                        <a:gd name="T31" fmla="*/ 0 h 607"/>
                        <a:gd name="T32" fmla="*/ 1 w 285"/>
                        <a:gd name="T33" fmla="*/ 0 h 607"/>
                        <a:gd name="T34" fmla="*/ 1 w 285"/>
                        <a:gd name="T35" fmla="*/ 0 h 607"/>
                        <a:gd name="T36" fmla="*/ 1 w 285"/>
                        <a:gd name="T37" fmla="*/ 0 h 607"/>
                        <a:gd name="T38" fmla="*/ 1 w 285"/>
                        <a:gd name="T39" fmla="*/ 0 h 607"/>
                        <a:gd name="T40" fmla="*/ 1 w 285"/>
                        <a:gd name="T41" fmla="*/ 0 h 607"/>
                        <a:gd name="T42" fmla="*/ 1 w 285"/>
                        <a:gd name="T43" fmla="*/ 0 h 607"/>
                        <a:gd name="T44" fmla="*/ 1 w 285"/>
                        <a:gd name="T45" fmla="*/ 0 h 607"/>
                        <a:gd name="T46" fmla="*/ 1 w 285"/>
                        <a:gd name="T47" fmla="*/ 0 h 607"/>
                        <a:gd name="T48" fmla="*/ 1 w 285"/>
                        <a:gd name="T49" fmla="*/ 0 h 607"/>
                        <a:gd name="T50" fmla="*/ 0 w 285"/>
                        <a:gd name="T51" fmla="*/ 0 h 607"/>
                        <a:gd name="T52" fmla="*/ 1 w 285"/>
                        <a:gd name="T53" fmla="*/ 0 h 607"/>
                        <a:gd name="T54" fmla="*/ 1 w 285"/>
                        <a:gd name="T55" fmla="*/ 0 h 607"/>
                        <a:gd name="T56" fmla="*/ 1 w 285"/>
                        <a:gd name="T57" fmla="*/ 0 h 607"/>
                        <a:gd name="T58" fmla="*/ 1 w 285"/>
                        <a:gd name="T59" fmla="*/ 0 h 607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</a:gdLst>
                      <a:ahLst/>
                      <a:cxnLst>
                        <a:cxn ang="T60">
                          <a:pos x="T0" y="T1"/>
                        </a:cxn>
                        <a:cxn ang="T61">
                          <a:pos x="T2" y="T3"/>
                        </a:cxn>
                        <a:cxn ang="T62">
                          <a:pos x="T4" y="T5"/>
                        </a:cxn>
                        <a:cxn ang="T63">
                          <a:pos x="T6" y="T7"/>
                        </a:cxn>
                        <a:cxn ang="T64">
                          <a:pos x="T8" y="T9"/>
                        </a:cxn>
                        <a:cxn ang="T65">
                          <a:pos x="T10" y="T11"/>
                        </a:cxn>
                        <a:cxn ang="T66">
                          <a:pos x="T12" y="T13"/>
                        </a:cxn>
                        <a:cxn ang="T67">
                          <a:pos x="T14" y="T15"/>
                        </a:cxn>
                        <a:cxn ang="T68">
                          <a:pos x="T16" y="T17"/>
                        </a:cxn>
                        <a:cxn ang="T69">
                          <a:pos x="T18" y="T19"/>
                        </a:cxn>
                        <a:cxn ang="T70">
                          <a:pos x="T20" y="T21"/>
                        </a:cxn>
                        <a:cxn ang="T71">
                          <a:pos x="T22" y="T23"/>
                        </a:cxn>
                        <a:cxn ang="T72">
                          <a:pos x="T24" y="T25"/>
                        </a:cxn>
                        <a:cxn ang="T73">
                          <a:pos x="T26" y="T27"/>
                        </a:cxn>
                        <a:cxn ang="T74">
                          <a:pos x="T28" y="T29"/>
                        </a:cxn>
                        <a:cxn ang="T75">
                          <a:pos x="T30" y="T31"/>
                        </a:cxn>
                        <a:cxn ang="T76">
                          <a:pos x="T32" y="T33"/>
                        </a:cxn>
                        <a:cxn ang="T77">
                          <a:pos x="T34" y="T35"/>
                        </a:cxn>
                        <a:cxn ang="T78">
                          <a:pos x="T36" y="T37"/>
                        </a:cxn>
                        <a:cxn ang="T79">
                          <a:pos x="T38" y="T39"/>
                        </a:cxn>
                        <a:cxn ang="T80">
                          <a:pos x="T40" y="T41"/>
                        </a:cxn>
                        <a:cxn ang="T81">
                          <a:pos x="T42" y="T43"/>
                        </a:cxn>
                        <a:cxn ang="T82">
                          <a:pos x="T44" y="T45"/>
                        </a:cxn>
                        <a:cxn ang="T83">
                          <a:pos x="T46" y="T47"/>
                        </a:cxn>
                        <a:cxn ang="T84">
                          <a:pos x="T48" y="T49"/>
                        </a:cxn>
                        <a:cxn ang="T85">
                          <a:pos x="T50" y="T51"/>
                        </a:cxn>
                        <a:cxn ang="T86">
                          <a:pos x="T52" y="T53"/>
                        </a:cxn>
                        <a:cxn ang="T87">
                          <a:pos x="T54" y="T55"/>
                        </a:cxn>
                        <a:cxn ang="T88">
                          <a:pos x="T56" y="T57"/>
                        </a:cxn>
                        <a:cxn ang="T89">
                          <a:pos x="T58" y="T59"/>
                        </a:cxn>
                      </a:cxnLst>
                      <a:rect l="0" t="0" r="r" b="b"/>
                      <a:pathLst>
                        <a:path w="285" h="607">
                          <a:moveTo>
                            <a:pt x="70" y="205"/>
                          </a:moveTo>
                          <a:lnTo>
                            <a:pt x="52" y="296"/>
                          </a:lnTo>
                          <a:lnTo>
                            <a:pt x="23" y="353"/>
                          </a:lnTo>
                          <a:lnTo>
                            <a:pt x="6" y="425"/>
                          </a:lnTo>
                          <a:lnTo>
                            <a:pt x="85" y="417"/>
                          </a:lnTo>
                          <a:lnTo>
                            <a:pt x="107" y="597"/>
                          </a:lnTo>
                          <a:lnTo>
                            <a:pt x="156" y="607"/>
                          </a:lnTo>
                          <a:lnTo>
                            <a:pt x="166" y="501"/>
                          </a:lnTo>
                          <a:lnTo>
                            <a:pt x="188" y="425"/>
                          </a:lnTo>
                          <a:lnTo>
                            <a:pt x="269" y="425"/>
                          </a:lnTo>
                          <a:lnTo>
                            <a:pt x="234" y="355"/>
                          </a:lnTo>
                          <a:lnTo>
                            <a:pt x="223" y="287"/>
                          </a:lnTo>
                          <a:lnTo>
                            <a:pt x="213" y="228"/>
                          </a:lnTo>
                          <a:lnTo>
                            <a:pt x="222" y="152"/>
                          </a:lnTo>
                          <a:lnTo>
                            <a:pt x="234" y="262"/>
                          </a:lnTo>
                          <a:lnTo>
                            <a:pt x="246" y="281"/>
                          </a:lnTo>
                          <a:lnTo>
                            <a:pt x="285" y="273"/>
                          </a:lnTo>
                          <a:lnTo>
                            <a:pt x="268" y="185"/>
                          </a:lnTo>
                          <a:lnTo>
                            <a:pt x="267" y="84"/>
                          </a:lnTo>
                          <a:lnTo>
                            <a:pt x="239" y="35"/>
                          </a:lnTo>
                          <a:lnTo>
                            <a:pt x="179" y="8"/>
                          </a:lnTo>
                          <a:lnTo>
                            <a:pt x="93" y="0"/>
                          </a:lnTo>
                          <a:lnTo>
                            <a:pt x="39" y="38"/>
                          </a:lnTo>
                          <a:lnTo>
                            <a:pt x="16" y="104"/>
                          </a:lnTo>
                          <a:lnTo>
                            <a:pt x="10" y="183"/>
                          </a:lnTo>
                          <a:lnTo>
                            <a:pt x="0" y="284"/>
                          </a:lnTo>
                          <a:lnTo>
                            <a:pt x="37" y="281"/>
                          </a:lnTo>
                          <a:lnTo>
                            <a:pt x="47" y="201"/>
                          </a:lnTo>
                          <a:lnTo>
                            <a:pt x="65" y="134"/>
                          </a:lnTo>
                          <a:lnTo>
                            <a:pt x="70" y="205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190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MX" sz="120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258" name="Group 477"/>
                <p:cNvGrpSpPr>
                  <a:grpSpLocks/>
                </p:cNvGrpSpPr>
                <p:nvPr/>
              </p:nvGrpSpPr>
              <p:grpSpPr bwMode="auto">
                <a:xfrm>
                  <a:off x="5529263" y="3870325"/>
                  <a:ext cx="107950" cy="247650"/>
                  <a:chOff x="1102" y="2293"/>
                  <a:chExt cx="179" cy="408"/>
                </a:xfrm>
              </p:grpSpPr>
              <p:sp>
                <p:nvSpPr>
                  <p:cNvPr id="316" name="Freeform 478"/>
                  <p:cNvSpPr>
                    <a:spLocks/>
                  </p:cNvSpPr>
                  <p:nvPr/>
                </p:nvSpPr>
                <p:spPr bwMode="auto">
                  <a:xfrm>
                    <a:off x="1102" y="2293"/>
                    <a:ext cx="179" cy="408"/>
                  </a:xfrm>
                  <a:custGeom>
                    <a:avLst/>
                    <a:gdLst>
                      <a:gd name="T0" fmla="*/ 0 w 360"/>
                      <a:gd name="T1" fmla="*/ 1 h 815"/>
                      <a:gd name="T2" fmla="*/ 0 w 360"/>
                      <a:gd name="T3" fmla="*/ 1 h 815"/>
                      <a:gd name="T4" fmla="*/ 0 w 360"/>
                      <a:gd name="T5" fmla="*/ 1 h 815"/>
                      <a:gd name="T6" fmla="*/ 0 w 360"/>
                      <a:gd name="T7" fmla="*/ 1 h 815"/>
                      <a:gd name="T8" fmla="*/ 0 w 360"/>
                      <a:gd name="T9" fmla="*/ 1 h 815"/>
                      <a:gd name="T10" fmla="*/ 0 w 360"/>
                      <a:gd name="T11" fmla="*/ 1 h 815"/>
                      <a:gd name="T12" fmla="*/ 0 w 360"/>
                      <a:gd name="T13" fmla="*/ 1 h 815"/>
                      <a:gd name="T14" fmla="*/ 0 w 360"/>
                      <a:gd name="T15" fmla="*/ 1 h 815"/>
                      <a:gd name="T16" fmla="*/ 0 w 360"/>
                      <a:gd name="T17" fmla="*/ 1 h 815"/>
                      <a:gd name="T18" fmla="*/ 0 w 360"/>
                      <a:gd name="T19" fmla="*/ 0 h 815"/>
                      <a:gd name="T20" fmla="*/ 0 w 360"/>
                      <a:gd name="T21" fmla="*/ 1 h 815"/>
                      <a:gd name="T22" fmla="*/ 0 w 360"/>
                      <a:gd name="T23" fmla="*/ 1 h 815"/>
                      <a:gd name="T24" fmla="*/ 0 w 360"/>
                      <a:gd name="T25" fmla="*/ 1 h 815"/>
                      <a:gd name="T26" fmla="*/ 0 w 360"/>
                      <a:gd name="T27" fmla="*/ 1 h 815"/>
                      <a:gd name="T28" fmla="*/ 0 w 360"/>
                      <a:gd name="T29" fmla="*/ 1 h 815"/>
                      <a:gd name="T30" fmla="*/ 0 w 360"/>
                      <a:gd name="T31" fmla="*/ 1 h 815"/>
                      <a:gd name="T32" fmla="*/ 0 w 360"/>
                      <a:gd name="T33" fmla="*/ 1 h 815"/>
                      <a:gd name="T34" fmla="*/ 0 w 360"/>
                      <a:gd name="T35" fmla="*/ 1 h 815"/>
                      <a:gd name="T36" fmla="*/ 0 w 360"/>
                      <a:gd name="T37" fmla="*/ 1 h 815"/>
                      <a:gd name="T38" fmla="*/ 0 w 360"/>
                      <a:gd name="T39" fmla="*/ 1 h 815"/>
                      <a:gd name="T40" fmla="*/ 0 w 360"/>
                      <a:gd name="T41" fmla="*/ 1 h 815"/>
                      <a:gd name="T42" fmla="*/ 0 w 360"/>
                      <a:gd name="T43" fmla="*/ 1 h 815"/>
                      <a:gd name="T44" fmla="*/ 0 w 360"/>
                      <a:gd name="T45" fmla="*/ 1 h 815"/>
                      <a:gd name="T46" fmla="*/ 0 w 360"/>
                      <a:gd name="T47" fmla="*/ 1 h 815"/>
                      <a:gd name="T48" fmla="*/ 0 w 360"/>
                      <a:gd name="T49" fmla="*/ 1 h 815"/>
                      <a:gd name="T50" fmla="*/ 0 w 360"/>
                      <a:gd name="T51" fmla="*/ 1 h 815"/>
                      <a:gd name="T52" fmla="*/ 0 w 360"/>
                      <a:gd name="T53" fmla="*/ 1 h 815"/>
                      <a:gd name="T54" fmla="*/ 0 w 360"/>
                      <a:gd name="T55" fmla="*/ 1 h 815"/>
                      <a:gd name="T56" fmla="*/ 0 w 360"/>
                      <a:gd name="T57" fmla="*/ 1 h 815"/>
                      <a:gd name="T58" fmla="*/ 0 w 360"/>
                      <a:gd name="T59" fmla="*/ 1 h 815"/>
                      <a:gd name="T60" fmla="*/ 0 w 360"/>
                      <a:gd name="T61" fmla="*/ 1 h 815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0" t="0" r="r" b="b"/>
                    <a:pathLst>
                      <a:path w="360" h="815">
                        <a:moveTo>
                          <a:pt x="289" y="487"/>
                        </a:moveTo>
                        <a:lnTo>
                          <a:pt x="360" y="464"/>
                        </a:lnTo>
                        <a:lnTo>
                          <a:pt x="328" y="354"/>
                        </a:lnTo>
                        <a:lnTo>
                          <a:pt x="334" y="242"/>
                        </a:lnTo>
                        <a:lnTo>
                          <a:pt x="297" y="201"/>
                        </a:lnTo>
                        <a:lnTo>
                          <a:pt x="217" y="173"/>
                        </a:lnTo>
                        <a:lnTo>
                          <a:pt x="250" y="150"/>
                        </a:lnTo>
                        <a:lnTo>
                          <a:pt x="277" y="92"/>
                        </a:lnTo>
                        <a:lnTo>
                          <a:pt x="245" y="21"/>
                        </a:lnTo>
                        <a:lnTo>
                          <a:pt x="199" y="0"/>
                        </a:lnTo>
                        <a:lnTo>
                          <a:pt x="118" y="7"/>
                        </a:lnTo>
                        <a:lnTo>
                          <a:pt x="73" y="79"/>
                        </a:lnTo>
                        <a:lnTo>
                          <a:pt x="83" y="128"/>
                        </a:lnTo>
                        <a:lnTo>
                          <a:pt x="108" y="157"/>
                        </a:lnTo>
                        <a:lnTo>
                          <a:pt x="127" y="167"/>
                        </a:lnTo>
                        <a:lnTo>
                          <a:pt x="70" y="189"/>
                        </a:lnTo>
                        <a:lnTo>
                          <a:pt x="24" y="282"/>
                        </a:lnTo>
                        <a:lnTo>
                          <a:pt x="24" y="379"/>
                        </a:lnTo>
                        <a:lnTo>
                          <a:pt x="0" y="495"/>
                        </a:lnTo>
                        <a:lnTo>
                          <a:pt x="51" y="487"/>
                        </a:lnTo>
                        <a:lnTo>
                          <a:pt x="9" y="638"/>
                        </a:lnTo>
                        <a:lnTo>
                          <a:pt x="57" y="625"/>
                        </a:lnTo>
                        <a:lnTo>
                          <a:pt x="105" y="629"/>
                        </a:lnTo>
                        <a:lnTo>
                          <a:pt x="108" y="713"/>
                        </a:lnTo>
                        <a:lnTo>
                          <a:pt x="127" y="812"/>
                        </a:lnTo>
                        <a:lnTo>
                          <a:pt x="220" y="815"/>
                        </a:lnTo>
                        <a:lnTo>
                          <a:pt x="224" y="690"/>
                        </a:lnTo>
                        <a:lnTo>
                          <a:pt x="240" y="653"/>
                        </a:lnTo>
                        <a:lnTo>
                          <a:pt x="345" y="638"/>
                        </a:lnTo>
                        <a:lnTo>
                          <a:pt x="298" y="539"/>
                        </a:lnTo>
                        <a:lnTo>
                          <a:pt x="289" y="487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190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MX" sz="12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17" name="Freeform 479"/>
                  <p:cNvSpPr>
                    <a:spLocks/>
                  </p:cNvSpPr>
                  <p:nvPr/>
                </p:nvSpPr>
                <p:spPr bwMode="auto">
                  <a:xfrm>
                    <a:off x="1152" y="2301"/>
                    <a:ext cx="70" cy="71"/>
                  </a:xfrm>
                  <a:custGeom>
                    <a:avLst/>
                    <a:gdLst>
                      <a:gd name="T0" fmla="*/ 0 w 142"/>
                      <a:gd name="T1" fmla="*/ 1 h 142"/>
                      <a:gd name="T2" fmla="*/ 0 w 142"/>
                      <a:gd name="T3" fmla="*/ 1 h 142"/>
                      <a:gd name="T4" fmla="*/ 0 w 142"/>
                      <a:gd name="T5" fmla="*/ 1 h 142"/>
                      <a:gd name="T6" fmla="*/ 0 w 142"/>
                      <a:gd name="T7" fmla="*/ 1 h 142"/>
                      <a:gd name="T8" fmla="*/ 0 w 142"/>
                      <a:gd name="T9" fmla="*/ 1 h 142"/>
                      <a:gd name="T10" fmla="*/ 0 w 142"/>
                      <a:gd name="T11" fmla="*/ 1 h 142"/>
                      <a:gd name="T12" fmla="*/ 0 w 142"/>
                      <a:gd name="T13" fmla="*/ 1 h 142"/>
                      <a:gd name="T14" fmla="*/ 0 w 142"/>
                      <a:gd name="T15" fmla="*/ 1 h 142"/>
                      <a:gd name="T16" fmla="*/ 0 w 142"/>
                      <a:gd name="T17" fmla="*/ 0 h 142"/>
                      <a:gd name="T18" fmla="*/ 0 w 142"/>
                      <a:gd name="T19" fmla="*/ 1 h 14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42" h="142">
                        <a:moveTo>
                          <a:pt x="30" y="14"/>
                        </a:moveTo>
                        <a:lnTo>
                          <a:pt x="0" y="53"/>
                        </a:lnTo>
                        <a:lnTo>
                          <a:pt x="4" y="106"/>
                        </a:lnTo>
                        <a:lnTo>
                          <a:pt x="58" y="142"/>
                        </a:lnTo>
                        <a:lnTo>
                          <a:pt x="96" y="134"/>
                        </a:lnTo>
                        <a:lnTo>
                          <a:pt x="127" y="113"/>
                        </a:lnTo>
                        <a:lnTo>
                          <a:pt x="142" y="79"/>
                        </a:lnTo>
                        <a:lnTo>
                          <a:pt x="129" y="25"/>
                        </a:lnTo>
                        <a:lnTo>
                          <a:pt x="81" y="0"/>
                        </a:lnTo>
                        <a:lnTo>
                          <a:pt x="30" y="14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190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MX" sz="12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18" name="Freeform 480"/>
                  <p:cNvSpPr>
                    <a:spLocks/>
                  </p:cNvSpPr>
                  <p:nvPr/>
                </p:nvSpPr>
                <p:spPr bwMode="auto">
                  <a:xfrm>
                    <a:off x="1119" y="2385"/>
                    <a:ext cx="143" cy="303"/>
                  </a:xfrm>
                  <a:custGeom>
                    <a:avLst/>
                    <a:gdLst>
                      <a:gd name="T0" fmla="*/ 1 w 285"/>
                      <a:gd name="T1" fmla="*/ 0 h 607"/>
                      <a:gd name="T2" fmla="*/ 1 w 285"/>
                      <a:gd name="T3" fmla="*/ 0 h 607"/>
                      <a:gd name="T4" fmla="*/ 1 w 285"/>
                      <a:gd name="T5" fmla="*/ 0 h 607"/>
                      <a:gd name="T6" fmla="*/ 1 w 285"/>
                      <a:gd name="T7" fmla="*/ 0 h 607"/>
                      <a:gd name="T8" fmla="*/ 1 w 285"/>
                      <a:gd name="T9" fmla="*/ 0 h 607"/>
                      <a:gd name="T10" fmla="*/ 1 w 285"/>
                      <a:gd name="T11" fmla="*/ 0 h 607"/>
                      <a:gd name="T12" fmla="*/ 1 w 285"/>
                      <a:gd name="T13" fmla="*/ 0 h 607"/>
                      <a:gd name="T14" fmla="*/ 1 w 285"/>
                      <a:gd name="T15" fmla="*/ 0 h 607"/>
                      <a:gd name="T16" fmla="*/ 1 w 285"/>
                      <a:gd name="T17" fmla="*/ 0 h 607"/>
                      <a:gd name="T18" fmla="*/ 1 w 285"/>
                      <a:gd name="T19" fmla="*/ 0 h 607"/>
                      <a:gd name="T20" fmla="*/ 1 w 285"/>
                      <a:gd name="T21" fmla="*/ 0 h 607"/>
                      <a:gd name="T22" fmla="*/ 1 w 285"/>
                      <a:gd name="T23" fmla="*/ 0 h 607"/>
                      <a:gd name="T24" fmla="*/ 1 w 285"/>
                      <a:gd name="T25" fmla="*/ 0 h 607"/>
                      <a:gd name="T26" fmla="*/ 1 w 285"/>
                      <a:gd name="T27" fmla="*/ 0 h 607"/>
                      <a:gd name="T28" fmla="*/ 1 w 285"/>
                      <a:gd name="T29" fmla="*/ 0 h 607"/>
                      <a:gd name="T30" fmla="*/ 1 w 285"/>
                      <a:gd name="T31" fmla="*/ 0 h 607"/>
                      <a:gd name="T32" fmla="*/ 1 w 285"/>
                      <a:gd name="T33" fmla="*/ 0 h 607"/>
                      <a:gd name="T34" fmla="*/ 1 w 285"/>
                      <a:gd name="T35" fmla="*/ 0 h 607"/>
                      <a:gd name="T36" fmla="*/ 1 w 285"/>
                      <a:gd name="T37" fmla="*/ 0 h 607"/>
                      <a:gd name="T38" fmla="*/ 1 w 285"/>
                      <a:gd name="T39" fmla="*/ 0 h 607"/>
                      <a:gd name="T40" fmla="*/ 1 w 285"/>
                      <a:gd name="T41" fmla="*/ 0 h 607"/>
                      <a:gd name="T42" fmla="*/ 1 w 285"/>
                      <a:gd name="T43" fmla="*/ 0 h 607"/>
                      <a:gd name="T44" fmla="*/ 1 w 285"/>
                      <a:gd name="T45" fmla="*/ 0 h 607"/>
                      <a:gd name="T46" fmla="*/ 1 w 285"/>
                      <a:gd name="T47" fmla="*/ 0 h 607"/>
                      <a:gd name="T48" fmla="*/ 1 w 285"/>
                      <a:gd name="T49" fmla="*/ 0 h 607"/>
                      <a:gd name="T50" fmla="*/ 0 w 285"/>
                      <a:gd name="T51" fmla="*/ 0 h 607"/>
                      <a:gd name="T52" fmla="*/ 1 w 285"/>
                      <a:gd name="T53" fmla="*/ 0 h 607"/>
                      <a:gd name="T54" fmla="*/ 1 w 285"/>
                      <a:gd name="T55" fmla="*/ 0 h 607"/>
                      <a:gd name="T56" fmla="*/ 1 w 285"/>
                      <a:gd name="T57" fmla="*/ 0 h 607"/>
                      <a:gd name="T58" fmla="*/ 1 w 285"/>
                      <a:gd name="T59" fmla="*/ 0 h 607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0" t="0" r="r" b="b"/>
                    <a:pathLst>
                      <a:path w="285" h="607">
                        <a:moveTo>
                          <a:pt x="70" y="205"/>
                        </a:moveTo>
                        <a:lnTo>
                          <a:pt x="52" y="296"/>
                        </a:lnTo>
                        <a:lnTo>
                          <a:pt x="23" y="353"/>
                        </a:lnTo>
                        <a:lnTo>
                          <a:pt x="6" y="425"/>
                        </a:lnTo>
                        <a:lnTo>
                          <a:pt x="85" y="417"/>
                        </a:lnTo>
                        <a:lnTo>
                          <a:pt x="107" y="597"/>
                        </a:lnTo>
                        <a:lnTo>
                          <a:pt x="156" y="607"/>
                        </a:lnTo>
                        <a:lnTo>
                          <a:pt x="166" y="501"/>
                        </a:lnTo>
                        <a:lnTo>
                          <a:pt x="188" y="425"/>
                        </a:lnTo>
                        <a:lnTo>
                          <a:pt x="269" y="425"/>
                        </a:lnTo>
                        <a:lnTo>
                          <a:pt x="234" y="355"/>
                        </a:lnTo>
                        <a:lnTo>
                          <a:pt x="223" y="287"/>
                        </a:lnTo>
                        <a:lnTo>
                          <a:pt x="213" y="228"/>
                        </a:lnTo>
                        <a:lnTo>
                          <a:pt x="222" y="152"/>
                        </a:lnTo>
                        <a:lnTo>
                          <a:pt x="234" y="262"/>
                        </a:lnTo>
                        <a:lnTo>
                          <a:pt x="246" y="281"/>
                        </a:lnTo>
                        <a:lnTo>
                          <a:pt x="285" y="273"/>
                        </a:lnTo>
                        <a:lnTo>
                          <a:pt x="268" y="185"/>
                        </a:lnTo>
                        <a:lnTo>
                          <a:pt x="267" y="84"/>
                        </a:lnTo>
                        <a:lnTo>
                          <a:pt x="239" y="35"/>
                        </a:lnTo>
                        <a:lnTo>
                          <a:pt x="179" y="8"/>
                        </a:lnTo>
                        <a:lnTo>
                          <a:pt x="93" y="0"/>
                        </a:lnTo>
                        <a:lnTo>
                          <a:pt x="39" y="38"/>
                        </a:lnTo>
                        <a:lnTo>
                          <a:pt x="16" y="104"/>
                        </a:lnTo>
                        <a:lnTo>
                          <a:pt x="10" y="183"/>
                        </a:lnTo>
                        <a:lnTo>
                          <a:pt x="0" y="284"/>
                        </a:lnTo>
                        <a:lnTo>
                          <a:pt x="37" y="281"/>
                        </a:lnTo>
                        <a:lnTo>
                          <a:pt x="47" y="201"/>
                        </a:lnTo>
                        <a:lnTo>
                          <a:pt x="65" y="134"/>
                        </a:lnTo>
                        <a:lnTo>
                          <a:pt x="70" y="205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190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MX" sz="120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59" name="Group 482"/>
                <p:cNvGrpSpPr>
                  <a:grpSpLocks/>
                </p:cNvGrpSpPr>
                <p:nvPr/>
              </p:nvGrpSpPr>
              <p:grpSpPr bwMode="auto">
                <a:xfrm>
                  <a:off x="5486400" y="4049713"/>
                  <a:ext cx="107950" cy="247650"/>
                  <a:chOff x="1102" y="2293"/>
                  <a:chExt cx="179" cy="408"/>
                </a:xfrm>
              </p:grpSpPr>
              <p:sp>
                <p:nvSpPr>
                  <p:cNvPr id="313" name="Freeform 483"/>
                  <p:cNvSpPr>
                    <a:spLocks/>
                  </p:cNvSpPr>
                  <p:nvPr/>
                </p:nvSpPr>
                <p:spPr bwMode="auto">
                  <a:xfrm>
                    <a:off x="1102" y="2293"/>
                    <a:ext cx="179" cy="408"/>
                  </a:xfrm>
                  <a:custGeom>
                    <a:avLst/>
                    <a:gdLst>
                      <a:gd name="T0" fmla="*/ 0 w 360"/>
                      <a:gd name="T1" fmla="*/ 1 h 815"/>
                      <a:gd name="T2" fmla="*/ 0 w 360"/>
                      <a:gd name="T3" fmla="*/ 1 h 815"/>
                      <a:gd name="T4" fmla="*/ 0 w 360"/>
                      <a:gd name="T5" fmla="*/ 1 h 815"/>
                      <a:gd name="T6" fmla="*/ 0 w 360"/>
                      <a:gd name="T7" fmla="*/ 1 h 815"/>
                      <a:gd name="T8" fmla="*/ 0 w 360"/>
                      <a:gd name="T9" fmla="*/ 1 h 815"/>
                      <a:gd name="T10" fmla="*/ 0 w 360"/>
                      <a:gd name="T11" fmla="*/ 1 h 815"/>
                      <a:gd name="T12" fmla="*/ 0 w 360"/>
                      <a:gd name="T13" fmla="*/ 1 h 815"/>
                      <a:gd name="T14" fmla="*/ 0 w 360"/>
                      <a:gd name="T15" fmla="*/ 1 h 815"/>
                      <a:gd name="T16" fmla="*/ 0 w 360"/>
                      <a:gd name="T17" fmla="*/ 1 h 815"/>
                      <a:gd name="T18" fmla="*/ 0 w 360"/>
                      <a:gd name="T19" fmla="*/ 0 h 815"/>
                      <a:gd name="T20" fmla="*/ 0 w 360"/>
                      <a:gd name="T21" fmla="*/ 1 h 815"/>
                      <a:gd name="T22" fmla="*/ 0 w 360"/>
                      <a:gd name="T23" fmla="*/ 1 h 815"/>
                      <a:gd name="T24" fmla="*/ 0 w 360"/>
                      <a:gd name="T25" fmla="*/ 1 h 815"/>
                      <a:gd name="T26" fmla="*/ 0 w 360"/>
                      <a:gd name="T27" fmla="*/ 1 h 815"/>
                      <a:gd name="T28" fmla="*/ 0 w 360"/>
                      <a:gd name="T29" fmla="*/ 1 h 815"/>
                      <a:gd name="T30" fmla="*/ 0 w 360"/>
                      <a:gd name="T31" fmla="*/ 1 h 815"/>
                      <a:gd name="T32" fmla="*/ 0 w 360"/>
                      <a:gd name="T33" fmla="*/ 1 h 815"/>
                      <a:gd name="T34" fmla="*/ 0 w 360"/>
                      <a:gd name="T35" fmla="*/ 1 h 815"/>
                      <a:gd name="T36" fmla="*/ 0 w 360"/>
                      <a:gd name="T37" fmla="*/ 1 h 815"/>
                      <a:gd name="T38" fmla="*/ 0 w 360"/>
                      <a:gd name="T39" fmla="*/ 1 h 815"/>
                      <a:gd name="T40" fmla="*/ 0 w 360"/>
                      <a:gd name="T41" fmla="*/ 1 h 815"/>
                      <a:gd name="T42" fmla="*/ 0 w 360"/>
                      <a:gd name="T43" fmla="*/ 1 h 815"/>
                      <a:gd name="T44" fmla="*/ 0 w 360"/>
                      <a:gd name="T45" fmla="*/ 1 h 815"/>
                      <a:gd name="T46" fmla="*/ 0 w 360"/>
                      <a:gd name="T47" fmla="*/ 1 h 815"/>
                      <a:gd name="T48" fmla="*/ 0 w 360"/>
                      <a:gd name="T49" fmla="*/ 1 h 815"/>
                      <a:gd name="T50" fmla="*/ 0 w 360"/>
                      <a:gd name="T51" fmla="*/ 1 h 815"/>
                      <a:gd name="T52" fmla="*/ 0 w 360"/>
                      <a:gd name="T53" fmla="*/ 1 h 815"/>
                      <a:gd name="T54" fmla="*/ 0 w 360"/>
                      <a:gd name="T55" fmla="*/ 1 h 815"/>
                      <a:gd name="T56" fmla="*/ 0 w 360"/>
                      <a:gd name="T57" fmla="*/ 1 h 815"/>
                      <a:gd name="T58" fmla="*/ 0 w 360"/>
                      <a:gd name="T59" fmla="*/ 1 h 815"/>
                      <a:gd name="T60" fmla="*/ 0 w 360"/>
                      <a:gd name="T61" fmla="*/ 1 h 815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0" t="0" r="r" b="b"/>
                    <a:pathLst>
                      <a:path w="360" h="815">
                        <a:moveTo>
                          <a:pt x="289" y="487"/>
                        </a:moveTo>
                        <a:lnTo>
                          <a:pt x="360" y="464"/>
                        </a:lnTo>
                        <a:lnTo>
                          <a:pt x="328" y="354"/>
                        </a:lnTo>
                        <a:lnTo>
                          <a:pt x="334" y="242"/>
                        </a:lnTo>
                        <a:lnTo>
                          <a:pt x="297" y="201"/>
                        </a:lnTo>
                        <a:lnTo>
                          <a:pt x="217" y="173"/>
                        </a:lnTo>
                        <a:lnTo>
                          <a:pt x="250" y="150"/>
                        </a:lnTo>
                        <a:lnTo>
                          <a:pt x="277" y="92"/>
                        </a:lnTo>
                        <a:lnTo>
                          <a:pt x="245" y="21"/>
                        </a:lnTo>
                        <a:lnTo>
                          <a:pt x="199" y="0"/>
                        </a:lnTo>
                        <a:lnTo>
                          <a:pt x="118" y="7"/>
                        </a:lnTo>
                        <a:lnTo>
                          <a:pt x="73" y="79"/>
                        </a:lnTo>
                        <a:lnTo>
                          <a:pt x="83" y="128"/>
                        </a:lnTo>
                        <a:lnTo>
                          <a:pt x="108" y="157"/>
                        </a:lnTo>
                        <a:lnTo>
                          <a:pt x="127" y="167"/>
                        </a:lnTo>
                        <a:lnTo>
                          <a:pt x="70" y="189"/>
                        </a:lnTo>
                        <a:lnTo>
                          <a:pt x="24" y="282"/>
                        </a:lnTo>
                        <a:lnTo>
                          <a:pt x="24" y="379"/>
                        </a:lnTo>
                        <a:lnTo>
                          <a:pt x="0" y="495"/>
                        </a:lnTo>
                        <a:lnTo>
                          <a:pt x="51" y="487"/>
                        </a:lnTo>
                        <a:lnTo>
                          <a:pt x="9" y="638"/>
                        </a:lnTo>
                        <a:lnTo>
                          <a:pt x="57" y="625"/>
                        </a:lnTo>
                        <a:lnTo>
                          <a:pt x="105" y="629"/>
                        </a:lnTo>
                        <a:lnTo>
                          <a:pt x="108" y="713"/>
                        </a:lnTo>
                        <a:lnTo>
                          <a:pt x="127" y="812"/>
                        </a:lnTo>
                        <a:lnTo>
                          <a:pt x="220" y="815"/>
                        </a:lnTo>
                        <a:lnTo>
                          <a:pt x="224" y="690"/>
                        </a:lnTo>
                        <a:lnTo>
                          <a:pt x="240" y="653"/>
                        </a:lnTo>
                        <a:lnTo>
                          <a:pt x="345" y="638"/>
                        </a:lnTo>
                        <a:lnTo>
                          <a:pt x="298" y="539"/>
                        </a:lnTo>
                        <a:lnTo>
                          <a:pt x="289" y="487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190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MX" sz="12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14" name="Freeform 484"/>
                  <p:cNvSpPr>
                    <a:spLocks/>
                  </p:cNvSpPr>
                  <p:nvPr/>
                </p:nvSpPr>
                <p:spPr bwMode="auto">
                  <a:xfrm>
                    <a:off x="1152" y="2301"/>
                    <a:ext cx="70" cy="71"/>
                  </a:xfrm>
                  <a:custGeom>
                    <a:avLst/>
                    <a:gdLst>
                      <a:gd name="T0" fmla="*/ 0 w 142"/>
                      <a:gd name="T1" fmla="*/ 1 h 142"/>
                      <a:gd name="T2" fmla="*/ 0 w 142"/>
                      <a:gd name="T3" fmla="*/ 1 h 142"/>
                      <a:gd name="T4" fmla="*/ 0 w 142"/>
                      <a:gd name="T5" fmla="*/ 1 h 142"/>
                      <a:gd name="T6" fmla="*/ 0 w 142"/>
                      <a:gd name="T7" fmla="*/ 1 h 142"/>
                      <a:gd name="T8" fmla="*/ 0 w 142"/>
                      <a:gd name="T9" fmla="*/ 1 h 142"/>
                      <a:gd name="T10" fmla="*/ 0 w 142"/>
                      <a:gd name="T11" fmla="*/ 1 h 142"/>
                      <a:gd name="T12" fmla="*/ 0 w 142"/>
                      <a:gd name="T13" fmla="*/ 1 h 142"/>
                      <a:gd name="T14" fmla="*/ 0 w 142"/>
                      <a:gd name="T15" fmla="*/ 1 h 142"/>
                      <a:gd name="T16" fmla="*/ 0 w 142"/>
                      <a:gd name="T17" fmla="*/ 0 h 142"/>
                      <a:gd name="T18" fmla="*/ 0 w 142"/>
                      <a:gd name="T19" fmla="*/ 1 h 14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42" h="142">
                        <a:moveTo>
                          <a:pt x="30" y="14"/>
                        </a:moveTo>
                        <a:lnTo>
                          <a:pt x="0" y="53"/>
                        </a:lnTo>
                        <a:lnTo>
                          <a:pt x="4" y="106"/>
                        </a:lnTo>
                        <a:lnTo>
                          <a:pt x="58" y="142"/>
                        </a:lnTo>
                        <a:lnTo>
                          <a:pt x="96" y="134"/>
                        </a:lnTo>
                        <a:lnTo>
                          <a:pt x="127" y="113"/>
                        </a:lnTo>
                        <a:lnTo>
                          <a:pt x="142" y="79"/>
                        </a:lnTo>
                        <a:lnTo>
                          <a:pt x="129" y="25"/>
                        </a:lnTo>
                        <a:lnTo>
                          <a:pt x="81" y="0"/>
                        </a:lnTo>
                        <a:lnTo>
                          <a:pt x="30" y="14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190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MX" sz="12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15" name="Freeform 485"/>
                  <p:cNvSpPr>
                    <a:spLocks/>
                  </p:cNvSpPr>
                  <p:nvPr/>
                </p:nvSpPr>
                <p:spPr bwMode="auto">
                  <a:xfrm>
                    <a:off x="1119" y="2385"/>
                    <a:ext cx="143" cy="303"/>
                  </a:xfrm>
                  <a:custGeom>
                    <a:avLst/>
                    <a:gdLst>
                      <a:gd name="T0" fmla="*/ 1 w 285"/>
                      <a:gd name="T1" fmla="*/ 0 h 607"/>
                      <a:gd name="T2" fmla="*/ 1 w 285"/>
                      <a:gd name="T3" fmla="*/ 0 h 607"/>
                      <a:gd name="T4" fmla="*/ 1 w 285"/>
                      <a:gd name="T5" fmla="*/ 0 h 607"/>
                      <a:gd name="T6" fmla="*/ 1 w 285"/>
                      <a:gd name="T7" fmla="*/ 0 h 607"/>
                      <a:gd name="T8" fmla="*/ 1 w 285"/>
                      <a:gd name="T9" fmla="*/ 0 h 607"/>
                      <a:gd name="T10" fmla="*/ 1 w 285"/>
                      <a:gd name="T11" fmla="*/ 0 h 607"/>
                      <a:gd name="T12" fmla="*/ 1 w 285"/>
                      <a:gd name="T13" fmla="*/ 0 h 607"/>
                      <a:gd name="T14" fmla="*/ 1 w 285"/>
                      <a:gd name="T15" fmla="*/ 0 h 607"/>
                      <a:gd name="T16" fmla="*/ 1 w 285"/>
                      <a:gd name="T17" fmla="*/ 0 h 607"/>
                      <a:gd name="T18" fmla="*/ 1 w 285"/>
                      <a:gd name="T19" fmla="*/ 0 h 607"/>
                      <a:gd name="T20" fmla="*/ 1 w 285"/>
                      <a:gd name="T21" fmla="*/ 0 h 607"/>
                      <a:gd name="T22" fmla="*/ 1 w 285"/>
                      <a:gd name="T23" fmla="*/ 0 h 607"/>
                      <a:gd name="T24" fmla="*/ 1 w 285"/>
                      <a:gd name="T25" fmla="*/ 0 h 607"/>
                      <a:gd name="T26" fmla="*/ 1 w 285"/>
                      <a:gd name="T27" fmla="*/ 0 h 607"/>
                      <a:gd name="T28" fmla="*/ 1 w 285"/>
                      <a:gd name="T29" fmla="*/ 0 h 607"/>
                      <a:gd name="T30" fmla="*/ 1 w 285"/>
                      <a:gd name="T31" fmla="*/ 0 h 607"/>
                      <a:gd name="T32" fmla="*/ 1 w 285"/>
                      <a:gd name="T33" fmla="*/ 0 h 607"/>
                      <a:gd name="T34" fmla="*/ 1 w 285"/>
                      <a:gd name="T35" fmla="*/ 0 h 607"/>
                      <a:gd name="T36" fmla="*/ 1 w 285"/>
                      <a:gd name="T37" fmla="*/ 0 h 607"/>
                      <a:gd name="T38" fmla="*/ 1 w 285"/>
                      <a:gd name="T39" fmla="*/ 0 h 607"/>
                      <a:gd name="T40" fmla="*/ 1 w 285"/>
                      <a:gd name="T41" fmla="*/ 0 h 607"/>
                      <a:gd name="T42" fmla="*/ 1 w 285"/>
                      <a:gd name="T43" fmla="*/ 0 h 607"/>
                      <a:gd name="T44" fmla="*/ 1 w 285"/>
                      <a:gd name="T45" fmla="*/ 0 h 607"/>
                      <a:gd name="T46" fmla="*/ 1 w 285"/>
                      <a:gd name="T47" fmla="*/ 0 h 607"/>
                      <a:gd name="T48" fmla="*/ 1 w 285"/>
                      <a:gd name="T49" fmla="*/ 0 h 607"/>
                      <a:gd name="T50" fmla="*/ 0 w 285"/>
                      <a:gd name="T51" fmla="*/ 0 h 607"/>
                      <a:gd name="T52" fmla="*/ 1 w 285"/>
                      <a:gd name="T53" fmla="*/ 0 h 607"/>
                      <a:gd name="T54" fmla="*/ 1 w 285"/>
                      <a:gd name="T55" fmla="*/ 0 h 607"/>
                      <a:gd name="T56" fmla="*/ 1 w 285"/>
                      <a:gd name="T57" fmla="*/ 0 h 607"/>
                      <a:gd name="T58" fmla="*/ 1 w 285"/>
                      <a:gd name="T59" fmla="*/ 0 h 607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0" t="0" r="r" b="b"/>
                    <a:pathLst>
                      <a:path w="285" h="607">
                        <a:moveTo>
                          <a:pt x="70" y="205"/>
                        </a:moveTo>
                        <a:lnTo>
                          <a:pt x="52" y="296"/>
                        </a:lnTo>
                        <a:lnTo>
                          <a:pt x="23" y="353"/>
                        </a:lnTo>
                        <a:lnTo>
                          <a:pt x="6" y="425"/>
                        </a:lnTo>
                        <a:lnTo>
                          <a:pt x="85" y="417"/>
                        </a:lnTo>
                        <a:lnTo>
                          <a:pt x="107" y="597"/>
                        </a:lnTo>
                        <a:lnTo>
                          <a:pt x="156" y="607"/>
                        </a:lnTo>
                        <a:lnTo>
                          <a:pt x="166" y="501"/>
                        </a:lnTo>
                        <a:lnTo>
                          <a:pt x="188" y="425"/>
                        </a:lnTo>
                        <a:lnTo>
                          <a:pt x="269" y="425"/>
                        </a:lnTo>
                        <a:lnTo>
                          <a:pt x="234" y="355"/>
                        </a:lnTo>
                        <a:lnTo>
                          <a:pt x="223" y="287"/>
                        </a:lnTo>
                        <a:lnTo>
                          <a:pt x="213" y="228"/>
                        </a:lnTo>
                        <a:lnTo>
                          <a:pt x="222" y="152"/>
                        </a:lnTo>
                        <a:lnTo>
                          <a:pt x="234" y="262"/>
                        </a:lnTo>
                        <a:lnTo>
                          <a:pt x="246" y="281"/>
                        </a:lnTo>
                        <a:lnTo>
                          <a:pt x="285" y="273"/>
                        </a:lnTo>
                        <a:lnTo>
                          <a:pt x="268" y="185"/>
                        </a:lnTo>
                        <a:lnTo>
                          <a:pt x="267" y="84"/>
                        </a:lnTo>
                        <a:lnTo>
                          <a:pt x="239" y="35"/>
                        </a:lnTo>
                        <a:lnTo>
                          <a:pt x="179" y="8"/>
                        </a:lnTo>
                        <a:lnTo>
                          <a:pt x="93" y="0"/>
                        </a:lnTo>
                        <a:lnTo>
                          <a:pt x="39" y="38"/>
                        </a:lnTo>
                        <a:lnTo>
                          <a:pt x="16" y="104"/>
                        </a:lnTo>
                        <a:lnTo>
                          <a:pt x="10" y="183"/>
                        </a:lnTo>
                        <a:lnTo>
                          <a:pt x="0" y="284"/>
                        </a:lnTo>
                        <a:lnTo>
                          <a:pt x="37" y="281"/>
                        </a:lnTo>
                        <a:lnTo>
                          <a:pt x="47" y="201"/>
                        </a:lnTo>
                        <a:lnTo>
                          <a:pt x="65" y="134"/>
                        </a:lnTo>
                        <a:lnTo>
                          <a:pt x="70" y="205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190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MX" sz="120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60" name="Group 486"/>
                <p:cNvGrpSpPr>
                  <a:grpSpLocks/>
                </p:cNvGrpSpPr>
                <p:nvPr/>
              </p:nvGrpSpPr>
              <p:grpSpPr bwMode="auto">
                <a:xfrm>
                  <a:off x="5613400" y="4049713"/>
                  <a:ext cx="227013" cy="247650"/>
                  <a:chOff x="837" y="3165"/>
                  <a:chExt cx="142" cy="154"/>
                </a:xfrm>
              </p:grpSpPr>
              <p:sp>
                <p:nvSpPr>
                  <p:cNvPr id="308" name="Freeform 487"/>
                  <p:cNvSpPr>
                    <a:spLocks/>
                  </p:cNvSpPr>
                  <p:nvPr/>
                </p:nvSpPr>
                <p:spPr bwMode="auto">
                  <a:xfrm>
                    <a:off x="837" y="3169"/>
                    <a:ext cx="66" cy="150"/>
                  </a:xfrm>
                  <a:custGeom>
                    <a:avLst/>
                    <a:gdLst>
                      <a:gd name="T0" fmla="*/ 0 w 347"/>
                      <a:gd name="T1" fmla="*/ 0 h 792"/>
                      <a:gd name="T2" fmla="*/ 0 w 347"/>
                      <a:gd name="T3" fmla="*/ 0 h 792"/>
                      <a:gd name="T4" fmla="*/ 0 w 347"/>
                      <a:gd name="T5" fmla="*/ 0 h 792"/>
                      <a:gd name="T6" fmla="*/ 0 w 347"/>
                      <a:gd name="T7" fmla="*/ 0 h 792"/>
                      <a:gd name="T8" fmla="*/ 0 w 347"/>
                      <a:gd name="T9" fmla="*/ 0 h 792"/>
                      <a:gd name="T10" fmla="*/ 0 w 347"/>
                      <a:gd name="T11" fmla="*/ 0 h 792"/>
                      <a:gd name="T12" fmla="*/ 0 w 347"/>
                      <a:gd name="T13" fmla="*/ 0 h 792"/>
                      <a:gd name="T14" fmla="*/ 0 w 347"/>
                      <a:gd name="T15" fmla="*/ 0 h 792"/>
                      <a:gd name="T16" fmla="*/ 0 w 347"/>
                      <a:gd name="T17" fmla="*/ 0 h 792"/>
                      <a:gd name="T18" fmla="*/ 0 w 347"/>
                      <a:gd name="T19" fmla="*/ 0 h 792"/>
                      <a:gd name="T20" fmla="*/ 0 w 347"/>
                      <a:gd name="T21" fmla="*/ 0 h 792"/>
                      <a:gd name="T22" fmla="*/ 0 w 347"/>
                      <a:gd name="T23" fmla="*/ 0 h 792"/>
                      <a:gd name="T24" fmla="*/ 0 w 347"/>
                      <a:gd name="T25" fmla="*/ 0 h 792"/>
                      <a:gd name="T26" fmla="*/ 0 w 347"/>
                      <a:gd name="T27" fmla="*/ 0 h 792"/>
                      <a:gd name="T28" fmla="*/ 0 w 347"/>
                      <a:gd name="T29" fmla="*/ 0 h 792"/>
                      <a:gd name="T30" fmla="*/ 0 w 347"/>
                      <a:gd name="T31" fmla="*/ 0 h 792"/>
                      <a:gd name="T32" fmla="*/ 0 w 347"/>
                      <a:gd name="T33" fmla="*/ 0 h 792"/>
                      <a:gd name="T34" fmla="*/ 0 w 347"/>
                      <a:gd name="T35" fmla="*/ 0 h 792"/>
                      <a:gd name="T36" fmla="*/ 0 w 347"/>
                      <a:gd name="T37" fmla="*/ 0 h 792"/>
                      <a:gd name="T38" fmla="*/ 0 w 347"/>
                      <a:gd name="T39" fmla="*/ 0 h 792"/>
                      <a:gd name="T40" fmla="*/ 0 w 347"/>
                      <a:gd name="T41" fmla="*/ 0 h 792"/>
                      <a:gd name="T42" fmla="*/ 0 w 347"/>
                      <a:gd name="T43" fmla="*/ 0 h 792"/>
                      <a:gd name="T44" fmla="*/ 0 w 347"/>
                      <a:gd name="T45" fmla="*/ 0 h 792"/>
                      <a:gd name="T46" fmla="*/ 0 w 347"/>
                      <a:gd name="T47" fmla="*/ 0 h 792"/>
                      <a:gd name="T48" fmla="*/ 0 w 347"/>
                      <a:gd name="T49" fmla="*/ 0 h 792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347" h="792">
                        <a:moveTo>
                          <a:pt x="347" y="464"/>
                        </a:moveTo>
                        <a:lnTo>
                          <a:pt x="317" y="354"/>
                        </a:lnTo>
                        <a:lnTo>
                          <a:pt x="323" y="242"/>
                        </a:lnTo>
                        <a:lnTo>
                          <a:pt x="286" y="200"/>
                        </a:lnTo>
                        <a:lnTo>
                          <a:pt x="204" y="173"/>
                        </a:lnTo>
                        <a:lnTo>
                          <a:pt x="238" y="150"/>
                        </a:lnTo>
                        <a:lnTo>
                          <a:pt x="265" y="92"/>
                        </a:lnTo>
                        <a:lnTo>
                          <a:pt x="232" y="21"/>
                        </a:lnTo>
                        <a:lnTo>
                          <a:pt x="187" y="0"/>
                        </a:lnTo>
                        <a:lnTo>
                          <a:pt x="118" y="9"/>
                        </a:lnTo>
                        <a:lnTo>
                          <a:pt x="70" y="71"/>
                        </a:lnTo>
                        <a:lnTo>
                          <a:pt x="76" y="124"/>
                        </a:lnTo>
                        <a:lnTo>
                          <a:pt x="124" y="161"/>
                        </a:lnTo>
                        <a:lnTo>
                          <a:pt x="75" y="190"/>
                        </a:lnTo>
                        <a:lnTo>
                          <a:pt x="26" y="245"/>
                        </a:lnTo>
                        <a:lnTo>
                          <a:pt x="12" y="334"/>
                        </a:lnTo>
                        <a:lnTo>
                          <a:pt x="0" y="497"/>
                        </a:lnTo>
                        <a:lnTo>
                          <a:pt x="70" y="491"/>
                        </a:lnTo>
                        <a:lnTo>
                          <a:pt x="74" y="549"/>
                        </a:lnTo>
                        <a:lnTo>
                          <a:pt x="58" y="654"/>
                        </a:lnTo>
                        <a:lnTo>
                          <a:pt x="63" y="773"/>
                        </a:lnTo>
                        <a:lnTo>
                          <a:pt x="181" y="792"/>
                        </a:lnTo>
                        <a:lnTo>
                          <a:pt x="292" y="773"/>
                        </a:lnTo>
                        <a:lnTo>
                          <a:pt x="271" y="490"/>
                        </a:lnTo>
                        <a:lnTo>
                          <a:pt x="347" y="464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190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MX" sz="1200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309" name="Group 488"/>
                  <p:cNvGrpSpPr>
                    <a:grpSpLocks/>
                  </p:cNvGrpSpPr>
                  <p:nvPr/>
                </p:nvGrpSpPr>
                <p:grpSpPr bwMode="auto">
                  <a:xfrm>
                    <a:off x="911" y="3165"/>
                    <a:ext cx="68" cy="154"/>
                    <a:chOff x="1102" y="2293"/>
                    <a:chExt cx="179" cy="408"/>
                  </a:xfrm>
                </p:grpSpPr>
                <p:sp>
                  <p:nvSpPr>
                    <p:cNvPr id="310" name="Freeform 489"/>
                    <p:cNvSpPr>
                      <a:spLocks/>
                    </p:cNvSpPr>
                    <p:nvPr/>
                  </p:nvSpPr>
                  <p:spPr bwMode="auto">
                    <a:xfrm>
                      <a:off x="1102" y="2293"/>
                      <a:ext cx="179" cy="408"/>
                    </a:xfrm>
                    <a:custGeom>
                      <a:avLst/>
                      <a:gdLst>
                        <a:gd name="T0" fmla="*/ 0 w 360"/>
                        <a:gd name="T1" fmla="*/ 1 h 815"/>
                        <a:gd name="T2" fmla="*/ 0 w 360"/>
                        <a:gd name="T3" fmla="*/ 1 h 815"/>
                        <a:gd name="T4" fmla="*/ 0 w 360"/>
                        <a:gd name="T5" fmla="*/ 1 h 815"/>
                        <a:gd name="T6" fmla="*/ 0 w 360"/>
                        <a:gd name="T7" fmla="*/ 1 h 815"/>
                        <a:gd name="T8" fmla="*/ 0 w 360"/>
                        <a:gd name="T9" fmla="*/ 1 h 815"/>
                        <a:gd name="T10" fmla="*/ 0 w 360"/>
                        <a:gd name="T11" fmla="*/ 1 h 815"/>
                        <a:gd name="T12" fmla="*/ 0 w 360"/>
                        <a:gd name="T13" fmla="*/ 1 h 815"/>
                        <a:gd name="T14" fmla="*/ 0 w 360"/>
                        <a:gd name="T15" fmla="*/ 1 h 815"/>
                        <a:gd name="T16" fmla="*/ 0 w 360"/>
                        <a:gd name="T17" fmla="*/ 1 h 815"/>
                        <a:gd name="T18" fmla="*/ 0 w 360"/>
                        <a:gd name="T19" fmla="*/ 0 h 815"/>
                        <a:gd name="T20" fmla="*/ 0 w 360"/>
                        <a:gd name="T21" fmla="*/ 1 h 815"/>
                        <a:gd name="T22" fmla="*/ 0 w 360"/>
                        <a:gd name="T23" fmla="*/ 1 h 815"/>
                        <a:gd name="T24" fmla="*/ 0 w 360"/>
                        <a:gd name="T25" fmla="*/ 1 h 815"/>
                        <a:gd name="T26" fmla="*/ 0 w 360"/>
                        <a:gd name="T27" fmla="*/ 1 h 815"/>
                        <a:gd name="T28" fmla="*/ 0 w 360"/>
                        <a:gd name="T29" fmla="*/ 1 h 815"/>
                        <a:gd name="T30" fmla="*/ 0 w 360"/>
                        <a:gd name="T31" fmla="*/ 1 h 815"/>
                        <a:gd name="T32" fmla="*/ 0 w 360"/>
                        <a:gd name="T33" fmla="*/ 1 h 815"/>
                        <a:gd name="T34" fmla="*/ 0 w 360"/>
                        <a:gd name="T35" fmla="*/ 1 h 815"/>
                        <a:gd name="T36" fmla="*/ 0 w 360"/>
                        <a:gd name="T37" fmla="*/ 1 h 815"/>
                        <a:gd name="T38" fmla="*/ 0 w 360"/>
                        <a:gd name="T39" fmla="*/ 1 h 815"/>
                        <a:gd name="T40" fmla="*/ 0 w 360"/>
                        <a:gd name="T41" fmla="*/ 1 h 815"/>
                        <a:gd name="T42" fmla="*/ 0 w 360"/>
                        <a:gd name="T43" fmla="*/ 1 h 815"/>
                        <a:gd name="T44" fmla="*/ 0 w 360"/>
                        <a:gd name="T45" fmla="*/ 1 h 815"/>
                        <a:gd name="T46" fmla="*/ 0 w 360"/>
                        <a:gd name="T47" fmla="*/ 1 h 815"/>
                        <a:gd name="T48" fmla="*/ 0 w 360"/>
                        <a:gd name="T49" fmla="*/ 1 h 815"/>
                        <a:gd name="T50" fmla="*/ 0 w 360"/>
                        <a:gd name="T51" fmla="*/ 1 h 815"/>
                        <a:gd name="T52" fmla="*/ 0 w 360"/>
                        <a:gd name="T53" fmla="*/ 1 h 815"/>
                        <a:gd name="T54" fmla="*/ 0 w 360"/>
                        <a:gd name="T55" fmla="*/ 1 h 815"/>
                        <a:gd name="T56" fmla="*/ 0 w 360"/>
                        <a:gd name="T57" fmla="*/ 1 h 815"/>
                        <a:gd name="T58" fmla="*/ 0 w 360"/>
                        <a:gd name="T59" fmla="*/ 1 h 815"/>
                        <a:gd name="T60" fmla="*/ 0 w 360"/>
                        <a:gd name="T61" fmla="*/ 1 h 815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</a:gdLst>
                      <a:ahLst/>
                      <a:cxnLst>
                        <a:cxn ang="T62">
                          <a:pos x="T0" y="T1"/>
                        </a:cxn>
                        <a:cxn ang="T63">
                          <a:pos x="T2" y="T3"/>
                        </a:cxn>
                        <a:cxn ang="T64">
                          <a:pos x="T4" y="T5"/>
                        </a:cxn>
                        <a:cxn ang="T65">
                          <a:pos x="T6" y="T7"/>
                        </a:cxn>
                        <a:cxn ang="T66">
                          <a:pos x="T8" y="T9"/>
                        </a:cxn>
                        <a:cxn ang="T67">
                          <a:pos x="T10" y="T11"/>
                        </a:cxn>
                        <a:cxn ang="T68">
                          <a:pos x="T12" y="T13"/>
                        </a:cxn>
                        <a:cxn ang="T69">
                          <a:pos x="T14" y="T15"/>
                        </a:cxn>
                        <a:cxn ang="T70">
                          <a:pos x="T16" y="T17"/>
                        </a:cxn>
                        <a:cxn ang="T71">
                          <a:pos x="T18" y="T19"/>
                        </a:cxn>
                        <a:cxn ang="T72">
                          <a:pos x="T20" y="T21"/>
                        </a:cxn>
                        <a:cxn ang="T73">
                          <a:pos x="T22" y="T23"/>
                        </a:cxn>
                        <a:cxn ang="T74">
                          <a:pos x="T24" y="T25"/>
                        </a:cxn>
                        <a:cxn ang="T75">
                          <a:pos x="T26" y="T27"/>
                        </a:cxn>
                        <a:cxn ang="T76">
                          <a:pos x="T28" y="T29"/>
                        </a:cxn>
                        <a:cxn ang="T77">
                          <a:pos x="T30" y="T31"/>
                        </a:cxn>
                        <a:cxn ang="T78">
                          <a:pos x="T32" y="T33"/>
                        </a:cxn>
                        <a:cxn ang="T79">
                          <a:pos x="T34" y="T35"/>
                        </a:cxn>
                        <a:cxn ang="T80">
                          <a:pos x="T36" y="T37"/>
                        </a:cxn>
                        <a:cxn ang="T81">
                          <a:pos x="T38" y="T39"/>
                        </a:cxn>
                        <a:cxn ang="T82">
                          <a:pos x="T40" y="T41"/>
                        </a:cxn>
                        <a:cxn ang="T83">
                          <a:pos x="T42" y="T43"/>
                        </a:cxn>
                        <a:cxn ang="T84">
                          <a:pos x="T44" y="T45"/>
                        </a:cxn>
                        <a:cxn ang="T85">
                          <a:pos x="T46" y="T47"/>
                        </a:cxn>
                        <a:cxn ang="T86">
                          <a:pos x="T48" y="T49"/>
                        </a:cxn>
                        <a:cxn ang="T87">
                          <a:pos x="T50" y="T51"/>
                        </a:cxn>
                        <a:cxn ang="T88">
                          <a:pos x="T52" y="T53"/>
                        </a:cxn>
                        <a:cxn ang="T89">
                          <a:pos x="T54" y="T55"/>
                        </a:cxn>
                        <a:cxn ang="T90">
                          <a:pos x="T56" y="T57"/>
                        </a:cxn>
                        <a:cxn ang="T91">
                          <a:pos x="T58" y="T59"/>
                        </a:cxn>
                        <a:cxn ang="T92">
                          <a:pos x="T60" y="T61"/>
                        </a:cxn>
                      </a:cxnLst>
                      <a:rect l="0" t="0" r="r" b="b"/>
                      <a:pathLst>
                        <a:path w="360" h="815">
                          <a:moveTo>
                            <a:pt x="289" y="487"/>
                          </a:moveTo>
                          <a:lnTo>
                            <a:pt x="360" y="464"/>
                          </a:lnTo>
                          <a:lnTo>
                            <a:pt x="328" y="354"/>
                          </a:lnTo>
                          <a:lnTo>
                            <a:pt x="334" y="242"/>
                          </a:lnTo>
                          <a:lnTo>
                            <a:pt x="297" y="201"/>
                          </a:lnTo>
                          <a:lnTo>
                            <a:pt x="217" y="173"/>
                          </a:lnTo>
                          <a:lnTo>
                            <a:pt x="250" y="150"/>
                          </a:lnTo>
                          <a:lnTo>
                            <a:pt x="277" y="92"/>
                          </a:lnTo>
                          <a:lnTo>
                            <a:pt x="245" y="21"/>
                          </a:lnTo>
                          <a:lnTo>
                            <a:pt x="199" y="0"/>
                          </a:lnTo>
                          <a:lnTo>
                            <a:pt x="118" y="7"/>
                          </a:lnTo>
                          <a:lnTo>
                            <a:pt x="73" y="79"/>
                          </a:lnTo>
                          <a:lnTo>
                            <a:pt x="83" y="128"/>
                          </a:lnTo>
                          <a:lnTo>
                            <a:pt x="108" y="157"/>
                          </a:lnTo>
                          <a:lnTo>
                            <a:pt x="127" y="167"/>
                          </a:lnTo>
                          <a:lnTo>
                            <a:pt x="70" y="189"/>
                          </a:lnTo>
                          <a:lnTo>
                            <a:pt x="24" y="282"/>
                          </a:lnTo>
                          <a:lnTo>
                            <a:pt x="24" y="379"/>
                          </a:lnTo>
                          <a:lnTo>
                            <a:pt x="0" y="495"/>
                          </a:lnTo>
                          <a:lnTo>
                            <a:pt x="51" y="487"/>
                          </a:lnTo>
                          <a:lnTo>
                            <a:pt x="9" y="638"/>
                          </a:lnTo>
                          <a:lnTo>
                            <a:pt x="57" y="625"/>
                          </a:lnTo>
                          <a:lnTo>
                            <a:pt x="105" y="629"/>
                          </a:lnTo>
                          <a:lnTo>
                            <a:pt x="108" y="713"/>
                          </a:lnTo>
                          <a:lnTo>
                            <a:pt x="127" y="812"/>
                          </a:lnTo>
                          <a:lnTo>
                            <a:pt x="220" y="815"/>
                          </a:lnTo>
                          <a:lnTo>
                            <a:pt x="224" y="690"/>
                          </a:lnTo>
                          <a:lnTo>
                            <a:pt x="240" y="653"/>
                          </a:lnTo>
                          <a:lnTo>
                            <a:pt x="345" y="638"/>
                          </a:lnTo>
                          <a:lnTo>
                            <a:pt x="298" y="539"/>
                          </a:lnTo>
                          <a:lnTo>
                            <a:pt x="289" y="487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190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MX" sz="12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11" name="Freeform 490"/>
                    <p:cNvSpPr>
                      <a:spLocks/>
                    </p:cNvSpPr>
                    <p:nvPr/>
                  </p:nvSpPr>
                  <p:spPr bwMode="auto">
                    <a:xfrm>
                      <a:off x="1152" y="2301"/>
                      <a:ext cx="70" cy="71"/>
                    </a:xfrm>
                    <a:custGeom>
                      <a:avLst/>
                      <a:gdLst>
                        <a:gd name="T0" fmla="*/ 0 w 142"/>
                        <a:gd name="T1" fmla="*/ 1 h 142"/>
                        <a:gd name="T2" fmla="*/ 0 w 142"/>
                        <a:gd name="T3" fmla="*/ 1 h 142"/>
                        <a:gd name="T4" fmla="*/ 0 w 142"/>
                        <a:gd name="T5" fmla="*/ 1 h 142"/>
                        <a:gd name="T6" fmla="*/ 0 w 142"/>
                        <a:gd name="T7" fmla="*/ 1 h 142"/>
                        <a:gd name="T8" fmla="*/ 0 w 142"/>
                        <a:gd name="T9" fmla="*/ 1 h 142"/>
                        <a:gd name="T10" fmla="*/ 0 w 142"/>
                        <a:gd name="T11" fmla="*/ 1 h 142"/>
                        <a:gd name="T12" fmla="*/ 0 w 142"/>
                        <a:gd name="T13" fmla="*/ 1 h 142"/>
                        <a:gd name="T14" fmla="*/ 0 w 142"/>
                        <a:gd name="T15" fmla="*/ 1 h 142"/>
                        <a:gd name="T16" fmla="*/ 0 w 142"/>
                        <a:gd name="T17" fmla="*/ 0 h 142"/>
                        <a:gd name="T18" fmla="*/ 0 w 142"/>
                        <a:gd name="T19" fmla="*/ 1 h 142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0" t="0" r="r" b="b"/>
                      <a:pathLst>
                        <a:path w="142" h="142">
                          <a:moveTo>
                            <a:pt x="30" y="14"/>
                          </a:moveTo>
                          <a:lnTo>
                            <a:pt x="0" y="53"/>
                          </a:lnTo>
                          <a:lnTo>
                            <a:pt x="4" y="106"/>
                          </a:lnTo>
                          <a:lnTo>
                            <a:pt x="58" y="142"/>
                          </a:lnTo>
                          <a:lnTo>
                            <a:pt x="96" y="134"/>
                          </a:lnTo>
                          <a:lnTo>
                            <a:pt x="127" y="113"/>
                          </a:lnTo>
                          <a:lnTo>
                            <a:pt x="142" y="79"/>
                          </a:lnTo>
                          <a:lnTo>
                            <a:pt x="129" y="25"/>
                          </a:lnTo>
                          <a:lnTo>
                            <a:pt x="81" y="0"/>
                          </a:lnTo>
                          <a:lnTo>
                            <a:pt x="30" y="14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190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MX" sz="12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12" name="Freeform 491"/>
                    <p:cNvSpPr>
                      <a:spLocks/>
                    </p:cNvSpPr>
                    <p:nvPr/>
                  </p:nvSpPr>
                  <p:spPr bwMode="auto">
                    <a:xfrm>
                      <a:off x="1119" y="2385"/>
                      <a:ext cx="143" cy="303"/>
                    </a:xfrm>
                    <a:custGeom>
                      <a:avLst/>
                      <a:gdLst>
                        <a:gd name="T0" fmla="*/ 1 w 285"/>
                        <a:gd name="T1" fmla="*/ 0 h 607"/>
                        <a:gd name="T2" fmla="*/ 1 w 285"/>
                        <a:gd name="T3" fmla="*/ 0 h 607"/>
                        <a:gd name="T4" fmla="*/ 1 w 285"/>
                        <a:gd name="T5" fmla="*/ 0 h 607"/>
                        <a:gd name="T6" fmla="*/ 1 w 285"/>
                        <a:gd name="T7" fmla="*/ 0 h 607"/>
                        <a:gd name="T8" fmla="*/ 1 w 285"/>
                        <a:gd name="T9" fmla="*/ 0 h 607"/>
                        <a:gd name="T10" fmla="*/ 1 w 285"/>
                        <a:gd name="T11" fmla="*/ 0 h 607"/>
                        <a:gd name="T12" fmla="*/ 1 w 285"/>
                        <a:gd name="T13" fmla="*/ 0 h 607"/>
                        <a:gd name="T14" fmla="*/ 1 w 285"/>
                        <a:gd name="T15" fmla="*/ 0 h 607"/>
                        <a:gd name="T16" fmla="*/ 1 w 285"/>
                        <a:gd name="T17" fmla="*/ 0 h 607"/>
                        <a:gd name="T18" fmla="*/ 1 w 285"/>
                        <a:gd name="T19" fmla="*/ 0 h 607"/>
                        <a:gd name="T20" fmla="*/ 1 w 285"/>
                        <a:gd name="T21" fmla="*/ 0 h 607"/>
                        <a:gd name="T22" fmla="*/ 1 w 285"/>
                        <a:gd name="T23" fmla="*/ 0 h 607"/>
                        <a:gd name="T24" fmla="*/ 1 w 285"/>
                        <a:gd name="T25" fmla="*/ 0 h 607"/>
                        <a:gd name="T26" fmla="*/ 1 w 285"/>
                        <a:gd name="T27" fmla="*/ 0 h 607"/>
                        <a:gd name="T28" fmla="*/ 1 w 285"/>
                        <a:gd name="T29" fmla="*/ 0 h 607"/>
                        <a:gd name="T30" fmla="*/ 1 w 285"/>
                        <a:gd name="T31" fmla="*/ 0 h 607"/>
                        <a:gd name="T32" fmla="*/ 1 w 285"/>
                        <a:gd name="T33" fmla="*/ 0 h 607"/>
                        <a:gd name="T34" fmla="*/ 1 w 285"/>
                        <a:gd name="T35" fmla="*/ 0 h 607"/>
                        <a:gd name="T36" fmla="*/ 1 w 285"/>
                        <a:gd name="T37" fmla="*/ 0 h 607"/>
                        <a:gd name="T38" fmla="*/ 1 w 285"/>
                        <a:gd name="T39" fmla="*/ 0 h 607"/>
                        <a:gd name="T40" fmla="*/ 1 w 285"/>
                        <a:gd name="T41" fmla="*/ 0 h 607"/>
                        <a:gd name="T42" fmla="*/ 1 w 285"/>
                        <a:gd name="T43" fmla="*/ 0 h 607"/>
                        <a:gd name="T44" fmla="*/ 1 w 285"/>
                        <a:gd name="T45" fmla="*/ 0 h 607"/>
                        <a:gd name="T46" fmla="*/ 1 w 285"/>
                        <a:gd name="T47" fmla="*/ 0 h 607"/>
                        <a:gd name="T48" fmla="*/ 1 w 285"/>
                        <a:gd name="T49" fmla="*/ 0 h 607"/>
                        <a:gd name="T50" fmla="*/ 0 w 285"/>
                        <a:gd name="T51" fmla="*/ 0 h 607"/>
                        <a:gd name="T52" fmla="*/ 1 w 285"/>
                        <a:gd name="T53" fmla="*/ 0 h 607"/>
                        <a:gd name="T54" fmla="*/ 1 w 285"/>
                        <a:gd name="T55" fmla="*/ 0 h 607"/>
                        <a:gd name="T56" fmla="*/ 1 w 285"/>
                        <a:gd name="T57" fmla="*/ 0 h 607"/>
                        <a:gd name="T58" fmla="*/ 1 w 285"/>
                        <a:gd name="T59" fmla="*/ 0 h 607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</a:gdLst>
                      <a:ahLst/>
                      <a:cxnLst>
                        <a:cxn ang="T60">
                          <a:pos x="T0" y="T1"/>
                        </a:cxn>
                        <a:cxn ang="T61">
                          <a:pos x="T2" y="T3"/>
                        </a:cxn>
                        <a:cxn ang="T62">
                          <a:pos x="T4" y="T5"/>
                        </a:cxn>
                        <a:cxn ang="T63">
                          <a:pos x="T6" y="T7"/>
                        </a:cxn>
                        <a:cxn ang="T64">
                          <a:pos x="T8" y="T9"/>
                        </a:cxn>
                        <a:cxn ang="T65">
                          <a:pos x="T10" y="T11"/>
                        </a:cxn>
                        <a:cxn ang="T66">
                          <a:pos x="T12" y="T13"/>
                        </a:cxn>
                        <a:cxn ang="T67">
                          <a:pos x="T14" y="T15"/>
                        </a:cxn>
                        <a:cxn ang="T68">
                          <a:pos x="T16" y="T17"/>
                        </a:cxn>
                        <a:cxn ang="T69">
                          <a:pos x="T18" y="T19"/>
                        </a:cxn>
                        <a:cxn ang="T70">
                          <a:pos x="T20" y="T21"/>
                        </a:cxn>
                        <a:cxn ang="T71">
                          <a:pos x="T22" y="T23"/>
                        </a:cxn>
                        <a:cxn ang="T72">
                          <a:pos x="T24" y="T25"/>
                        </a:cxn>
                        <a:cxn ang="T73">
                          <a:pos x="T26" y="T27"/>
                        </a:cxn>
                        <a:cxn ang="T74">
                          <a:pos x="T28" y="T29"/>
                        </a:cxn>
                        <a:cxn ang="T75">
                          <a:pos x="T30" y="T31"/>
                        </a:cxn>
                        <a:cxn ang="T76">
                          <a:pos x="T32" y="T33"/>
                        </a:cxn>
                        <a:cxn ang="T77">
                          <a:pos x="T34" y="T35"/>
                        </a:cxn>
                        <a:cxn ang="T78">
                          <a:pos x="T36" y="T37"/>
                        </a:cxn>
                        <a:cxn ang="T79">
                          <a:pos x="T38" y="T39"/>
                        </a:cxn>
                        <a:cxn ang="T80">
                          <a:pos x="T40" y="T41"/>
                        </a:cxn>
                        <a:cxn ang="T81">
                          <a:pos x="T42" y="T43"/>
                        </a:cxn>
                        <a:cxn ang="T82">
                          <a:pos x="T44" y="T45"/>
                        </a:cxn>
                        <a:cxn ang="T83">
                          <a:pos x="T46" y="T47"/>
                        </a:cxn>
                        <a:cxn ang="T84">
                          <a:pos x="T48" y="T49"/>
                        </a:cxn>
                        <a:cxn ang="T85">
                          <a:pos x="T50" y="T51"/>
                        </a:cxn>
                        <a:cxn ang="T86">
                          <a:pos x="T52" y="T53"/>
                        </a:cxn>
                        <a:cxn ang="T87">
                          <a:pos x="T54" y="T55"/>
                        </a:cxn>
                        <a:cxn ang="T88">
                          <a:pos x="T56" y="T57"/>
                        </a:cxn>
                        <a:cxn ang="T89">
                          <a:pos x="T58" y="T59"/>
                        </a:cxn>
                      </a:cxnLst>
                      <a:rect l="0" t="0" r="r" b="b"/>
                      <a:pathLst>
                        <a:path w="285" h="607">
                          <a:moveTo>
                            <a:pt x="70" y="205"/>
                          </a:moveTo>
                          <a:lnTo>
                            <a:pt x="52" y="296"/>
                          </a:lnTo>
                          <a:lnTo>
                            <a:pt x="23" y="353"/>
                          </a:lnTo>
                          <a:lnTo>
                            <a:pt x="6" y="425"/>
                          </a:lnTo>
                          <a:lnTo>
                            <a:pt x="85" y="417"/>
                          </a:lnTo>
                          <a:lnTo>
                            <a:pt x="107" y="597"/>
                          </a:lnTo>
                          <a:lnTo>
                            <a:pt x="156" y="607"/>
                          </a:lnTo>
                          <a:lnTo>
                            <a:pt x="166" y="501"/>
                          </a:lnTo>
                          <a:lnTo>
                            <a:pt x="188" y="425"/>
                          </a:lnTo>
                          <a:lnTo>
                            <a:pt x="269" y="425"/>
                          </a:lnTo>
                          <a:lnTo>
                            <a:pt x="234" y="355"/>
                          </a:lnTo>
                          <a:lnTo>
                            <a:pt x="223" y="287"/>
                          </a:lnTo>
                          <a:lnTo>
                            <a:pt x="213" y="228"/>
                          </a:lnTo>
                          <a:lnTo>
                            <a:pt x="222" y="152"/>
                          </a:lnTo>
                          <a:lnTo>
                            <a:pt x="234" y="262"/>
                          </a:lnTo>
                          <a:lnTo>
                            <a:pt x="246" y="281"/>
                          </a:lnTo>
                          <a:lnTo>
                            <a:pt x="285" y="273"/>
                          </a:lnTo>
                          <a:lnTo>
                            <a:pt x="268" y="185"/>
                          </a:lnTo>
                          <a:lnTo>
                            <a:pt x="267" y="84"/>
                          </a:lnTo>
                          <a:lnTo>
                            <a:pt x="239" y="35"/>
                          </a:lnTo>
                          <a:lnTo>
                            <a:pt x="179" y="8"/>
                          </a:lnTo>
                          <a:lnTo>
                            <a:pt x="93" y="0"/>
                          </a:lnTo>
                          <a:lnTo>
                            <a:pt x="39" y="38"/>
                          </a:lnTo>
                          <a:lnTo>
                            <a:pt x="16" y="104"/>
                          </a:lnTo>
                          <a:lnTo>
                            <a:pt x="10" y="183"/>
                          </a:lnTo>
                          <a:lnTo>
                            <a:pt x="0" y="284"/>
                          </a:lnTo>
                          <a:lnTo>
                            <a:pt x="37" y="281"/>
                          </a:lnTo>
                          <a:lnTo>
                            <a:pt x="47" y="201"/>
                          </a:lnTo>
                          <a:lnTo>
                            <a:pt x="65" y="134"/>
                          </a:lnTo>
                          <a:lnTo>
                            <a:pt x="70" y="205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190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MX" sz="120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261" name="Group 492"/>
                <p:cNvGrpSpPr>
                  <a:grpSpLocks/>
                </p:cNvGrpSpPr>
                <p:nvPr/>
              </p:nvGrpSpPr>
              <p:grpSpPr bwMode="auto">
                <a:xfrm>
                  <a:off x="5861050" y="4049713"/>
                  <a:ext cx="225425" cy="247650"/>
                  <a:chOff x="837" y="3165"/>
                  <a:chExt cx="142" cy="154"/>
                </a:xfrm>
              </p:grpSpPr>
              <p:sp>
                <p:nvSpPr>
                  <p:cNvPr id="303" name="Freeform 493"/>
                  <p:cNvSpPr>
                    <a:spLocks/>
                  </p:cNvSpPr>
                  <p:nvPr/>
                </p:nvSpPr>
                <p:spPr bwMode="auto">
                  <a:xfrm>
                    <a:off x="837" y="3169"/>
                    <a:ext cx="66" cy="150"/>
                  </a:xfrm>
                  <a:custGeom>
                    <a:avLst/>
                    <a:gdLst>
                      <a:gd name="T0" fmla="*/ 0 w 347"/>
                      <a:gd name="T1" fmla="*/ 0 h 792"/>
                      <a:gd name="T2" fmla="*/ 0 w 347"/>
                      <a:gd name="T3" fmla="*/ 0 h 792"/>
                      <a:gd name="T4" fmla="*/ 0 w 347"/>
                      <a:gd name="T5" fmla="*/ 0 h 792"/>
                      <a:gd name="T6" fmla="*/ 0 w 347"/>
                      <a:gd name="T7" fmla="*/ 0 h 792"/>
                      <a:gd name="T8" fmla="*/ 0 w 347"/>
                      <a:gd name="T9" fmla="*/ 0 h 792"/>
                      <a:gd name="T10" fmla="*/ 0 w 347"/>
                      <a:gd name="T11" fmla="*/ 0 h 792"/>
                      <a:gd name="T12" fmla="*/ 0 w 347"/>
                      <a:gd name="T13" fmla="*/ 0 h 792"/>
                      <a:gd name="T14" fmla="*/ 0 w 347"/>
                      <a:gd name="T15" fmla="*/ 0 h 792"/>
                      <a:gd name="T16" fmla="*/ 0 w 347"/>
                      <a:gd name="T17" fmla="*/ 0 h 792"/>
                      <a:gd name="T18" fmla="*/ 0 w 347"/>
                      <a:gd name="T19" fmla="*/ 0 h 792"/>
                      <a:gd name="T20" fmla="*/ 0 w 347"/>
                      <a:gd name="T21" fmla="*/ 0 h 792"/>
                      <a:gd name="T22" fmla="*/ 0 w 347"/>
                      <a:gd name="T23" fmla="*/ 0 h 792"/>
                      <a:gd name="T24" fmla="*/ 0 w 347"/>
                      <a:gd name="T25" fmla="*/ 0 h 792"/>
                      <a:gd name="T26" fmla="*/ 0 w 347"/>
                      <a:gd name="T27" fmla="*/ 0 h 792"/>
                      <a:gd name="T28" fmla="*/ 0 w 347"/>
                      <a:gd name="T29" fmla="*/ 0 h 792"/>
                      <a:gd name="T30" fmla="*/ 0 w 347"/>
                      <a:gd name="T31" fmla="*/ 0 h 792"/>
                      <a:gd name="T32" fmla="*/ 0 w 347"/>
                      <a:gd name="T33" fmla="*/ 0 h 792"/>
                      <a:gd name="T34" fmla="*/ 0 w 347"/>
                      <a:gd name="T35" fmla="*/ 0 h 792"/>
                      <a:gd name="T36" fmla="*/ 0 w 347"/>
                      <a:gd name="T37" fmla="*/ 0 h 792"/>
                      <a:gd name="T38" fmla="*/ 0 w 347"/>
                      <a:gd name="T39" fmla="*/ 0 h 792"/>
                      <a:gd name="T40" fmla="*/ 0 w 347"/>
                      <a:gd name="T41" fmla="*/ 0 h 792"/>
                      <a:gd name="T42" fmla="*/ 0 w 347"/>
                      <a:gd name="T43" fmla="*/ 0 h 792"/>
                      <a:gd name="T44" fmla="*/ 0 w 347"/>
                      <a:gd name="T45" fmla="*/ 0 h 792"/>
                      <a:gd name="T46" fmla="*/ 0 w 347"/>
                      <a:gd name="T47" fmla="*/ 0 h 792"/>
                      <a:gd name="T48" fmla="*/ 0 w 347"/>
                      <a:gd name="T49" fmla="*/ 0 h 792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347" h="792">
                        <a:moveTo>
                          <a:pt x="347" y="464"/>
                        </a:moveTo>
                        <a:lnTo>
                          <a:pt x="317" y="354"/>
                        </a:lnTo>
                        <a:lnTo>
                          <a:pt x="323" y="242"/>
                        </a:lnTo>
                        <a:lnTo>
                          <a:pt x="286" y="200"/>
                        </a:lnTo>
                        <a:lnTo>
                          <a:pt x="204" y="173"/>
                        </a:lnTo>
                        <a:lnTo>
                          <a:pt x="238" y="150"/>
                        </a:lnTo>
                        <a:lnTo>
                          <a:pt x="265" y="92"/>
                        </a:lnTo>
                        <a:lnTo>
                          <a:pt x="232" y="21"/>
                        </a:lnTo>
                        <a:lnTo>
                          <a:pt x="187" y="0"/>
                        </a:lnTo>
                        <a:lnTo>
                          <a:pt x="118" y="9"/>
                        </a:lnTo>
                        <a:lnTo>
                          <a:pt x="70" y="71"/>
                        </a:lnTo>
                        <a:lnTo>
                          <a:pt x="76" y="124"/>
                        </a:lnTo>
                        <a:lnTo>
                          <a:pt x="124" y="161"/>
                        </a:lnTo>
                        <a:lnTo>
                          <a:pt x="75" y="190"/>
                        </a:lnTo>
                        <a:lnTo>
                          <a:pt x="26" y="245"/>
                        </a:lnTo>
                        <a:lnTo>
                          <a:pt x="12" y="334"/>
                        </a:lnTo>
                        <a:lnTo>
                          <a:pt x="0" y="497"/>
                        </a:lnTo>
                        <a:lnTo>
                          <a:pt x="70" y="491"/>
                        </a:lnTo>
                        <a:lnTo>
                          <a:pt x="74" y="549"/>
                        </a:lnTo>
                        <a:lnTo>
                          <a:pt x="58" y="654"/>
                        </a:lnTo>
                        <a:lnTo>
                          <a:pt x="63" y="773"/>
                        </a:lnTo>
                        <a:lnTo>
                          <a:pt x="181" y="792"/>
                        </a:lnTo>
                        <a:lnTo>
                          <a:pt x="292" y="773"/>
                        </a:lnTo>
                        <a:lnTo>
                          <a:pt x="271" y="490"/>
                        </a:lnTo>
                        <a:lnTo>
                          <a:pt x="347" y="464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190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MX" sz="1200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304" name="Group 494"/>
                  <p:cNvGrpSpPr>
                    <a:grpSpLocks/>
                  </p:cNvGrpSpPr>
                  <p:nvPr/>
                </p:nvGrpSpPr>
                <p:grpSpPr bwMode="auto">
                  <a:xfrm>
                    <a:off x="911" y="3165"/>
                    <a:ext cx="68" cy="154"/>
                    <a:chOff x="1102" y="2293"/>
                    <a:chExt cx="179" cy="408"/>
                  </a:xfrm>
                </p:grpSpPr>
                <p:sp>
                  <p:nvSpPr>
                    <p:cNvPr id="305" name="Freeform 495"/>
                    <p:cNvSpPr>
                      <a:spLocks/>
                    </p:cNvSpPr>
                    <p:nvPr/>
                  </p:nvSpPr>
                  <p:spPr bwMode="auto">
                    <a:xfrm>
                      <a:off x="1102" y="2293"/>
                      <a:ext cx="179" cy="408"/>
                    </a:xfrm>
                    <a:custGeom>
                      <a:avLst/>
                      <a:gdLst>
                        <a:gd name="T0" fmla="*/ 0 w 360"/>
                        <a:gd name="T1" fmla="*/ 1 h 815"/>
                        <a:gd name="T2" fmla="*/ 0 w 360"/>
                        <a:gd name="T3" fmla="*/ 1 h 815"/>
                        <a:gd name="T4" fmla="*/ 0 w 360"/>
                        <a:gd name="T5" fmla="*/ 1 h 815"/>
                        <a:gd name="T6" fmla="*/ 0 w 360"/>
                        <a:gd name="T7" fmla="*/ 1 h 815"/>
                        <a:gd name="T8" fmla="*/ 0 w 360"/>
                        <a:gd name="T9" fmla="*/ 1 h 815"/>
                        <a:gd name="T10" fmla="*/ 0 w 360"/>
                        <a:gd name="T11" fmla="*/ 1 h 815"/>
                        <a:gd name="T12" fmla="*/ 0 w 360"/>
                        <a:gd name="T13" fmla="*/ 1 h 815"/>
                        <a:gd name="T14" fmla="*/ 0 w 360"/>
                        <a:gd name="T15" fmla="*/ 1 h 815"/>
                        <a:gd name="T16" fmla="*/ 0 w 360"/>
                        <a:gd name="T17" fmla="*/ 1 h 815"/>
                        <a:gd name="T18" fmla="*/ 0 w 360"/>
                        <a:gd name="T19" fmla="*/ 0 h 815"/>
                        <a:gd name="T20" fmla="*/ 0 w 360"/>
                        <a:gd name="T21" fmla="*/ 1 h 815"/>
                        <a:gd name="T22" fmla="*/ 0 w 360"/>
                        <a:gd name="T23" fmla="*/ 1 h 815"/>
                        <a:gd name="T24" fmla="*/ 0 w 360"/>
                        <a:gd name="T25" fmla="*/ 1 h 815"/>
                        <a:gd name="T26" fmla="*/ 0 w 360"/>
                        <a:gd name="T27" fmla="*/ 1 h 815"/>
                        <a:gd name="T28" fmla="*/ 0 w 360"/>
                        <a:gd name="T29" fmla="*/ 1 h 815"/>
                        <a:gd name="T30" fmla="*/ 0 w 360"/>
                        <a:gd name="T31" fmla="*/ 1 h 815"/>
                        <a:gd name="T32" fmla="*/ 0 w 360"/>
                        <a:gd name="T33" fmla="*/ 1 h 815"/>
                        <a:gd name="T34" fmla="*/ 0 w 360"/>
                        <a:gd name="T35" fmla="*/ 1 h 815"/>
                        <a:gd name="T36" fmla="*/ 0 w 360"/>
                        <a:gd name="T37" fmla="*/ 1 h 815"/>
                        <a:gd name="T38" fmla="*/ 0 w 360"/>
                        <a:gd name="T39" fmla="*/ 1 h 815"/>
                        <a:gd name="T40" fmla="*/ 0 w 360"/>
                        <a:gd name="T41" fmla="*/ 1 h 815"/>
                        <a:gd name="T42" fmla="*/ 0 w 360"/>
                        <a:gd name="T43" fmla="*/ 1 h 815"/>
                        <a:gd name="T44" fmla="*/ 0 w 360"/>
                        <a:gd name="T45" fmla="*/ 1 h 815"/>
                        <a:gd name="T46" fmla="*/ 0 w 360"/>
                        <a:gd name="T47" fmla="*/ 1 h 815"/>
                        <a:gd name="T48" fmla="*/ 0 w 360"/>
                        <a:gd name="T49" fmla="*/ 1 h 815"/>
                        <a:gd name="T50" fmla="*/ 0 w 360"/>
                        <a:gd name="T51" fmla="*/ 1 h 815"/>
                        <a:gd name="T52" fmla="*/ 0 w 360"/>
                        <a:gd name="T53" fmla="*/ 1 h 815"/>
                        <a:gd name="T54" fmla="*/ 0 w 360"/>
                        <a:gd name="T55" fmla="*/ 1 h 815"/>
                        <a:gd name="T56" fmla="*/ 0 w 360"/>
                        <a:gd name="T57" fmla="*/ 1 h 815"/>
                        <a:gd name="T58" fmla="*/ 0 w 360"/>
                        <a:gd name="T59" fmla="*/ 1 h 815"/>
                        <a:gd name="T60" fmla="*/ 0 w 360"/>
                        <a:gd name="T61" fmla="*/ 1 h 815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</a:gdLst>
                      <a:ahLst/>
                      <a:cxnLst>
                        <a:cxn ang="T62">
                          <a:pos x="T0" y="T1"/>
                        </a:cxn>
                        <a:cxn ang="T63">
                          <a:pos x="T2" y="T3"/>
                        </a:cxn>
                        <a:cxn ang="T64">
                          <a:pos x="T4" y="T5"/>
                        </a:cxn>
                        <a:cxn ang="T65">
                          <a:pos x="T6" y="T7"/>
                        </a:cxn>
                        <a:cxn ang="T66">
                          <a:pos x="T8" y="T9"/>
                        </a:cxn>
                        <a:cxn ang="T67">
                          <a:pos x="T10" y="T11"/>
                        </a:cxn>
                        <a:cxn ang="T68">
                          <a:pos x="T12" y="T13"/>
                        </a:cxn>
                        <a:cxn ang="T69">
                          <a:pos x="T14" y="T15"/>
                        </a:cxn>
                        <a:cxn ang="T70">
                          <a:pos x="T16" y="T17"/>
                        </a:cxn>
                        <a:cxn ang="T71">
                          <a:pos x="T18" y="T19"/>
                        </a:cxn>
                        <a:cxn ang="T72">
                          <a:pos x="T20" y="T21"/>
                        </a:cxn>
                        <a:cxn ang="T73">
                          <a:pos x="T22" y="T23"/>
                        </a:cxn>
                        <a:cxn ang="T74">
                          <a:pos x="T24" y="T25"/>
                        </a:cxn>
                        <a:cxn ang="T75">
                          <a:pos x="T26" y="T27"/>
                        </a:cxn>
                        <a:cxn ang="T76">
                          <a:pos x="T28" y="T29"/>
                        </a:cxn>
                        <a:cxn ang="T77">
                          <a:pos x="T30" y="T31"/>
                        </a:cxn>
                        <a:cxn ang="T78">
                          <a:pos x="T32" y="T33"/>
                        </a:cxn>
                        <a:cxn ang="T79">
                          <a:pos x="T34" y="T35"/>
                        </a:cxn>
                        <a:cxn ang="T80">
                          <a:pos x="T36" y="T37"/>
                        </a:cxn>
                        <a:cxn ang="T81">
                          <a:pos x="T38" y="T39"/>
                        </a:cxn>
                        <a:cxn ang="T82">
                          <a:pos x="T40" y="T41"/>
                        </a:cxn>
                        <a:cxn ang="T83">
                          <a:pos x="T42" y="T43"/>
                        </a:cxn>
                        <a:cxn ang="T84">
                          <a:pos x="T44" y="T45"/>
                        </a:cxn>
                        <a:cxn ang="T85">
                          <a:pos x="T46" y="T47"/>
                        </a:cxn>
                        <a:cxn ang="T86">
                          <a:pos x="T48" y="T49"/>
                        </a:cxn>
                        <a:cxn ang="T87">
                          <a:pos x="T50" y="T51"/>
                        </a:cxn>
                        <a:cxn ang="T88">
                          <a:pos x="T52" y="T53"/>
                        </a:cxn>
                        <a:cxn ang="T89">
                          <a:pos x="T54" y="T55"/>
                        </a:cxn>
                        <a:cxn ang="T90">
                          <a:pos x="T56" y="T57"/>
                        </a:cxn>
                        <a:cxn ang="T91">
                          <a:pos x="T58" y="T59"/>
                        </a:cxn>
                        <a:cxn ang="T92">
                          <a:pos x="T60" y="T61"/>
                        </a:cxn>
                      </a:cxnLst>
                      <a:rect l="0" t="0" r="r" b="b"/>
                      <a:pathLst>
                        <a:path w="360" h="815">
                          <a:moveTo>
                            <a:pt x="289" y="487"/>
                          </a:moveTo>
                          <a:lnTo>
                            <a:pt x="360" y="464"/>
                          </a:lnTo>
                          <a:lnTo>
                            <a:pt x="328" y="354"/>
                          </a:lnTo>
                          <a:lnTo>
                            <a:pt x="334" y="242"/>
                          </a:lnTo>
                          <a:lnTo>
                            <a:pt x="297" y="201"/>
                          </a:lnTo>
                          <a:lnTo>
                            <a:pt x="217" y="173"/>
                          </a:lnTo>
                          <a:lnTo>
                            <a:pt x="250" y="150"/>
                          </a:lnTo>
                          <a:lnTo>
                            <a:pt x="277" y="92"/>
                          </a:lnTo>
                          <a:lnTo>
                            <a:pt x="245" y="21"/>
                          </a:lnTo>
                          <a:lnTo>
                            <a:pt x="199" y="0"/>
                          </a:lnTo>
                          <a:lnTo>
                            <a:pt x="118" y="7"/>
                          </a:lnTo>
                          <a:lnTo>
                            <a:pt x="73" y="79"/>
                          </a:lnTo>
                          <a:lnTo>
                            <a:pt x="83" y="128"/>
                          </a:lnTo>
                          <a:lnTo>
                            <a:pt x="108" y="157"/>
                          </a:lnTo>
                          <a:lnTo>
                            <a:pt x="127" y="167"/>
                          </a:lnTo>
                          <a:lnTo>
                            <a:pt x="70" y="189"/>
                          </a:lnTo>
                          <a:lnTo>
                            <a:pt x="24" y="282"/>
                          </a:lnTo>
                          <a:lnTo>
                            <a:pt x="24" y="379"/>
                          </a:lnTo>
                          <a:lnTo>
                            <a:pt x="0" y="495"/>
                          </a:lnTo>
                          <a:lnTo>
                            <a:pt x="51" y="487"/>
                          </a:lnTo>
                          <a:lnTo>
                            <a:pt x="9" y="638"/>
                          </a:lnTo>
                          <a:lnTo>
                            <a:pt x="57" y="625"/>
                          </a:lnTo>
                          <a:lnTo>
                            <a:pt x="105" y="629"/>
                          </a:lnTo>
                          <a:lnTo>
                            <a:pt x="108" y="713"/>
                          </a:lnTo>
                          <a:lnTo>
                            <a:pt x="127" y="812"/>
                          </a:lnTo>
                          <a:lnTo>
                            <a:pt x="220" y="815"/>
                          </a:lnTo>
                          <a:lnTo>
                            <a:pt x="224" y="690"/>
                          </a:lnTo>
                          <a:lnTo>
                            <a:pt x="240" y="653"/>
                          </a:lnTo>
                          <a:lnTo>
                            <a:pt x="345" y="638"/>
                          </a:lnTo>
                          <a:lnTo>
                            <a:pt x="298" y="539"/>
                          </a:lnTo>
                          <a:lnTo>
                            <a:pt x="289" y="487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190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MX" sz="12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06" name="Freeform 496"/>
                    <p:cNvSpPr>
                      <a:spLocks/>
                    </p:cNvSpPr>
                    <p:nvPr/>
                  </p:nvSpPr>
                  <p:spPr bwMode="auto">
                    <a:xfrm>
                      <a:off x="1152" y="2301"/>
                      <a:ext cx="70" cy="71"/>
                    </a:xfrm>
                    <a:custGeom>
                      <a:avLst/>
                      <a:gdLst>
                        <a:gd name="T0" fmla="*/ 0 w 142"/>
                        <a:gd name="T1" fmla="*/ 1 h 142"/>
                        <a:gd name="T2" fmla="*/ 0 w 142"/>
                        <a:gd name="T3" fmla="*/ 1 h 142"/>
                        <a:gd name="T4" fmla="*/ 0 w 142"/>
                        <a:gd name="T5" fmla="*/ 1 h 142"/>
                        <a:gd name="T6" fmla="*/ 0 w 142"/>
                        <a:gd name="T7" fmla="*/ 1 h 142"/>
                        <a:gd name="T8" fmla="*/ 0 w 142"/>
                        <a:gd name="T9" fmla="*/ 1 h 142"/>
                        <a:gd name="T10" fmla="*/ 0 w 142"/>
                        <a:gd name="T11" fmla="*/ 1 h 142"/>
                        <a:gd name="T12" fmla="*/ 0 w 142"/>
                        <a:gd name="T13" fmla="*/ 1 h 142"/>
                        <a:gd name="T14" fmla="*/ 0 w 142"/>
                        <a:gd name="T15" fmla="*/ 1 h 142"/>
                        <a:gd name="T16" fmla="*/ 0 w 142"/>
                        <a:gd name="T17" fmla="*/ 0 h 142"/>
                        <a:gd name="T18" fmla="*/ 0 w 142"/>
                        <a:gd name="T19" fmla="*/ 1 h 142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0" t="0" r="r" b="b"/>
                      <a:pathLst>
                        <a:path w="142" h="142">
                          <a:moveTo>
                            <a:pt x="30" y="14"/>
                          </a:moveTo>
                          <a:lnTo>
                            <a:pt x="0" y="53"/>
                          </a:lnTo>
                          <a:lnTo>
                            <a:pt x="4" y="106"/>
                          </a:lnTo>
                          <a:lnTo>
                            <a:pt x="58" y="142"/>
                          </a:lnTo>
                          <a:lnTo>
                            <a:pt x="96" y="134"/>
                          </a:lnTo>
                          <a:lnTo>
                            <a:pt x="127" y="113"/>
                          </a:lnTo>
                          <a:lnTo>
                            <a:pt x="142" y="79"/>
                          </a:lnTo>
                          <a:lnTo>
                            <a:pt x="129" y="25"/>
                          </a:lnTo>
                          <a:lnTo>
                            <a:pt x="81" y="0"/>
                          </a:lnTo>
                          <a:lnTo>
                            <a:pt x="30" y="14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190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MX" sz="12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07" name="Freeform 497"/>
                    <p:cNvSpPr>
                      <a:spLocks/>
                    </p:cNvSpPr>
                    <p:nvPr/>
                  </p:nvSpPr>
                  <p:spPr bwMode="auto">
                    <a:xfrm>
                      <a:off x="1119" y="2385"/>
                      <a:ext cx="143" cy="303"/>
                    </a:xfrm>
                    <a:custGeom>
                      <a:avLst/>
                      <a:gdLst>
                        <a:gd name="T0" fmla="*/ 1 w 285"/>
                        <a:gd name="T1" fmla="*/ 0 h 607"/>
                        <a:gd name="T2" fmla="*/ 1 w 285"/>
                        <a:gd name="T3" fmla="*/ 0 h 607"/>
                        <a:gd name="T4" fmla="*/ 1 w 285"/>
                        <a:gd name="T5" fmla="*/ 0 h 607"/>
                        <a:gd name="T6" fmla="*/ 1 w 285"/>
                        <a:gd name="T7" fmla="*/ 0 h 607"/>
                        <a:gd name="T8" fmla="*/ 1 w 285"/>
                        <a:gd name="T9" fmla="*/ 0 h 607"/>
                        <a:gd name="T10" fmla="*/ 1 w 285"/>
                        <a:gd name="T11" fmla="*/ 0 h 607"/>
                        <a:gd name="T12" fmla="*/ 1 w 285"/>
                        <a:gd name="T13" fmla="*/ 0 h 607"/>
                        <a:gd name="T14" fmla="*/ 1 w 285"/>
                        <a:gd name="T15" fmla="*/ 0 h 607"/>
                        <a:gd name="T16" fmla="*/ 1 w 285"/>
                        <a:gd name="T17" fmla="*/ 0 h 607"/>
                        <a:gd name="T18" fmla="*/ 1 w 285"/>
                        <a:gd name="T19" fmla="*/ 0 h 607"/>
                        <a:gd name="T20" fmla="*/ 1 w 285"/>
                        <a:gd name="T21" fmla="*/ 0 h 607"/>
                        <a:gd name="T22" fmla="*/ 1 w 285"/>
                        <a:gd name="T23" fmla="*/ 0 h 607"/>
                        <a:gd name="T24" fmla="*/ 1 w 285"/>
                        <a:gd name="T25" fmla="*/ 0 h 607"/>
                        <a:gd name="T26" fmla="*/ 1 w 285"/>
                        <a:gd name="T27" fmla="*/ 0 h 607"/>
                        <a:gd name="T28" fmla="*/ 1 w 285"/>
                        <a:gd name="T29" fmla="*/ 0 h 607"/>
                        <a:gd name="T30" fmla="*/ 1 w 285"/>
                        <a:gd name="T31" fmla="*/ 0 h 607"/>
                        <a:gd name="T32" fmla="*/ 1 w 285"/>
                        <a:gd name="T33" fmla="*/ 0 h 607"/>
                        <a:gd name="T34" fmla="*/ 1 w 285"/>
                        <a:gd name="T35" fmla="*/ 0 h 607"/>
                        <a:gd name="T36" fmla="*/ 1 w 285"/>
                        <a:gd name="T37" fmla="*/ 0 h 607"/>
                        <a:gd name="T38" fmla="*/ 1 w 285"/>
                        <a:gd name="T39" fmla="*/ 0 h 607"/>
                        <a:gd name="T40" fmla="*/ 1 w 285"/>
                        <a:gd name="T41" fmla="*/ 0 h 607"/>
                        <a:gd name="T42" fmla="*/ 1 w 285"/>
                        <a:gd name="T43" fmla="*/ 0 h 607"/>
                        <a:gd name="T44" fmla="*/ 1 w 285"/>
                        <a:gd name="T45" fmla="*/ 0 h 607"/>
                        <a:gd name="T46" fmla="*/ 1 w 285"/>
                        <a:gd name="T47" fmla="*/ 0 h 607"/>
                        <a:gd name="T48" fmla="*/ 1 w 285"/>
                        <a:gd name="T49" fmla="*/ 0 h 607"/>
                        <a:gd name="T50" fmla="*/ 0 w 285"/>
                        <a:gd name="T51" fmla="*/ 0 h 607"/>
                        <a:gd name="T52" fmla="*/ 1 w 285"/>
                        <a:gd name="T53" fmla="*/ 0 h 607"/>
                        <a:gd name="T54" fmla="*/ 1 w 285"/>
                        <a:gd name="T55" fmla="*/ 0 h 607"/>
                        <a:gd name="T56" fmla="*/ 1 w 285"/>
                        <a:gd name="T57" fmla="*/ 0 h 607"/>
                        <a:gd name="T58" fmla="*/ 1 w 285"/>
                        <a:gd name="T59" fmla="*/ 0 h 607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</a:gdLst>
                      <a:ahLst/>
                      <a:cxnLst>
                        <a:cxn ang="T60">
                          <a:pos x="T0" y="T1"/>
                        </a:cxn>
                        <a:cxn ang="T61">
                          <a:pos x="T2" y="T3"/>
                        </a:cxn>
                        <a:cxn ang="T62">
                          <a:pos x="T4" y="T5"/>
                        </a:cxn>
                        <a:cxn ang="T63">
                          <a:pos x="T6" y="T7"/>
                        </a:cxn>
                        <a:cxn ang="T64">
                          <a:pos x="T8" y="T9"/>
                        </a:cxn>
                        <a:cxn ang="T65">
                          <a:pos x="T10" y="T11"/>
                        </a:cxn>
                        <a:cxn ang="T66">
                          <a:pos x="T12" y="T13"/>
                        </a:cxn>
                        <a:cxn ang="T67">
                          <a:pos x="T14" y="T15"/>
                        </a:cxn>
                        <a:cxn ang="T68">
                          <a:pos x="T16" y="T17"/>
                        </a:cxn>
                        <a:cxn ang="T69">
                          <a:pos x="T18" y="T19"/>
                        </a:cxn>
                        <a:cxn ang="T70">
                          <a:pos x="T20" y="T21"/>
                        </a:cxn>
                        <a:cxn ang="T71">
                          <a:pos x="T22" y="T23"/>
                        </a:cxn>
                        <a:cxn ang="T72">
                          <a:pos x="T24" y="T25"/>
                        </a:cxn>
                        <a:cxn ang="T73">
                          <a:pos x="T26" y="T27"/>
                        </a:cxn>
                        <a:cxn ang="T74">
                          <a:pos x="T28" y="T29"/>
                        </a:cxn>
                        <a:cxn ang="T75">
                          <a:pos x="T30" y="T31"/>
                        </a:cxn>
                        <a:cxn ang="T76">
                          <a:pos x="T32" y="T33"/>
                        </a:cxn>
                        <a:cxn ang="T77">
                          <a:pos x="T34" y="T35"/>
                        </a:cxn>
                        <a:cxn ang="T78">
                          <a:pos x="T36" y="T37"/>
                        </a:cxn>
                        <a:cxn ang="T79">
                          <a:pos x="T38" y="T39"/>
                        </a:cxn>
                        <a:cxn ang="T80">
                          <a:pos x="T40" y="T41"/>
                        </a:cxn>
                        <a:cxn ang="T81">
                          <a:pos x="T42" y="T43"/>
                        </a:cxn>
                        <a:cxn ang="T82">
                          <a:pos x="T44" y="T45"/>
                        </a:cxn>
                        <a:cxn ang="T83">
                          <a:pos x="T46" y="T47"/>
                        </a:cxn>
                        <a:cxn ang="T84">
                          <a:pos x="T48" y="T49"/>
                        </a:cxn>
                        <a:cxn ang="T85">
                          <a:pos x="T50" y="T51"/>
                        </a:cxn>
                        <a:cxn ang="T86">
                          <a:pos x="T52" y="T53"/>
                        </a:cxn>
                        <a:cxn ang="T87">
                          <a:pos x="T54" y="T55"/>
                        </a:cxn>
                        <a:cxn ang="T88">
                          <a:pos x="T56" y="T57"/>
                        </a:cxn>
                        <a:cxn ang="T89">
                          <a:pos x="T58" y="T59"/>
                        </a:cxn>
                      </a:cxnLst>
                      <a:rect l="0" t="0" r="r" b="b"/>
                      <a:pathLst>
                        <a:path w="285" h="607">
                          <a:moveTo>
                            <a:pt x="70" y="205"/>
                          </a:moveTo>
                          <a:lnTo>
                            <a:pt x="52" y="296"/>
                          </a:lnTo>
                          <a:lnTo>
                            <a:pt x="23" y="353"/>
                          </a:lnTo>
                          <a:lnTo>
                            <a:pt x="6" y="425"/>
                          </a:lnTo>
                          <a:lnTo>
                            <a:pt x="85" y="417"/>
                          </a:lnTo>
                          <a:lnTo>
                            <a:pt x="107" y="597"/>
                          </a:lnTo>
                          <a:lnTo>
                            <a:pt x="156" y="607"/>
                          </a:lnTo>
                          <a:lnTo>
                            <a:pt x="166" y="501"/>
                          </a:lnTo>
                          <a:lnTo>
                            <a:pt x="188" y="425"/>
                          </a:lnTo>
                          <a:lnTo>
                            <a:pt x="269" y="425"/>
                          </a:lnTo>
                          <a:lnTo>
                            <a:pt x="234" y="355"/>
                          </a:lnTo>
                          <a:lnTo>
                            <a:pt x="223" y="287"/>
                          </a:lnTo>
                          <a:lnTo>
                            <a:pt x="213" y="228"/>
                          </a:lnTo>
                          <a:lnTo>
                            <a:pt x="222" y="152"/>
                          </a:lnTo>
                          <a:lnTo>
                            <a:pt x="234" y="262"/>
                          </a:lnTo>
                          <a:lnTo>
                            <a:pt x="246" y="281"/>
                          </a:lnTo>
                          <a:lnTo>
                            <a:pt x="285" y="273"/>
                          </a:lnTo>
                          <a:lnTo>
                            <a:pt x="268" y="185"/>
                          </a:lnTo>
                          <a:lnTo>
                            <a:pt x="267" y="84"/>
                          </a:lnTo>
                          <a:lnTo>
                            <a:pt x="239" y="35"/>
                          </a:lnTo>
                          <a:lnTo>
                            <a:pt x="179" y="8"/>
                          </a:lnTo>
                          <a:lnTo>
                            <a:pt x="93" y="0"/>
                          </a:lnTo>
                          <a:lnTo>
                            <a:pt x="39" y="38"/>
                          </a:lnTo>
                          <a:lnTo>
                            <a:pt x="16" y="104"/>
                          </a:lnTo>
                          <a:lnTo>
                            <a:pt x="10" y="183"/>
                          </a:lnTo>
                          <a:lnTo>
                            <a:pt x="0" y="284"/>
                          </a:lnTo>
                          <a:lnTo>
                            <a:pt x="37" y="281"/>
                          </a:lnTo>
                          <a:lnTo>
                            <a:pt x="47" y="201"/>
                          </a:lnTo>
                          <a:lnTo>
                            <a:pt x="65" y="134"/>
                          </a:lnTo>
                          <a:lnTo>
                            <a:pt x="70" y="205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190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MX" sz="120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262" name="Freeform 504"/>
                <p:cNvSpPr>
                  <a:spLocks/>
                </p:cNvSpPr>
                <p:nvPr/>
              </p:nvSpPr>
              <p:spPr bwMode="auto">
                <a:xfrm>
                  <a:off x="5838825" y="5372100"/>
                  <a:ext cx="104775" cy="241300"/>
                </a:xfrm>
                <a:custGeom>
                  <a:avLst/>
                  <a:gdLst>
                    <a:gd name="T0" fmla="*/ 2147483647 w 347"/>
                    <a:gd name="T1" fmla="*/ 2147483647 h 792"/>
                    <a:gd name="T2" fmla="*/ 2147483647 w 347"/>
                    <a:gd name="T3" fmla="*/ 2147483647 h 792"/>
                    <a:gd name="T4" fmla="*/ 2147483647 w 347"/>
                    <a:gd name="T5" fmla="*/ 2147483647 h 792"/>
                    <a:gd name="T6" fmla="*/ 2147483647 w 347"/>
                    <a:gd name="T7" fmla="*/ 2147483647 h 792"/>
                    <a:gd name="T8" fmla="*/ 2147483647 w 347"/>
                    <a:gd name="T9" fmla="*/ 2147483647 h 792"/>
                    <a:gd name="T10" fmla="*/ 2147483647 w 347"/>
                    <a:gd name="T11" fmla="*/ 2147483647 h 792"/>
                    <a:gd name="T12" fmla="*/ 2147483647 w 347"/>
                    <a:gd name="T13" fmla="*/ 2147483647 h 792"/>
                    <a:gd name="T14" fmla="*/ 2147483647 w 347"/>
                    <a:gd name="T15" fmla="*/ 2147483647 h 792"/>
                    <a:gd name="T16" fmla="*/ 2147483647 w 347"/>
                    <a:gd name="T17" fmla="*/ 0 h 792"/>
                    <a:gd name="T18" fmla="*/ 2147483647 w 347"/>
                    <a:gd name="T19" fmla="*/ 2147483647 h 792"/>
                    <a:gd name="T20" fmla="*/ 2147483647 w 347"/>
                    <a:gd name="T21" fmla="*/ 2147483647 h 792"/>
                    <a:gd name="T22" fmla="*/ 2147483647 w 347"/>
                    <a:gd name="T23" fmla="*/ 2147483647 h 792"/>
                    <a:gd name="T24" fmla="*/ 2147483647 w 347"/>
                    <a:gd name="T25" fmla="*/ 2147483647 h 792"/>
                    <a:gd name="T26" fmla="*/ 2147483647 w 347"/>
                    <a:gd name="T27" fmla="*/ 2147483647 h 792"/>
                    <a:gd name="T28" fmla="*/ 2147483647 w 347"/>
                    <a:gd name="T29" fmla="*/ 2147483647 h 792"/>
                    <a:gd name="T30" fmla="*/ 2147483647 w 347"/>
                    <a:gd name="T31" fmla="*/ 2147483647 h 792"/>
                    <a:gd name="T32" fmla="*/ 0 w 347"/>
                    <a:gd name="T33" fmla="*/ 2147483647 h 792"/>
                    <a:gd name="T34" fmla="*/ 2147483647 w 347"/>
                    <a:gd name="T35" fmla="*/ 2147483647 h 792"/>
                    <a:gd name="T36" fmla="*/ 2147483647 w 347"/>
                    <a:gd name="T37" fmla="*/ 2147483647 h 792"/>
                    <a:gd name="T38" fmla="*/ 2147483647 w 347"/>
                    <a:gd name="T39" fmla="*/ 2147483647 h 792"/>
                    <a:gd name="T40" fmla="*/ 2147483647 w 347"/>
                    <a:gd name="T41" fmla="*/ 2147483647 h 792"/>
                    <a:gd name="T42" fmla="*/ 2147483647 w 347"/>
                    <a:gd name="T43" fmla="*/ 2147483647 h 792"/>
                    <a:gd name="T44" fmla="*/ 2147483647 w 347"/>
                    <a:gd name="T45" fmla="*/ 2147483647 h 792"/>
                    <a:gd name="T46" fmla="*/ 2147483647 w 347"/>
                    <a:gd name="T47" fmla="*/ 2147483647 h 792"/>
                    <a:gd name="T48" fmla="*/ 2147483647 w 347"/>
                    <a:gd name="T49" fmla="*/ 2147483647 h 79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347" h="792">
                      <a:moveTo>
                        <a:pt x="347" y="464"/>
                      </a:moveTo>
                      <a:lnTo>
                        <a:pt x="317" y="354"/>
                      </a:lnTo>
                      <a:lnTo>
                        <a:pt x="323" y="242"/>
                      </a:lnTo>
                      <a:lnTo>
                        <a:pt x="286" y="200"/>
                      </a:lnTo>
                      <a:lnTo>
                        <a:pt x="204" y="173"/>
                      </a:lnTo>
                      <a:lnTo>
                        <a:pt x="238" y="150"/>
                      </a:lnTo>
                      <a:lnTo>
                        <a:pt x="265" y="92"/>
                      </a:lnTo>
                      <a:lnTo>
                        <a:pt x="232" y="21"/>
                      </a:lnTo>
                      <a:lnTo>
                        <a:pt x="187" y="0"/>
                      </a:lnTo>
                      <a:lnTo>
                        <a:pt x="118" y="9"/>
                      </a:lnTo>
                      <a:lnTo>
                        <a:pt x="70" y="71"/>
                      </a:lnTo>
                      <a:lnTo>
                        <a:pt x="76" y="124"/>
                      </a:lnTo>
                      <a:lnTo>
                        <a:pt x="124" y="161"/>
                      </a:lnTo>
                      <a:lnTo>
                        <a:pt x="75" y="190"/>
                      </a:lnTo>
                      <a:lnTo>
                        <a:pt x="26" y="245"/>
                      </a:lnTo>
                      <a:lnTo>
                        <a:pt x="12" y="334"/>
                      </a:lnTo>
                      <a:lnTo>
                        <a:pt x="0" y="497"/>
                      </a:lnTo>
                      <a:lnTo>
                        <a:pt x="70" y="491"/>
                      </a:lnTo>
                      <a:lnTo>
                        <a:pt x="74" y="549"/>
                      </a:lnTo>
                      <a:lnTo>
                        <a:pt x="58" y="654"/>
                      </a:lnTo>
                      <a:lnTo>
                        <a:pt x="63" y="773"/>
                      </a:lnTo>
                      <a:lnTo>
                        <a:pt x="181" y="792"/>
                      </a:lnTo>
                      <a:lnTo>
                        <a:pt x="292" y="773"/>
                      </a:lnTo>
                      <a:lnTo>
                        <a:pt x="271" y="490"/>
                      </a:lnTo>
                      <a:lnTo>
                        <a:pt x="347" y="464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190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sz="1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Line 505"/>
                <p:cNvSpPr>
                  <a:spLocks noChangeShapeType="1"/>
                </p:cNvSpPr>
                <p:nvPr/>
              </p:nvSpPr>
              <p:spPr bwMode="auto">
                <a:xfrm>
                  <a:off x="5303837" y="3012142"/>
                  <a:ext cx="1219200" cy="0"/>
                </a:xfrm>
                <a:prstGeom prst="line">
                  <a:avLst/>
                </a:prstGeom>
                <a:noFill/>
                <a:ln w="5715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19191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es-MX" sz="1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Freeform 507"/>
                <p:cNvSpPr>
                  <a:spLocks/>
                </p:cNvSpPr>
                <p:nvPr/>
              </p:nvSpPr>
              <p:spPr bwMode="auto">
                <a:xfrm>
                  <a:off x="6218238" y="3240088"/>
                  <a:ext cx="104775" cy="238125"/>
                </a:xfrm>
                <a:custGeom>
                  <a:avLst/>
                  <a:gdLst>
                    <a:gd name="T0" fmla="*/ 2147483647 w 347"/>
                    <a:gd name="T1" fmla="*/ 2147483647 h 792"/>
                    <a:gd name="T2" fmla="*/ 2147483647 w 347"/>
                    <a:gd name="T3" fmla="*/ 2147483647 h 792"/>
                    <a:gd name="T4" fmla="*/ 2147483647 w 347"/>
                    <a:gd name="T5" fmla="*/ 2147483647 h 792"/>
                    <a:gd name="T6" fmla="*/ 2147483647 w 347"/>
                    <a:gd name="T7" fmla="*/ 2147483647 h 792"/>
                    <a:gd name="T8" fmla="*/ 2147483647 w 347"/>
                    <a:gd name="T9" fmla="*/ 2147483647 h 792"/>
                    <a:gd name="T10" fmla="*/ 2147483647 w 347"/>
                    <a:gd name="T11" fmla="*/ 2147483647 h 792"/>
                    <a:gd name="T12" fmla="*/ 2147483647 w 347"/>
                    <a:gd name="T13" fmla="*/ 2147483647 h 792"/>
                    <a:gd name="T14" fmla="*/ 2147483647 w 347"/>
                    <a:gd name="T15" fmla="*/ 2147483647 h 792"/>
                    <a:gd name="T16" fmla="*/ 2147483647 w 347"/>
                    <a:gd name="T17" fmla="*/ 0 h 792"/>
                    <a:gd name="T18" fmla="*/ 2147483647 w 347"/>
                    <a:gd name="T19" fmla="*/ 2147483647 h 792"/>
                    <a:gd name="T20" fmla="*/ 2147483647 w 347"/>
                    <a:gd name="T21" fmla="*/ 2147483647 h 792"/>
                    <a:gd name="T22" fmla="*/ 2147483647 w 347"/>
                    <a:gd name="T23" fmla="*/ 2147483647 h 792"/>
                    <a:gd name="T24" fmla="*/ 2147483647 w 347"/>
                    <a:gd name="T25" fmla="*/ 2147483647 h 792"/>
                    <a:gd name="T26" fmla="*/ 2147483647 w 347"/>
                    <a:gd name="T27" fmla="*/ 2147483647 h 792"/>
                    <a:gd name="T28" fmla="*/ 2147483647 w 347"/>
                    <a:gd name="T29" fmla="*/ 2147483647 h 792"/>
                    <a:gd name="T30" fmla="*/ 2147483647 w 347"/>
                    <a:gd name="T31" fmla="*/ 2147483647 h 792"/>
                    <a:gd name="T32" fmla="*/ 0 w 347"/>
                    <a:gd name="T33" fmla="*/ 2147483647 h 792"/>
                    <a:gd name="T34" fmla="*/ 2147483647 w 347"/>
                    <a:gd name="T35" fmla="*/ 2147483647 h 792"/>
                    <a:gd name="T36" fmla="*/ 2147483647 w 347"/>
                    <a:gd name="T37" fmla="*/ 2147483647 h 792"/>
                    <a:gd name="T38" fmla="*/ 2147483647 w 347"/>
                    <a:gd name="T39" fmla="*/ 2147483647 h 792"/>
                    <a:gd name="T40" fmla="*/ 2147483647 w 347"/>
                    <a:gd name="T41" fmla="*/ 2147483647 h 792"/>
                    <a:gd name="T42" fmla="*/ 2147483647 w 347"/>
                    <a:gd name="T43" fmla="*/ 2147483647 h 792"/>
                    <a:gd name="T44" fmla="*/ 2147483647 w 347"/>
                    <a:gd name="T45" fmla="*/ 2147483647 h 792"/>
                    <a:gd name="T46" fmla="*/ 2147483647 w 347"/>
                    <a:gd name="T47" fmla="*/ 2147483647 h 792"/>
                    <a:gd name="T48" fmla="*/ 2147483647 w 347"/>
                    <a:gd name="T49" fmla="*/ 2147483647 h 79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347" h="792">
                      <a:moveTo>
                        <a:pt x="347" y="464"/>
                      </a:moveTo>
                      <a:lnTo>
                        <a:pt x="317" y="354"/>
                      </a:lnTo>
                      <a:lnTo>
                        <a:pt x="323" y="242"/>
                      </a:lnTo>
                      <a:lnTo>
                        <a:pt x="286" y="200"/>
                      </a:lnTo>
                      <a:lnTo>
                        <a:pt x="204" y="173"/>
                      </a:lnTo>
                      <a:lnTo>
                        <a:pt x="238" y="150"/>
                      </a:lnTo>
                      <a:lnTo>
                        <a:pt x="265" y="92"/>
                      </a:lnTo>
                      <a:lnTo>
                        <a:pt x="232" y="21"/>
                      </a:lnTo>
                      <a:lnTo>
                        <a:pt x="187" y="0"/>
                      </a:lnTo>
                      <a:lnTo>
                        <a:pt x="118" y="9"/>
                      </a:lnTo>
                      <a:lnTo>
                        <a:pt x="70" y="71"/>
                      </a:lnTo>
                      <a:lnTo>
                        <a:pt x="76" y="124"/>
                      </a:lnTo>
                      <a:lnTo>
                        <a:pt x="124" y="161"/>
                      </a:lnTo>
                      <a:lnTo>
                        <a:pt x="75" y="190"/>
                      </a:lnTo>
                      <a:lnTo>
                        <a:pt x="26" y="245"/>
                      </a:lnTo>
                      <a:lnTo>
                        <a:pt x="12" y="334"/>
                      </a:lnTo>
                      <a:lnTo>
                        <a:pt x="0" y="497"/>
                      </a:lnTo>
                      <a:lnTo>
                        <a:pt x="70" y="491"/>
                      </a:lnTo>
                      <a:lnTo>
                        <a:pt x="74" y="549"/>
                      </a:lnTo>
                      <a:lnTo>
                        <a:pt x="58" y="654"/>
                      </a:lnTo>
                      <a:lnTo>
                        <a:pt x="63" y="773"/>
                      </a:lnTo>
                      <a:lnTo>
                        <a:pt x="181" y="792"/>
                      </a:lnTo>
                      <a:lnTo>
                        <a:pt x="292" y="773"/>
                      </a:lnTo>
                      <a:lnTo>
                        <a:pt x="271" y="490"/>
                      </a:lnTo>
                      <a:lnTo>
                        <a:pt x="347" y="464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190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sz="120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265" name="Group 531"/>
                <p:cNvGrpSpPr>
                  <a:grpSpLocks/>
                </p:cNvGrpSpPr>
                <p:nvPr/>
              </p:nvGrpSpPr>
              <p:grpSpPr bwMode="auto">
                <a:xfrm>
                  <a:off x="5475288" y="1839913"/>
                  <a:ext cx="854075" cy="247650"/>
                  <a:chOff x="3552" y="2664"/>
                  <a:chExt cx="538" cy="156"/>
                </a:xfrm>
              </p:grpSpPr>
              <p:grpSp>
                <p:nvGrpSpPr>
                  <p:cNvPr id="282" name="Group 532"/>
                  <p:cNvGrpSpPr>
                    <a:grpSpLocks/>
                  </p:cNvGrpSpPr>
                  <p:nvPr/>
                </p:nvGrpSpPr>
                <p:grpSpPr bwMode="auto">
                  <a:xfrm>
                    <a:off x="3552" y="2664"/>
                    <a:ext cx="68" cy="156"/>
                    <a:chOff x="1102" y="2293"/>
                    <a:chExt cx="179" cy="408"/>
                  </a:xfrm>
                </p:grpSpPr>
                <p:sp>
                  <p:nvSpPr>
                    <p:cNvPr id="300" name="Freeform 533"/>
                    <p:cNvSpPr>
                      <a:spLocks/>
                    </p:cNvSpPr>
                    <p:nvPr/>
                  </p:nvSpPr>
                  <p:spPr bwMode="auto">
                    <a:xfrm>
                      <a:off x="1102" y="2293"/>
                      <a:ext cx="179" cy="408"/>
                    </a:xfrm>
                    <a:custGeom>
                      <a:avLst/>
                      <a:gdLst>
                        <a:gd name="T0" fmla="*/ 0 w 360"/>
                        <a:gd name="T1" fmla="*/ 1 h 815"/>
                        <a:gd name="T2" fmla="*/ 0 w 360"/>
                        <a:gd name="T3" fmla="*/ 1 h 815"/>
                        <a:gd name="T4" fmla="*/ 0 w 360"/>
                        <a:gd name="T5" fmla="*/ 1 h 815"/>
                        <a:gd name="T6" fmla="*/ 0 w 360"/>
                        <a:gd name="T7" fmla="*/ 1 h 815"/>
                        <a:gd name="T8" fmla="*/ 0 w 360"/>
                        <a:gd name="T9" fmla="*/ 1 h 815"/>
                        <a:gd name="T10" fmla="*/ 0 w 360"/>
                        <a:gd name="T11" fmla="*/ 1 h 815"/>
                        <a:gd name="T12" fmla="*/ 0 w 360"/>
                        <a:gd name="T13" fmla="*/ 1 h 815"/>
                        <a:gd name="T14" fmla="*/ 0 w 360"/>
                        <a:gd name="T15" fmla="*/ 1 h 815"/>
                        <a:gd name="T16" fmla="*/ 0 w 360"/>
                        <a:gd name="T17" fmla="*/ 1 h 815"/>
                        <a:gd name="T18" fmla="*/ 0 w 360"/>
                        <a:gd name="T19" fmla="*/ 0 h 815"/>
                        <a:gd name="T20" fmla="*/ 0 w 360"/>
                        <a:gd name="T21" fmla="*/ 1 h 815"/>
                        <a:gd name="T22" fmla="*/ 0 w 360"/>
                        <a:gd name="T23" fmla="*/ 1 h 815"/>
                        <a:gd name="T24" fmla="*/ 0 w 360"/>
                        <a:gd name="T25" fmla="*/ 1 h 815"/>
                        <a:gd name="T26" fmla="*/ 0 w 360"/>
                        <a:gd name="T27" fmla="*/ 1 h 815"/>
                        <a:gd name="T28" fmla="*/ 0 w 360"/>
                        <a:gd name="T29" fmla="*/ 1 h 815"/>
                        <a:gd name="T30" fmla="*/ 0 w 360"/>
                        <a:gd name="T31" fmla="*/ 1 h 815"/>
                        <a:gd name="T32" fmla="*/ 0 w 360"/>
                        <a:gd name="T33" fmla="*/ 1 h 815"/>
                        <a:gd name="T34" fmla="*/ 0 w 360"/>
                        <a:gd name="T35" fmla="*/ 1 h 815"/>
                        <a:gd name="T36" fmla="*/ 0 w 360"/>
                        <a:gd name="T37" fmla="*/ 1 h 815"/>
                        <a:gd name="T38" fmla="*/ 0 w 360"/>
                        <a:gd name="T39" fmla="*/ 1 h 815"/>
                        <a:gd name="T40" fmla="*/ 0 w 360"/>
                        <a:gd name="T41" fmla="*/ 1 h 815"/>
                        <a:gd name="T42" fmla="*/ 0 w 360"/>
                        <a:gd name="T43" fmla="*/ 1 h 815"/>
                        <a:gd name="T44" fmla="*/ 0 w 360"/>
                        <a:gd name="T45" fmla="*/ 1 h 815"/>
                        <a:gd name="T46" fmla="*/ 0 w 360"/>
                        <a:gd name="T47" fmla="*/ 1 h 815"/>
                        <a:gd name="T48" fmla="*/ 0 w 360"/>
                        <a:gd name="T49" fmla="*/ 1 h 815"/>
                        <a:gd name="T50" fmla="*/ 0 w 360"/>
                        <a:gd name="T51" fmla="*/ 1 h 815"/>
                        <a:gd name="T52" fmla="*/ 0 w 360"/>
                        <a:gd name="T53" fmla="*/ 1 h 815"/>
                        <a:gd name="T54" fmla="*/ 0 w 360"/>
                        <a:gd name="T55" fmla="*/ 1 h 815"/>
                        <a:gd name="T56" fmla="*/ 0 w 360"/>
                        <a:gd name="T57" fmla="*/ 1 h 815"/>
                        <a:gd name="T58" fmla="*/ 0 w 360"/>
                        <a:gd name="T59" fmla="*/ 1 h 815"/>
                        <a:gd name="T60" fmla="*/ 0 w 360"/>
                        <a:gd name="T61" fmla="*/ 1 h 815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</a:gdLst>
                      <a:ahLst/>
                      <a:cxnLst>
                        <a:cxn ang="T62">
                          <a:pos x="T0" y="T1"/>
                        </a:cxn>
                        <a:cxn ang="T63">
                          <a:pos x="T2" y="T3"/>
                        </a:cxn>
                        <a:cxn ang="T64">
                          <a:pos x="T4" y="T5"/>
                        </a:cxn>
                        <a:cxn ang="T65">
                          <a:pos x="T6" y="T7"/>
                        </a:cxn>
                        <a:cxn ang="T66">
                          <a:pos x="T8" y="T9"/>
                        </a:cxn>
                        <a:cxn ang="T67">
                          <a:pos x="T10" y="T11"/>
                        </a:cxn>
                        <a:cxn ang="T68">
                          <a:pos x="T12" y="T13"/>
                        </a:cxn>
                        <a:cxn ang="T69">
                          <a:pos x="T14" y="T15"/>
                        </a:cxn>
                        <a:cxn ang="T70">
                          <a:pos x="T16" y="T17"/>
                        </a:cxn>
                        <a:cxn ang="T71">
                          <a:pos x="T18" y="T19"/>
                        </a:cxn>
                        <a:cxn ang="T72">
                          <a:pos x="T20" y="T21"/>
                        </a:cxn>
                        <a:cxn ang="T73">
                          <a:pos x="T22" y="T23"/>
                        </a:cxn>
                        <a:cxn ang="T74">
                          <a:pos x="T24" y="T25"/>
                        </a:cxn>
                        <a:cxn ang="T75">
                          <a:pos x="T26" y="T27"/>
                        </a:cxn>
                        <a:cxn ang="T76">
                          <a:pos x="T28" y="T29"/>
                        </a:cxn>
                        <a:cxn ang="T77">
                          <a:pos x="T30" y="T31"/>
                        </a:cxn>
                        <a:cxn ang="T78">
                          <a:pos x="T32" y="T33"/>
                        </a:cxn>
                        <a:cxn ang="T79">
                          <a:pos x="T34" y="T35"/>
                        </a:cxn>
                        <a:cxn ang="T80">
                          <a:pos x="T36" y="T37"/>
                        </a:cxn>
                        <a:cxn ang="T81">
                          <a:pos x="T38" y="T39"/>
                        </a:cxn>
                        <a:cxn ang="T82">
                          <a:pos x="T40" y="T41"/>
                        </a:cxn>
                        <a:cxn ang="T83">
                          <a:pos x="T42" y="T43"/>
                        </a:cxn>
                        <a:cxn ang="T84">
                          <a:pos x="T44" y="T45"/>
                        </a:cxn>
                        <a:cxn ang="T85">
                          <a:pos x="T46" y="T47"/>
                        </a:cxn>
                        <a:cxn ang="T86">
                          <a:pos x="T48" y="T49"/>
                        </a:cxn>
                        <a:cxn ang="T87">
                          <a:pos x="T50" y="T51"/>
                        </a:cxn>
                        <a:cxn ang="T88">
                          <a:pos x="T52" y="T53"/>
                        </a:cxn>
                        <a:cxn ang="T89">
                          <a:pos x="T54" y="T55"/>
                        </a:cxn>
                        <a:cxn ang="T90">
                          <a:pos x="T56" y="T57"/>
                        </a:cxn>
                        <a:cxn ang="T91">
                          <a:pos x="T58" y="T59"/>
                        </a:cxn>
                        <a:cxn ang="T92">
                          <a:pos x="T60" y="T61"/>
                        </a:cxn>
                      </a:cxnLst>
                      <a:rect l="0" t="0" r="r" b="b"/>
                      <a:pathLst>
                        <a:path w="360" h="815">
                          <a:moveTo>
                            <a:pt x="289" y="487"/>
                          </a:moveTo>
                          <a:lnTo>
                            <a:pt x="360" y="464"/>
                          </a:lnTo>
                          <a:lnTo>
                            <a:pt x="328" y="354"/>
                          </a:lnTo>
                          <a:lnTo>
                            <a:pt x="334" y="242"/>
                          </a:lnTo>
                          <a:lnTo>
                            <a:pt x="297" y="201"/>
                          </a:lnTo>
                          <a:lnTo>
                            <a:pt x="217" y="173"/>
                          </a:lnTo>
                          <a:lnTo>
                            <a:pt x="250" y="150"/>
                          </a:lnTo>
                          <a:lnTo>
                            <a:pt x="277" y="92"/>
                          </a:lnTo>
                          <a:lnTo>
                            <a:pt x="245" y="21"/>
                          </a:lnTo>
                          <a:lnTo>
                            <a:pt x="199" y="0"/>
                          </a:lnTo>
                          <a:lnTo>
                            <a:pt x="118" y="7"/>
                          </a:lnTo>
                          <a:lnTo>
                            <a:pt x="73" y="79"/>
                          </a:lnTo>
                          <a:lnTo>
                            <a:pt x="83" y="128"/>
                          </a:lnTo>
                          <a:lnTo>
                            <a:pt x="108" y="157"/>
                          </a:lnTo>
                          <a:lnTo>
                            <a:pt x="127" y="167"/>
                          </a:lnTo>
                          <a:lnTo>
                            <a:pt x="70" y="189"/>
                          </a:lnTo>
                          <a:lnTo>
                            <a:pt x="24" y="282"/>
                          </a:lnTo>
                          <a:lnTo>
                            <a:pt x="24" y="379"/>
                          </a:lnTo>
                          <a:lnTo>
                            <a:pt x="0" y="495"/>
                          </a:lnTo>
                          <a:lnTo>
                            <a:pt x="51" y="487"/>
                          </a:lnTo>
                          <a:lnTo>
                            <a:pt x="9" y="638"/>
                          </a:lnTo>
                          <a:lnTo>
                            <a:pt x="57" y="625"/>
                          </a:lnTo>
                          <a:lnTo>
                            <a:pt x="105" y="629"/>
                          </a:lnTo>
                          <a:lnTo>
                            <a:pt x="108" y="713"/>
                          </a:lnTo>
                          <a:lnTo>
                            <a:pt x="127" y="812"/>
                          </a:lnTo>
                          <a:lnTo>
                            <a:pt x="220" y="815"/>
                          </a:lnTo>
                          <a:lnTo>
                            <a:pt x="224" y="690"/>
                          </a:lnTo>
                          <a:lnTo>
                            <a:pt x="240" y="653"/>
                          </a:lnTo>
                          <a:lnTo>
                            <a:pt x="345" y="638"/>
                          </a:lnTo>
                          <a:lnTo>
                            <a:pt x="298" y="539"/>
                          </a:lnTo>
                          <a:lnTo>
                            <a:pt x="289" y="487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190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MX" sz="12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01" name="Freeform 534"/>
                    <p:cNvSpPr>
                      <a:spLocks/>
                    </p:cNvSpPr>
                    <p:nvPr/>
                  </p:nvSpPr>
                  <p:spPr bwMode="auto">
                    <a:xfrm>
                      <a:off x="1152" y="2301"/>
                      <a:ext cx="70" cy="71"/>
                    </a:xfrm>
                    <a:custGeom>
                      <a:avLst/>
                      <a:gdLst>
                        <a:gd name="T0" fmla="*/ 0 w 142"/>
                        <a:gd name="T1" fmla="*/ 1 h 142"/>
                        <a:gd name="T2" fmla="*/ 0 w 142"/>
                        <a:gd name="T3" fmla="*/ 1 h 142"/>
                        <a:gd name="T4" fmla="*/ 0 w 142"/>
                        <a:gd name="T5" fmla="*/ 1 h 142"/>
                        <a:gd name="T6" fmla="*/ 0 w 142"/>
                        <a:gd name="T7" fmla="*/ 1 h 142"/>
                        <a:gd name="T8" fmla="*/ 0 w 142"/>
                        <a:gd name="T9" fmla="*/ 1 h 142"/>
                        <a:gd name="T10" fmla="*/ 0 w 142"/>
                        <a:gd name="T11" fmla="*/ 1 h 142"/>
                        <a:gd name="T12" fmla="*/ 0 w 142"/>
                        <a:gd name="T13" fmla="*/ 1 h 142"/>
                        <a:gd name="T14" fmla="*/ 0 w 142"/>
                        <a:gd name="T15" fmla="*/ 1 h 142"/>
                        <a:gd name="T16" fmla="*/ 0 w 142"/>
                        <a:gd name="T17" fmla="*/ 0 h 142"/>
                        <a:gd name="T18" fmla="*/ 0 w 142"/>
                        <a:gd name="T19" fmla="*/ 1 h 142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0" t="0" r="r" b="b"/>
                      <a:pathLst>
                        <a:path w="142" h="142">
                          <a:moveTo>
                            <a:pt x="30" y="14"/>
                          </a:moveTo>
                          <a:lnTo>
                            <a:pt x="0" y="53"/>
                          </a:lnTo>
                          <a:lnTo>
                            <a:pt x="4" y="106"/>
                          </a:lnTo>
                          <a:lnTo>
                            <a:pt x="58" y="142"/>
                          </a:lnTo>
                          <a:lnTo>
                            <a:pt x="96" y="134"/>
                          </a:lnTo>
                          <a:lnTo>
                            <a:pt x="127" y="113"/>
                          </a:lnTo>
                          <a:lnTo>
                            <a:pt x="142" y="79"/>
                          </a:lnTo>
                          <a:lnTo>
                            <a:pt x="129" y="25"/>
                          </a:lnTo>
                          <a:lnTo>
                            <a:pt x="81" y="0"/>
                          </a:lnTo>
                          <a:lnTo>
                            <a:pt x="30" y="14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190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MX" sz="12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02" name="Freeform 535"/>
                    <p:cNvSpPr>
                      <a:spLocks/>
                    </p:cNvSpPr>
                    <p:nvPr/>
                  </p:nvSpPr>
                  <p:spPr bwMode="auto">
                    <a:xfrm>
                      <a:off x="1119" y="2385"/>
                      <a:ext cx="143" cy="303"/>
                    </a:xfrm>
                    <a:custGeom>
                      <a:avLst/>
                      <a:gdLst>
                        <a:gd name="T0" fmla="*/ 1 w 285"/>
                        <a:gd name="T1" fmla="*/ 0 h 607"/>
                        <a:gd name="T2" fmla="*/ 1 w 285"/>
                        <a:gd name="T3" fmla="*/ 0 h 607"/>
                        <a:gd name="T4" fmla="*/ 1 w 285"/>
                        <a:gd name="T5" fmla="*/ 0 h 607"/>
                        <a:gd name="T6" fmla="*/ 1 w 285"/>
                        <a:gd name="T7" fmla="*/ 0 h 607"/>
                        <a:gd name="T8" fmla="*/ 1 w 285"/>
                        <a:gd name="T9" fmla="*/ 0 h 607"/>
                        <a:gd name="T10" fmla="*/ 1 w 285"/>
                        <a:gd name="T11" fmla="*/ 0 h 607"/>
                        <a:gd name="T12" fmla="*/ 1 w 285"/>
                        <a:gd name="T13" fmla="*/ 0 h 607"/>
                        <a:gd name="T14" fmla="*/ 1 w 285"/>
                        <a:gd name="T15" fmla="*/ 0 h 607"/>
                        <a:gd name="T16" fmla="*/ 1 w 285"/>
                        <a:gd name="T17" fmla="*/ 0 h 607"/>
                        <a:gd name="T18" fmla="*/ 1 w 285"/>
                        <a:gd name="T19" fmla="*/ 0 h 607"/>
                        <a:gd name="T20" fmla="*/ 1 w 285"/>
                        <a:gd name="T21" fmla="*/ 0 h 607"/>
                        <a:gd name="T22" fmla="*/ 1 w 285"/>
                        <a:gd name="T23" fmla="*/ 0 h 607"/>
                        <a:gd name="T24" fmla="*/ 1 w 285"/>
                        <a:gd name="T25" fmla="*/ 0 h 607"/>
                        <a:gd name="T26" fmla="*/ 1 w 285"/>
                        <a:gd name="T27" fmla="*/ 0 h 607"/>
                        <a:gd name="T28" fmla="*/ 1 w 285"/>
                        <a:gd name="T29" fmla="*/ 0 h 607"/>
                        <a:gd name="T30" fmla="*/ 1 w 285"/>
                        <a:gd name="T31" fmla="*/ 0 h 607"/>
                        <a:gd name="T32" fmla="*/ 1 w 285"/>
                        <a:gd name="T33" fmla="*/ 0 h 607"/>
                        <a:gd name="T34" fmla="*/ 1 w 285"/>
                        <a:gd name="T35" fmla="*/ 0 h 607"/>
                        <a:gd name="T36" fmla="*/ 1 w 285"/>
                        <a:gd name="T37" fmla="*/ 0 h 607"/>
                        <a:gd name="T38" fmla="*/ 1 w 285"/>
                        <a:gd name="T39" fmla="*/ 0 h 607"/>
                        <a:gd name="T40" fmla="*/ 1 w 285"/>
                        <a:gd name="T41" fmla="*/ 0 h 607"/>
                        <a:gd name="T42" fmla="*/ 1 w 285"/>
                        <a:gd name="T43" fmla="*/ 0 h 607"/>
                        <a:gd name="T44" fmla="*/ 1 w 285"/>
                        <a:gd name="T45" fmla="*/ 0 h 607"/>
                        <a:gd name="T46" fmla="*/ 1 w 285"/>
                        <a:gd name="T47" fmla="*/ 0 h 607"/>
                        <a:gd name="T48" fmla="*/ 1 w 285"/>
                        <a:gd name="T49" fmla="*/ 0 h 607"/>
                        <a:gd name="T50" fmla="*/ 0 w 285"/>
                        <a:gd name="T51" fmla="*/ 0 h 607"/>
                        <a:gd name="T52" fmla="*/ 1 w 285"/>
                        <a:gd name="T53" fmla="*/ 0 h 607"/>
                        <a:gd name="T54" fmla="*/ 1 w 285"/>
                        <a:gd name="T55" fmla="*/ 0 h 607"/>
                        <a:gd name="T56" fmla="*/ 1 w 285"/>
                        <a:gd name="T57" fmla="*/ 0 h 607"/>
                        <a:gd name="T58" fmla="*/ 1 w 285"/>
                        <a:gd name="T59" fmla="*/ 0 h 607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</a:gdLst>
                      <a:ahLst/>
                      <a:cxnLst>
                        <a:cxn ang="T60">
                          <a:pos x="T0" y="T1"/>
                        </a:cxn>
                        <a:cxn ang="T61">
                          <a:pos x="T2" y="T3"/>
                        </a:cxn>
                        <a:cxn ang="T62">
                          <a:pos x="T4" y="T5"/>
                        </a:cxn>
                        <a:cxn ang="T63">
                          <a:pos x="T6" y="T7"/>
                        </a:cxn>
                        <a:cxn ang="T64">
                          <a:pos x="T8" y="T9"/>
                        </a:cxn>
                        <a:cxn ang="T65">
                          <a:pos x="T10" y="T11"/>
                        </a:cxn>
                        <a:cxn ang="T66">
                          <a:pos x="T12" y="T13"/>
                        </a:cxn>
                        <a:cxn ang="T67">
                          <a:pos x="T14" y="T15"/>
                        </a:cxn>
                        <a:cxn ang="T68">
                          <a:pos x="T16" y="T17"/>
                        </a:cxn>
                        <a:cxn ang="T69">
                          <a:pos x="T18" y="T19"/>
                        </a:cxn>
                        <a:cxn ang="T70">
                          <a:pos x="T20" y="T21"/>
                        </a:cxn>
                        <a:cxn ang="T71">
                          <a:pos x="T22" y="T23"/>
                        </a:cxn>
                        <a:cxn ang="T72">
                          <a:pos x="T24" y="T25"/>
                        </a:cxn>
                        <a:cxn ang="T73">
                          <a:pos x="T26" y="T27"/>
                        </a:cxn>
                        <a:cxn ang="T74">
                          <a:pos x="T28" y="T29"/>
                        </a:cxn>
                        <a:cxn ang="T75">
                          <a:pos x="T30" y="T31"/>
                        </a:cxn>
                        <a:cxn ang="T76">
                          <a:pos x="T32" y="T33"/>
                        </a:cxn>
                        <a:cxn ang="T77">
                          <a:pos x="T34" y="T35"/>
                        </a:cxn>
                        <a:cxn ang="T78">
                          <a:pos x="T36" y="T37"/>
                        </a:cxn>
                        <a:cxn ang="T79">
                          <a:pos x="T38" y="T39"/>
                        </a:cxn>
                        <a:cxn ang="T80">
                          <a:pos x="T40" y="T41"/>
                        </a:cxn>
                        <a:cxn ang="T81">
                          <a:pos x="T42" y="T43"/>
                        </a:cxn>
                        <a:cxn ang="T82">
                          <a:pos x="T44" y="T45"/>
                        </a:cxn>
                        <a:cxn ang="T83">
                          <a:pos x="T46" y="T47"/>
                        </a:cxn>
                        <a:cxn ang="T84">
                          <a:pos x="T48" y="T49"/>
                        </a:cxn>
                        <a:cxn ang="T85">
                          <a:pos x="T50" y="T51"/>
                        </a:cxn>
                        <a:cxn ang="T86">
                          <a:pos x="T52" y="T53"/>
                        </a:cxn>
                        <a:cxn ang="T87">
                          <a:pos x="T54" y="T55"/>
                        </a:cxn>
                        <a:cxn ang="T88">
                          <a:pos x="T56" y="T57"/>
                        </a:cxn>
                        <a:cxn ang="T89">
                          <a:pos x="T58" y="T59"/>
                        </a:cxn>
                      </a:cxnLst>
                      <a:rect l="0" t="0" r="r" b="b"/>
                      <a:pathLst>
                        <a:path w="285" h="607">
                          <a:moveTo>
                            <a:pt x="70" y="205"/>
                          </a:moveTo>
                          <a:lnTo>
                            <a:pt x="52" y="296"/>
                          </a:lnTo>
                          <a:lnTo>
                            <a:pt x="23" y="353"/>
                          </a:lnTo>
                          <a:lnTo>
                            <a:pt x="6" y="425"/>
                          </a:lnTo>
                          <a:lnTo>
                            <a:pt x="85" y="417"/>
                          </a:lnTo>
                          <a:lnTo>
                            <a:pt x="107" y="597"/>
                          </a:lnTo>
                          <a:lnTo>
                            <a:pt x="156" y="607"/>
                          </a:lnTo>
                          <a:lnTo>
                            <a:pt x="166" y="501"/>
                          </a:lnTo>
                          <a:lnTo>
                            <a:pt x="188" y="425"/>
                          </a:lnTo>
                          <a:lnTo>
                            <a:pt x="269" y="425"/>
                          </a:lnTo>
                          <a:lnTo>
                            <a:pt x="234" y="355"/>
                          </a:lnTo>
                          <a:lnTo>
                            <a:pt x="223" y="287"/>
                          </a:lnTo>
                          <a:lnTo>
                            <a:pt x="213" y="228"/>
                          </a:lnTo>
                          <a:lnTo>
                            <a:pt x="222" y="152"/>
                          </a:lnTo>
                          <a:lnTo>
                            <a:pt x="234" y="262"/>
                          </a:lnTo>
                          <a:lnTo>
                            <a:pt x="246" y="281"/>
                          </a:lnTo>
                          <a:lnTo>
                            <a:pt x="285" y="273"/>
                          </a:lnTo>
                          <a:lnTo>
                            <a:pt x="268" y="185"/>
                          </a:lnTo>
                          <a:lnTo>
                            <a:pt x="267" y="84"/>
                          </a:lnTo>
                          <a:lnTo>
                            <a:pt x="239" y="35"/>
                          </a:lnTo>
                          <a:lnTo>
                            <a:pt x="179" y="8"/>
                          </a:lnTo>
                          <a:lnTo>
                            <a:pt x="93" y="0"/>
                          </a:lnTo>
                          <a:lnTo>
                            <a:pt x="39" y="38"/>
                          </a:lnTo>
                          <a:lnTo>
                            <a:pt x="16" y="104"/>
                          </a:lnTo>
                          <a:lnTo>
                            <a:pt x="10" y="183"/>
                          </a:lnTo>
                          <a:lnTo>
                            <a:pt x="0" y="284"/>
                          </a:lnTo>
                          <a:lnTo>
                            <a:pt x="37" y="281"/>
                          </a:lnTo>
                          <a:lnTo>
                            <a:pt x="47" y="201"/>
                          </a:lnTo>
                          <a:lnTo>
                            <a:pt x="65" y="134"/>
                          </a:lnTo>
                          <a:lnTo>
                            <a:pt x="70" y="205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190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MX" sz="120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283" name="Group 536"/>
                  <p:cNvGrpSpPr>
                    <a:grpSpLocks/>
                  </p:cNvGrpSpPr>
                  <p:nvPr/>
                </p:nvGrpSpPr>
                <p:grpSpPr bwMode="auto">
                  <a:xfrm>
                    <a:off x="3632" y="2664"/>
                    <a:ext cx="143" cy="156"/>
                    <a:chOff x="837" y="3165"/>
                    <a:chExt cx="142" cy="154"/>
                  </a:xfrm>
                </p:grpSpPr>
                <p:sp>
                  <p:nvSpPr>
                    <p:cNvPr id="295" name="Freeform 537"/>
                    <p:cNvSpPr>
                      <a:spLocks/>
                    </p:cNvSpPr>
                    <p:nvPr/>
                  </p:nvSpPr>
                  <p:spPr bwMode="auto">
                    <a:xfrm>
                      <a:off x="837" y="3169"/>
                      <a:ext cx="66" cy="150"/>
                    </a:xfrm>
                    <a:custGeom>
                      <a:avLst/>
                      <a:gdLst>
                        <a:gd name="T0" fmla="*/ 0 w 347"/>
                        <a:gd name="T1" fmla="*/ 0 h 792"/>
                        <a:gd name="T2" fmla="*/ 0 w 347"/>
                        <a:gd name="T3" fmla="*/ 0 h 792"/>
                        <a:gd name="T4" fmla="*/ 0 w 347"/>
                        <a:gd name="T5" fmla="*/ 0 h 792"/>
                        <a:gd name="T6" fmla="*/ 0 w 347"/>
                        <a:gd name="T7" fmla="*/ 0 h 792"/>
                        <a:gd name="T8" fmla="*/ 0 w 347"/>
                        <a:gd name="T9" fmla="*/ 0 h 792"/>
                        <a:gd name="T10" fmla="*/ 0 w 347"/>
                        <a:gd name="T11" fmla="*/ 0 h 792"/>
                        <a:gd name="T12" fmla="*/ 0 w 347"/>
                        <a:gd name="T13" fmla="*/ 0 h 792"/>
                        <a:gd name="T14" fmla="*/ 0 w 347"/>
                        <a:gd name="T15" fmla="*/ 0 h 792"/>
                        <a:gd name="T16" fmla="*/ 0 w 347"/>
                        <a:gd name="T17" fmla="*/ 0 h 792"/>
                        <a:gd name="T18" fmla="*/ 0 w 347"/>
                        <a:gd name="T19" fmla="*/ 0 h 792"/>
                        <a:gd name="T20" fmla="*/ 0 w 347"/>
                        <a:gd name="T21" fmla="*/ 0 h 792"/>
                        <a:gd name="T22" fmla="*/ 0 w 347"/>
                        <a:gd name="T23" fmla="*/ 0 h 792"/>
                        <a:gd name="T24" fmla="*/ 0 w 347"/>
                        <a:gd name="T25" fmla="*/ 0 h 792"/>
                        <a:gd name="T26" fmla="*/ 0 w 347"/>
                        <a:gd name="T27" fmla="*/ 0 h 792"/>
                        <a:gd name="T28" fmla="*/ 0 w 347"/>
                        <a:gd name="T29" fmla="*/ 0 h 792"/>
                        <a:gd name="T30" fmla="*/ 0 w 347"/>
                        <a:gd name="T31" fmla="*/ 0 h 792"/>
                        <a:gd name="T32" fmla="*/ 0 w 347"/>
                        <a:gd name="T33" fmla="*/ 0 h 792"/>
                        <a:gd name="T34" fmla="*/ 0 w 347"/>
                        <a:gd name="T35" fmla="*/ 0 h 792"/>
                        <a:gd name="T36" fmla="*/ 0 w 347"/>
                        <a:gd name="T37" fmla="*/ 0 h 792"/>
                        <a:gd name="T38" fmla="*/ 0 w 347"/>
                        <a:gd name="T39" fmla="*/ 0 h 792"/>
                        <a:gd name="T40" fmla="*/ 0 w 347"/>
                        <a:gd name="T41" fmla="*/ 0 h 792"/>
                        <a:gd name="T42" fmla="*/ 0 w 347"/>
                        <a:gd name="T43" fmla="*/ 0 h 792"/>
                        <a:gd name="T44" fmla="*/ 0 w 347"/>
                        <a:gd name="T45" fmla="*/ 0 h 792"/>
                        <a:gd name="T46" fmla="*/ 0 w 347"/>
                        <a:gd name="T47" fmla="*/ 0 h 792"/>
                        <a:gd name="T48" fmla="*/ 0 w 347"/>
                        <a:gd name="T49" fmla="*/ 0 h 792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0" t="0" r="r" b="b"/>
                      <a:pathLst>
                        <a:path w="347" h="792">
                          <a:moveTo>
                            <a:pt x="347" y="464"/>
                          </a:moveTo>
                          <a:lnTo>
                            <a:pt x="317" y="354"/>
                          </a:lnTo>
                          <a:lnTo>
                            <a:pt x="323" y="242"/>
                          </a:lnTo>
                          <a:lnTo>
                            <a:pt x="286" y="200"/>
                          </a:lnTo>
                          <a:lnTo>
                            <a:pt x="204" y="173"/>
                          </a:lnTo>
                          <a:lnTo>
                            <a:pt x="238" y="150"/>
                          </a:lnTo>
                          <a:lnTo>
                            <a:pt x="265" y="92"/>
                          </a:lnTo>
                          <a:lnTo>
                            <a:pt x="232" y="21"/>
                          </a:lnTo>
                          <a:lnTo>
                            <a:pt x="187" y="0"/>
                          </a:lnTo>
                          <a:lnTo>
                            <a:pt x="118" y="9"/>
                          </a:lnTo>
                          <a:lnTo>
                            <a:pt x="70" y="71"/>
                          </a:lnTo>
                          <a:lnTo>
                            <a:pt x="76" y="124"/>
                          </a:lnTo>
                          <a:lnTo>
                            <a:pt x="124" y="161"/>
                          </a:lnTo>
                          <a:lnTo>
                            <a:pt x="75" y="190"/>
                          </a:lnTo>
                          <a:lnTo>
                            <a:pt x="26" y="245"/>
                          </a:lnTo>
                          <a:lnTo>
                            <a:pt x="12" y="334"/>
                          </a:lnTo>
                          <a:lnTo>
                            <a:pt x="0" y="497"/>
                          </a:lnTo>
                          <a:lnTo>
                            <a:pt x="70" y="491"/>
                          </a:lnTo>
                          <a:lnTo>
                            <a:pt x="74" y="549"/>
                          </a:lnTo>
                          <a:lnTo>
                            <a:pt x="58" y="654"/>
                          </a:lnTo>
                          <a:lnTo>
                            <a:pt x="63" y="773"/>
                          </a:lnTo>
                          <a:lnTo>
                            <a:pt x="181" y="792"/>
                          </a:lnTo>
                          <a:lnTo>
                            <a:pt x="292" y="773"/>
                          </a:lnTo>
                          <a:lnTo>
                            <a:pt x="271" y="490"/>
                          </a:lnTo>
                          <a:lnTo>
                            <a:pt x="347" y="464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190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MX" sz="1200">
                        <a:solidFill>
                          <a:prstClr val="black"/>
                        </a:solidFill>
                      </a:endParaRPr>
                    </a:p>
                  </p:txBody>
                </p:sp>
                <p:grpSp>
                  <p:nvGrpSpPr>
                    <p:cNvPr id="296" name="Group 53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11" y="3165"/>
                      <a:ext cx="68" cy="154"/>
                      <a:chOff x="1102" y="2293"/>
                      <a:chExt cx="179" cy="408"/>
                    </a:xfrm>
                  </p:grpSpPr>
                  <p:sp>
                    <p:nvSpPr>
                      <p:cNvPr id="297" name="Freeform 5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02" y="2293"/>
                        <a:ext cx="179" cy="408"/>
                      </a:xfrm>
                      <a:custGeom>
                        <a:avLst/>
                        <a:gdLst>
                          <a:gd name="T0" fmla="*/ 0 w 360"/>
                          <a:gd name="T1" fmla="*/ 1 h 815"/>
                          <a:gd name="T2" fmla="*/ 0 w 360"/>
                          <a:gd name="T3" fmla="*/ 1 h 815"/>
                          <a:gd name="T4" fmla="*/ 0 w 360"/>
                          <a:gd name="T5" fmla="*/ 1 h 815"/>
                          <a:gd name="T6" fmla="*/ 0 w 360"/>
                          <a:gd name="T7" fmla="*/ 1 h 815"/>
                          <a:gd name="T8" fmla="*/ 0 w 360"/>
                          <a:gd name="T9" fmla="*/ 1 h 815"/>
                          <a:gd name="T10" fmla="*/ 0 w 360"/>
                          <a:gd name="T11" fmla="*/ 1 h 815"/>
                          <a:gd name="T12" fmla="*/ 0 w 360"/>
                          <a:gd name="T13" fmla="*/ 1 h 815"/>
                          <a:gd name="T14" fmla="*/ 0 w 360"/>
                          <a:gd name="T15" fmla="*/ 1 h 815"/>
                          <a:gd name="T16" fmla="*/ 0 w 360"/>
                          <a:gd name="T17" fmla="*/ 1 h 815"/>
                          <a:gd name="T18" fmla="*/ 0 w 360"/>
                          <a:gd name="T19" fmla="*/ 0 h 815"/>
                          <a:gd name="T20" fmla="*/ 0 w 360"/>
                          <a:gd name="T21" fmla="*/ 1 h 815"/>
                          <a:gd name="T22" fmla="*/ 0 w 360"/>
                          <a:gd name="T23" fmla="*/ 1 h 815"/>
                          <a:gd name="T24" fmla="*/ 0 w 360"/>
                          <a:gd name="T25" fmla="*/ 1 h 815"/>
                          <a:gd name="T26" fmla="*/ 0 w 360"/>
                          <a:gd name="T27" fmla="*/ 1 h 815"/>
                          <a:gd name="T28" fmla="*/ 0 w 360"/>
                          <a:gd name="T29" fmla="*/ 1 h 815"/>
                          <a:gd name="T30" fmla="*/ 0 w 360"/>
                          <a:gd name="T31" fmla="*/ 1 h 815"/>
                          <a:gd name="T32" fmla="*/ 0 w 360"/>
                          <a:gd name="T33" fmla="*/ 1 h 815"/>
                          <a:gd name="T34" fmla="*/ 0 w 360"/>
                          <a:gd name="T35" fmla="*/ 1 h 815"/>
                          <a:gd name="T36" fmla="*/ 0 w 360"/>
                          <a:gd name="T37" fmla="*/ 1 h 815"/>
                          <a:gd name="T38" fmla="*/ 0 w 360"/>
                          <a:gd name="T39" fmla="*/ 1 h 815"/>
                          <a:gd name="T40" fmla="*/ 0 w 360"/>
                          <a:gd name="T41" fmla="*/ 1 h 815"/>
                          <a:gd name="T42" fmla="*/ 0 w 360"/>
                          <a:gd name="T43" fmla="*/ 1 h 815"/>
                          <a:gd name="T44" fmla="*/ 0 w 360"/>
                          <a:gd name="T45" fmla="*/ 1 h 815"/>
                          <a:gd name="T46" fmla="*/ 0 w 360"/>
                          <a:gd name="T47" fmla="*/ 1 h 815"/>
                          <a:gd name="T48" fmla="*/ 0 w 360"/>
                          <a:gd name="T49" fmla="*/ 1 h 815"/>
                          <a:gd name="T50" fmla="*/ 0 w 360"/>
                          <a:gd name="T51" fmla="*/ 1 h 815"/>
                          <a:gd name="T52" fmla="*/ 0 w 360"/>
                          <a:gd name="T53" fmla="*/ 1 h 815"/>
                          <a:gd name="T54" fmla="*/ 0 w 360"/>
                          <a:gd name="T55" fmla="*/ 1 h 815"/>
                          <a:gd name="T56" fmla="*/ 0 w 360"/>
                          <a:gd name="T57" fmla="*/ 1 h 815"/>
                          <a:gd name="T58" fmla="*/ 0 w 360"/>
                          <a:gd name="T59" fmla="*/ 1 h 815"/>
                          <a:gd name="T60" fmla="*/ 0 w 360"/>
                          <a:gd name="T61" fmla="*/ 1 h 815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</a:gdLst>
                        <a:ahLst/>
                        <a:cxnLst>
                          <a:cxn ang="T62">
                            <a:pos x="T0" y="T1"/>
                          </a:cxn>
                          <a:cxn ang="T63">
                            <a:pos x="T2" y="T3"/>
                          </a:cxn>
                          <a:cxn ang="T64">
                            <a:pos x="T4" y="T5"/>
                          </a:cxn>
                          <a:cxn ang="T65">
                            <a:pos x="T6" y="T7"/>
                          </a:cxn>
                          <a:cxn ang="T66">
                            <a:pos x="T8" y="T9"/>
                          </a:cxn>
                          <a:cxn ang="T67">
                            <a:pos x="T10" y="T11"/>
                          </a:cxn>
                          <a:cxn ang="T68">
                            <a:pos x="T12" y="T13"/>
                          </a:cxn>
                          <a:cxn ang="T69">
                            <a:pos x="T14" y="T15"/>
                          </a:cxn>
                          <a:cxn ang="T70">
                            <a:pos x="T16" y="T17"/>
                          </a:cxn>
                          <a:cxn ang="T71">
                            <a:pos x="T18" y="T19"/>
                          </a:cxn>
                          <a:cxn ang="T72">
                            <a:pos x="T20" y="T21"/>
                          </a:cxn>
                          <a:cxn ang="T73">
                            <a:pos x="T22" y="T23"/>
                          </a:cxn>
                          <a:cxn ang="T74">
                            <a:pos x="T24" y="T25"/>
                          </a:cxn>
                          <a:cxn ang="T75">
                            <a:pos x="T26" y="T27"/>
                          </a:cxn>
                          <a:cxn ang="T76">
                            <a:pos x="T28" y="T29"/>
                          </a:cxn>
                          <a:cxn ang="T77">
                            <a:pos x="T30" y="T31"/>
                          </a:cxn>
                          <a:cxn ang="T78">
                            <a:pos x="T32" y="T33"/>
                          </a:cxn>
                          <a:cxn ang="T79">
                            <a:pos x="T34" y="T35"/>
                          </a:cxn>
                          <a:cxn ang="T80">
                            <a:pos x="T36" y="T37"/>
                          </a:cxn>
                          <a:cxn ang="T81">
                            <a:pos x="T38" y="T39"/>
                          </a:cxn>
                          <a:cxn ang="T82">
                            <a:pos x="T40" y="T41"/>
                          </a:cxn>
                          <a:cxn ang="T83">
                            <a:pos x="T42" y="T43"/>
                          </a:cxn>
                          <a:cxn ang="T84">
                            <a:pos x="T44" y="T45"/>
                          </a:cxn>
                          <a:cxn ang="T85">
                            <a:pos x="T46" y="T47"/>
                          </a:cxn>
                          <a:cxn ang="T86">
                            <a:pos x="T48" y="T49"/>
                          </a:cxn>
                          <a:cxn ang="T87">
                            <a:pos x="T50" y="T51"/>
                          </a:cxn>
                          <a:cxn ang="T88">
                            <a:pos x="T52" y="T53"/>
                          </a:cxn>
                          <a:cxn ang="T89">
                            <a:pos x="T54" y="T55"/>
                          </a:cxn>
                          <a:cxn ang="T90">
                            <a:pos x="T56" y="T57"/>
                          </a:cxn>
                          <a:cxn ang="T91">
                            <a:pos x="T58" y="T59"/>
                          </a:cxn>
                          <a:cxn ang="T92">
                            <a:pos x="T60" y="T61"/>
                          </a:cxn>
                        </a:cxnLst>
                        <a:rect l="0" t="0" r="r" b="b"/>
                        <a:pathLst>
                          <a:path w="360" h="815">
                            <a:moveTo>
                              <a:pt x="289" y="487"/>
                            </a:moveTo>
                            <a:lnTo>
                              <a:pt x="360" y="464"/>
                            </a:lnTo>
                            <a:lnTo>
                              <a:pt x="328" y="354"/>
                            </a:lnTo>
                            <a:lnTo>
                              <a:pt x="334" y="242"/>
                            </a:lnTo>
                            <a:lnTo>
                              <a:pt x="297" y="201"/>
                            </a:lnTo>
                            <a:lnTo>
                              <a:pt x="217" y="173"/>
                            </a:lnTo>
                            <a:lnTo>
                              <a:pt x="250" y="150"/>
                            </a:lnTo>
                            <a:lnTo>
                              <a:pt x="277" y="92"/>
                            </a:lnTo>
                            <a:lnTo>
                              <a:pt x="245" y="21"/>
                            </a:lnTo>
                            <a:lnTo>
                              <a:pt x="199" y="0"/>
                            </a:lnTo>
                            <a:lnTo>
                              <a:pt x="118" y="7"/>
                            </a:lnTo>
                            <a:lnTo>
                              <a:pt x="73" y="79"/>
                            </a:lnTo>
                            <a:lnTo>
                              <a:pt x="83" y="128"/>
                            </a:lnTo>
                            <a:lnTo>
                              <a:pt x="108" y="157"/>
                            </a:lnTo>
                            <a:lnTo>
                              <a:pt x="127" y="167"/>
                            </a:lnTo>
                            <a:lnTo>
                              <a:pt x="70" y="189"/>
                            </a:lnTo>
                            <a:lnTo>
                              <a:pt x="24" y="282"/>
                            </a:lnTo>
                            <a:lnTo>
                              <a:pt x="24" y="379"/>
                            </a:lnTo>
                            <a:lnTo>
                              <a:pt x="0" y="495"/>
                            </a:lnTo>
                            <a:lnTo>
                              <a:pt x="51" y="487"/>
                            </a:lnTo>
                            <a:lnTo>
                              <a:pt x="9" y="638"/>
                            </a:lnTo>
                            <a:lnTo>
                              <a:pt x="57" y="625"/>
                            </a:lnTo>
                            <a:lnTo>
                              <a:pt x="105" y="629"/>
                            </a:lnTo>
                            <a:lnTo>
                              <a:pt x="108" y="713"/>
                            </a:lnTo>
                            <a:lnTo>
                              <a:pt x="127" y="812"/>
                            </a:lnTo>
                            <a:lnTo>
                              <a:pt x="220" y="815"/>
                            </a:lnTo>
                            <a:lnTo>
                              <a:pt x="224" y="690"/>
                            </a:lnTo>
                            <a:lnTo>
                              <a:pt x="240" y="653"/>
                            </a:lnTo>
                            <a:lnTo>
                              <a:pt x="345" y="638"/>
                            </a:lnTo>
                            <a:lnTo>
                              <a:pt x="298" y="539"/>
                            </a:lnTo>
                            <a:lnTo>
                              <a:pt x="289" y="487"/>
                            </a:lnTo>
                            <a:close/>
                          </a:path>
                        </a:pathLst>
                      </a:custGeom>
                      <a:solidFill>
                        <a:schemeClr val="tx2"/>
                      </a:solidFill>
                      <a:ln w="1905">
                        <a:solidFill>
                          <a:schemeClr val="tx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MX" sz="12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98" name="Freeform 54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52" y="2301"/>
                        <a:ext cx="70" cy="71"/>
                      </a:xfrm>
                      <a:custGeom>
                        <a:avLst/>
                        <a:gdLst>
                          <a:gd name="T0" fmla="*/ 0 w 142"/>
                          <a:gd name="T1" fmla="*/ 1 h 142"/>
                          <a:gd name="T2" fmla="*/ 0 w 142"/>
                          <a:gd name="T3" fmla="*/ 1 h 142"/>
                          <a:gd name="T4" fmla="*/ 0 w 142"/>
                          <a:gd name="T5" fmla="*/ 1 h 142"/>
                          <a:gd name="T6" fmla="*/ 0 w 142"/>
                          <a:gd name="T7" fmla="*/ 1 h 142"/>
                          <a:gd name="T8" fmla="*/ 0 w 142"/>
                          <a:gd name="T9" fmla="*/ 1 h 142"/>
                          <a:gd name="T10" fmla="*/ 0 w 142"/>
                          <a:gd name="T11" fmla="*/ 1 h 142"/>
                          <a:gd name="T12" fmla="*/ 0 w 142"/>
                          <a:gd name="T13" fmla="*/ 1 h 142"/>
                          <a:gd name="T14" fmla="*/ 0 w 142"/>
                          <a:gd name="T15" fmla="*/ 1 h 142"/>
                          <a:gd name="T16" fmla="*/ 0 w 142"/>
                          <a:gd name="T17" fmla="*/ 0 h 142"/>
                          <a:gd name="T18" fmla="*/ 0 w 142"/>
                          <a:gd name="T19" fmla="*/ 1 h 142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142" h="142">
                            <a:moveTo>
                              <a:pt x="30" y="14"/>
                            </a:moveTo>
                            <a:lnTo>
                              <a:pt x="0" y="53"/>
                            </a:lnTo>
                            <a:lnTo>
                              <a:pt x="4" y="106"/>
                            </a:lnTo>
                            <a:lnTo>
                              <a:pt x="58" y="142"/>
                            </a:lnTo>
                            <a:lnTo>
                              <a:pt x="96" y="134"/>
                            </a:lnTo>
                            <a:lnTo>
                              <a:pt x="127" y="113"/>
                            </a:lnTo>
                            <a:lnTo>
                              <a:pt x="142" y="79"/>
                            </a:lnTo>
                            <a:lnTo>
                              <a:pt x="129" y="25"/>
                            </a:lnTo>
                            <a:lnTo>
                              <a:pt x="81" y="0"/>
                            </a:lnTo>
                            <a:lnTo>
                              <a:pt x="30" y="14"/>
                            </a:lnTo>
                            <a:close/>
                          </a:path>
                        </a:pathLst>
                      </a:custGeom>
                      <a:solidFill>
                        <a:schemeClr val="tx2"/>
                      </a:solidFill>
                      <a:ln w="1905">
                        <a:solidFill>
                          <a:schemeClr val="tx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MX" sz="12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99" name="Freeform 5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19" y="2385"/>
                        <a:ext cx="143" cy="303"/>
                      </a:xfrm>
                      <a:custGeom>
                        <a:avLst/>
                        <a:gdLst>
                          <a:gd name="T0" fmla="*/ 1 w 285"/>
                          <a:gd name="T1" fmla="*/ 0 h 607"/>
                          <a:gd name="T2" fmla="*/ 1 w 285"/>
                          <a:gd name="T3" fmla="*/ 0 h 607"/>
                          <a:gd name="T4" fmla="*/ 1 w 285"/>
                          <a:gd name="T5" fmla="*/ 0 h 607"/>
                          <a:gd name="T6" fmla="*/ 1 w 285"/>
                          <a:gd name="T7" fmla="*/ 0 h 607"/>
                          <a:gd name="T8" fmla="*/ 1 w 285"/>
                          <a:gd name="T9" fmla="*/ 0 h 607"/>
                          <a:gd name="T10" fmla="*/ 1 w 285"/>
                          <a:gd name="T11" fmla="*/ 0 h 607"/>
                          <a:gd name="T12" fmla="*/ 1 w 285"/>
                          <a:gd name="T13" fmla="*/ 0 h 607"/>
                          <a:gd name="T14" fmla="*/ 1 w 285"/>
                          <a:gd name="T15" fmla="*/ 0 h 607"/>
                          <a:gd name="T16" fmla="*/ 1 w 285"/>
                          <a:gd name="T17" fmla="*/ 0 h 607"/>
                          <a:gd name="T18" fmla="*/ 1 w 285"/>
                          <a:gd name="T19" fmla="*/ 0 h 607"/>
                          <a:gd name="T20" fmla="*/ 1 w 285"/>
                          <a:gd name="T21" fmla="*/ 0 h 607"/>
                          <a:gd name="T22" fmla="*/ 1 w 285"/>
                          <a:gd name="T23" fmla="*/ 0 h 607"/>
                          <a:gd name="T24" fmla="*/ 1 w 285"/>
                          <a:gd name="T25" fmla="*/ 0 h 607"/>
                          <a:gd name="T26" fmla="*/ 1 w 285"/>
                          <a:gd name="T27" fmla="*/ 0 h 607"/>
                          <a:gd name="T28" fmla="*/ 1 w 285"/>
                          <a:gd name="T29" fmla="*/ 0 h 607"/>
                          <a:gd name="T30" fmla="*/ 1 w 285"/>
                          <a:gd name="T31" fmla="*/ 0 h 607"/>
                          <a:gd name="T32" fmla="*/ 1 w 285"/>
                          <a:gd name="T33" fmla="*/ 0 h 607"/>
                          <a:gd name="T34" fmla="*/ 1 w 285"/>
                          <a:gd name="T35" fmla="*/ 0 h 607"/>
                          <a:gd name="T36" fmla="*/ 1 w 285"/>
                          <a:gd name="T37" fmla="*/ 0 h 607"/>
                          <a:gd name="T38" fmla="*/ 1 w 285"/>
                          <a:gd name="T39" fmla="*/ 0 h 607"/>
                          <a:gd name="T40" fmla="*/ 1 w 285"/>
                          <a:gd name="T41" fmla="*/ 0 h 607"/>
                          <a:gd name="T42" fmla="*/ 1 w 285"/>
                          <a:gd name="T43" fmla="*/ 0 h 607"/>
                          <a:gd name="T44" fmla="*/ 1 w 285"/>
                          <a:gd name="T45" fmla="*/ 0 h 607"/>
                          <a:gd name="T46" fmla="*/ 1 w 285"/>
                          <a:gd name="T47" fmla="*/ 0 h 607"/>
                          <a:gd name="T48" fmla="*/ 1 w 285"/>
                          <a:gd name="T49" fmla="*/ 0 h 607"/>
                          <a:gd name="T50" fmla="*/ 0 w 285"/>
                          <a:gd name="T51" fmla="*/ 0 h 607"/>
                          <a:gd name="T52" fmla="*/ 1 w 285"/>
                          <a:gd name="T53" fmla="*/ 0 h 607"/>
                          <a:gd name="T54" fmla="*/ 1 w 285"/>
                          <a:gd name="T55" fmla="*/ 0 h 607"/>
                          <a:gd name="T56" fmla="*/ 1 w 285"/>
                          <a:gd name="T57" fmla="*/ 0 h 607"/>
                          <a:gd name="T58" fmla="*/ 1 w 285"/>
                          <a:gd name="T59" fmla="*/ 0 h 607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</a:gdLst>
                        <a:ahLst/>
                        <a:cxnLst>
                          <a:cxn ang="T60">
                            <a:pos x="T0" y="T1"/>
                          </a:cxn>
                          <a:cxn ang="T61">
                            <a:pos x="T2" y="T3"/>
                          </a:cxn>
                          <a:cxn ang="T62">
                            <a:pos x="T4" y="T5"/>
                          </a:cxn>
                          <a:cxn ang="T63">
                            <a:pos x="T6" y="T7"/>
                          </a:cxn>
                          <a:cxn ang="T64">
                            <a:pos x="T8" y="T9"/>
                          </a:cxn>
                          <a:cxn ang="T65">
                            <a:pos x="T10" y="T11"/>
                          </a:cxn>
                          <a:cxn ang="T66">
                            <a:pos x="T12" y="T13"/>
                          </a:cxn>
                          <a:cxn ang="T67">
                            <a:pos x="T14" y="T15"/>
                          </a:cxn>
                          <a:cxn ang="T68">
                            <a:pos x="T16" y="T17"/>
                          </a:cxn>
                          <a:cxn ang="T69">
                            <a:pos x="T18" y="T19"/>
                          </a:cxn>
                          <a:cxn ang="T70">
                            <a:pos x="T20" y="T21"/>
                          </a:cxn>
                          <a:cxn ang="T71">
                            <a:pos x="T22" y="T23"/>
                          </a:cxn>
                          <a:cxn ang="T72">
                            <a:pos x="T24" y="T25"/>
                          </a:cxn>
                          <a:cxn ang="T73">
                            <a:pos x="T26" y="T27"/>
                          </a:cxn>
                          <a:cxn ang="T74">
                            <a:pos x="T28" y="T29"/>
                          </a:cxn>
                          <a:cxn ang="T75">
                            <a:pos x="T30" y="T31"/>
                          </a:cxn>
                          <a:cxn ang="T76">
                            <a:pos x="T32" y="T33"/>
                          </a:cxn>
                          <a:cxn ang="T77">
                            <a:pos x="T34" y="T35"/>
                          </a:cxn>
                          <a:cxn ang="T78">
                            <a:pos x="T36" y="T37"/>
                          </a:cxn>
                          <a:cxn ang="T79">
                            <a:pos x="T38" y="T39"/>
                          </a:cxn>
                          <a:cxn ang="T80">
                            <a:pos x="T40" y="T41"/>
                          </a:cxn>
                          <a:cxn ang="T81">
                            <a:pos x="T42" y="T43"/>
                          </a:cxn>
                          <a:cxn ang="T82">
                            <a:pos x="T44" y="T45"/>
                          </a:cxn>
                          <a:cxn ang="T83">
                            <a:pos x="T46" y="T47"/>
                          </a:cxn>
                          <a:cxn ang="T84">
                            <a:pos x="T48" y="T49"/>
                          </a:cxn>
                          <a:cxn ang="T85">
                            <a:pos x="T50" y="T51"/>
                          </a:cxn>
                          <a:cxn ang="T86">
                            <a:pos x="T52" y="T53"/>
                          </a:cxn>
                          <a:cxn ang="T87">
                            <a:pos x="T54" y="T55"/>
                          </a:cxn>
                          <a:cxn ang="T88">
                            <a:pos x="T56" y="T57"/>
                          </a:cxn>
                          <a:cxn ang="T89">
                            <a:pos x="T58" y="T59"/>
                          </a:cxn>
                        </a:cxnLst>
                        <a:rect l="0" t="0" r="r" b="b"/>
                        <a:pathLst>
                          <a:path w="285" h="607">
                            <a:moveTo>
                              <a:pt x="70" y="205"/>
                            </a:moveTo>
                            <a:lnTo>
                              <a:pt x="52" y="296"/>
                            </a:lnTo>
                            <a:lnTo>
                              <a:pt x="23" y="353"/>
                            </a:lnTo>
                            <a:lnTo>
                              <a:pt x="6" y="425"/>
                            </a:lnTo>
                            <a:lnTo>
                              <a:pt x="85" y="417"/>
                            </a:lnTo>
                            <a:lnTo>
                              <a:pt x="107" y="597"/>
                            </a:lnTo>
                            <a:lnTo>
                              <a:pt x="156" y="607"/>
                            </a:lnTo>
                            <a:lnTo>
                              <a:pt x="166" y="501"/>
                            </a:lnTo>
                            <a:lnTo>
                              <a:pt x="188" y="425"/>
                            </a:lnTo>
                            <a:lnTo>
                              <a:pt x="269" y="425"/>
                            </a:lnTo>
                            <a:lnTo>
                              <a:pt x="234" y="355"/>
                            </a:lnTo>
                            <a:lnTo>
                              <a:pt x="223" y="287"/>
                            </a:lnTo>
                            <a:lnTo>
                              <a:pt x="213" y="228"/>
                            </a:lnTo>
                            <a:lnTo>
                              <a:pt x="222" y="152"/>
                            </a:lnTo>
                            <a:lnTo>
                              <a:pt x="234" y="262"/>
                            </a:lnTo>
                            <a:lnTo>
                              <a:pt x="246" y="281"/>
                            </a:lnTo>
                            <a:lnTo>
                              <a:pt x="285" y="273"/>
                            </a:lnTo>
                            <a:lnTo>
                              <a:pt x="268" y="185"/>
                            </a:lnTo>
                            <a:lnTo>
                              <a:pt x="267" y="84"/>
                            </a:lnTo>
                            <a:lnTo>
                              <a:pt x="239" y="35"/>
                            </a:lnTo>
                            <a:lnTo>
                              <a:pt x="179" y="8"/>
                            </a:lnTo>
                            <a:lnTo>
                              <a:pt x="93" y="0"/>
                            </a:lnTo>
                            <a:lnTo>
                              <a:pt x="39" y="38"/>
                            </a:lnTo>
                            <a:lnTo>
                              <a:pt x="16" y="104"/>
                            </a:lnTo>
                            <a:lnTo>
                              <a:pt x="10" y="183"/>
                            </a:lnTo>
                            <a:lnTo>
                              <a:pt x="0" y="284"/>
                            </a:lnTo>
                            <a:lnTo>
                              <a:pt x="37" y="281"/>
                            </a:lnTo>
                            <a:lnTo>
                              <a:pt x="47" y="201"/>
                            </a:lnTo>
                            <a:lnTo>
                              <a:pt x="65" y="134"/>
                            </a:lnTo>
                            <a:lnTo>
                              <a:pt x="70" y="205"/>
                            </a:lnTo>
                            <a:close/>
                          </a:path>
                        </a:pathLst>
                      </a:custGeom>
                      <a:solidFill>
                        <a:schemeClr val="tx2"/>
                      </a:solidFill>
                      <a:ln w="1905">
                        <a:solidFill>
                          <a:schemeClr val="tx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MX" sz="12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284" name="Group 542"/>
                  <p:cNvGrpSpPr>
                    <a:grpSpLocks/>
                  </p:cNvGrpSpPr>
                  <p:nvPr/>
                </p:nvGrpSpPr>
                <p:grpSpPr bwMode="auto">
                  <a:xfrm>
                    <a:off x="3788" y="2664"/>
                    <a:ext cx="142" cy="156"/>
                    <a:chOff x="837" y="3165"/>
                    <a:chExt cx="142" cy="154"/>
                  </a:xfrm>
                </p:grpSpPr>
                <p:sp>
                  <p:nvSpPr>
                    <p:cNvPr id="290" name="Freeform 543"/>
                    <p:cNvSpPr>
                      <a:spLocks/>
                    </p:cNvSpPr>
                    <p:nvPr/>
                  </p:nvSpPr>
                  <p:spPr bwMode="auto">
                    <a:xfrm>
                      <a:off x="837" y="3169"/>
                      <a:ext cx="66" cy="150"/>
                    </a:xfrm>
                    <a:custGeom>
                      <a:avLst/>
                      <a:gdLst>
                        <a:gd name="T0" fmla="*/ 0 w 347"/>
                        <a:gd name="T1" fmla="*/ 0 h 792"/>
                        <a:gd name="T2" fmla="*/ 0 w 347"/>
                        <a:gd name="T3" fmla="*/ 0 h 792"/>
                        <a:gd name="T4" fmla="*/ 0 w 347"/>
                        <a:gd name="T5" fmla="*/ 0 h 792"/>
                        <a:gd name="T6" fmla="*/ 0 w 347"/>
                        <a:gd name="T7" fmla="*/ 0 h 792"/>
                        <a:gd name="T8" fmla="*/ 0 w 347"/>
                        <a:gd name="T9" fmla="*/ 0 h 792"/>
                        <a:gd name="T10" fmla="*/ 0 w 347"/>
                        <a:gd name="T11" fmla="*/ 0 h 792"/>
                        <a:gd name="T12" fmla="*/ 0 w 347"/>
                        <a:gd name="T13" fmla="*/ 0 h 792"/>
                        <a:gd name="T14" fmla="*/ 0 w 347"/>
                        <a:gd name="T15" fmla="*/ 0 h 792"/>
                        <a:gd name="T16" fmla="*/ 0 w 347"/>
                        <a:gd name="T17" fmla="*/ 0 h 792"/>
                        <a:gd name="T18" fmla="*/ 0 w 347"/>
                        <a:gd name="T19" fmla="*/ 0 h 792"/>
                        <a:gd name="T20" fmla="*/ 0 w 347"/>
                        <a:gd name="T21" fmla="*/ 0 h 792"/>
                        <a:gd name="T22" fmla="*/ 0 w 347"/>
                        <a:gd name="T23" fmla="*/ 0 h 792"/>
                        <a:gd name="T24" fmla="*/ 0 w 347"/>
                        <a:gd name="T25" fmla="*/ 0 h 792"/>
                        <a:gd name="T26" fmla="*/ 0 w 347"/>
                        <a:gd name="T27" fmla="*/ 0 h 792"/>
                        <a:gd name="T28" fmla="*/ 0 w 347"/>
                        <a:gd name="T29" fmla="*/ 0 h 792"/>
                        <a:gd name="T30" fmla="*/ 0 w 347"/>
                        <a:gd name="T31" fmla="*/ 0 h 792"/>
                        <a:gd name="T32" fmla="*/ 0 w 347"/>
                        <a:gd name="T33" fmla="*/ 0 h 792"/>
                        <a:gd name="T34" fmla="*/ 0 w 347"/>
                        <a:gd name="T35" fmla="*/ 0 h 792"/>
                        <a:gd name="T36" fmla="*/ 0 w 347"/>
                        <a:gd name="T37" fmla="*/ 0 h 792"/>
                        <a:gd name="T38" fmla="*/ 0 w 347"/>
                        <a:gd name="T39" fmla="*/ 0 h 792"/>
                        <a:gd name="T40" fmla="*/ 0 w 347"/>
                        <a:gd name="T41" fmla="*/ 0 h 792"/>
                        <a:gd name="T42" fmla="*/ 0 w 347"/>
                        <a:gd name="T43" fmla="*/ 0 h 792"/>
                        <a:gd name="T44" fmla="*/ 0 w 347"/>
                        <a:gd name="T45" fmla="*/ 0 h 792"/>
                        <a:gd name="T46" fmla="*/ 0 w 347"/>
                        <a:gd name="T47" fmla="*/ 0 h 792"/>
                        <a:gd name="T48" fmla="*/ 0 w 347"/>
                        <a:gd name="T49" fmla="*/ 0 h 792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0" t="0" r="r" b="b"/>
                      <a:pathLst>
                        <a:path w="347" h="792">
                          <a:moveTo>
                            <a:pt x="347" y="464"/>
                          </a:moveTo>
                          <a:lnTo>
                            <a:pt x="317" y="354"/>
                          </a:lnTo>
                          <a:lnTo>
                            <a:pt x="323" y="242"/>
                          </a:lnTo>
                          <a:lnTo>
                            <a:pt x="286" y="200"/>
                          </a:lnTo>
                          <a:lnTo>
                            <a:pt x="204" y="173"/>
                          </a:lnTo>
                          <a:lnTo>
                            <a:pt x="238" y="150"/>
                          </a:lnTo>
                          <a:lnTo>
                            <a:pt x="265" y="92"/>
                          </a:lnTo>
                          <a:lnTo>
                            <a:pt x="232" y="21"/>
                          </a:lnTo>
                          <a:lnTo>
                            <a:pt x="187" y="0"/>
                          </a:lnTo>
                          <a:lnTo>
                            <a:pt x="118" y="9"/>
                          </a:lnTo>
                          <a:lnTo>
                            <a:pt x="70" y="71"/>
                          </a:lnTo>
                          <a:lnTo>
                            <a:pt x="76" y="124"/>
                          </a:lnTo>
                          <a:lnTo>
                            <a:pt x="124" y="161"/>
                          </a:lnTo>
                          <a:lnTo>
                            <a:pt x="75" y="190"/>
                          </a:lnTo>
                          <a:lnTo>
                            <a:pt x="26" y="245"/>
                          </a:lnTo>
                          <a:lnTo>
                            <a:pt x="12" y="334"/>
                          </a:lnTo>
                          <a:lnTo>
                            <a:pt x="0" y="497"/>
                          </a:lnTo>
                          <a:lnTo>
                            <a:pt x="70" y="491"/>
                          </a:lnTo>
                          <a:lnTo>
                            <a:pt x="74" y="549"/>
                          </a:lnTo>
                          <a:lnTo>
                            <a:pt x="58" y="654"/>
                          </a:lnTo>
                          <a:lnTo>
                            <a:pt x="63" y="773"/>
                          </a:lnTo>
                          <a:lnTo>
                            <a:pt x="181" y="792"/>
                          </a:lnTo>
                          <a:lnTo>
                            <a:pt x="292" y="773"/>
                          </a:lnTo>
                          <a:lnTo>
                            <a:pt x="271" y="490"/>
                          </a:lnTo>
                          <a:lnTo>
                            <a:pt x="347" y="464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190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MX" sz="1200">
                        <a:solidFill>
                          <a:prstClr val="black"/>
                        </a:solidFill>
                      </a:endParaRPr>
                    </a:p>
                  </p:txBody>
                </p:sp>
                <p:grpSp>
                  <p:nvGrpSpPr>
                    <p:cNvPr id="291" name="Group 54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11" y="3165"/>
                      <a:ext cx="68" cy="154"/>
                      <a:chOff x="1102" y="2293"/>
                      <a:chExt cx="179" cy="408"/>
                    </a:xfrm>
                  </p:grpSpPr>
                  <p:sp>
                    <p:nvSpPr>
                      <p:cNvPr id="292" name="Freeform 5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02" y="2293"/>
                        <a:ext cx="179" cy="408"/>
                      </a:xfrm>
                      <a:custGeom>
                        <a:avLst/>
                        <a:gdLst>
                          <a:gd name="T0" fmla="*/ 0 w 360"/>
                          <a:gd name="T1" fmla="*/ 1 h 815"/>
                          <a:gd name="T2" fmla="*/ 0 w 360"/>
                          <a:gd name="T3" fmla="*/ 1 h 815"/>
                          <a:gd name="T4" fmla="*/ 0 w 360"/>
                          <a:gd name="T5" fmla="*/ 1 h 815"/>
                          <a:gd name="T6" fmla="*/ 0 w 360"/>
                          <a:gd name="T7" fmla="*/ 1 h 815"/>
                          <a:gd name="T8" fmla="*/ 0 w 360"/>
                          <a:gd name="T9" fmla="*/ 1 h 815"/>
                          <a:gd name="T10" fmla="*/ 0 w 360"/>
                          <a:gd name="T11" fmla="*/ 1 h 815"/>
                          <a:gd name="T12" fmla="*/ 0 w 360"/>
                          <a:gd name="T13" fmla="*/ 1 h 815"/>
                          <a:gd name="T14" fmla="*/ 0 w 360"/>
                          <a:gd name="T15" fmla="*/ 1 h 815"/>
                          <a:gd name="T16" fmla="*/ 0 w 360"/>
                          <a:gd name="T17" fmla="*/ 1 h 815"/>
                          <a:gd name="T18" fmla="*/ 0 w 360"/>
                          <a:gd name="T19" fmla="*/ 0 h 815"/>
                          <a:gd name="T20" fmla="*/ 0 w 360"/>
                          <a:gd name="T21" fmla="*/ 1 h 815"/>
                          <a:gd name="T22" fmla="*/ 0 w 360"/>
                          <a:gd name="T23" fmla="*/ 1 h 815"/>
                          <a:gd name="T24" fmla="*/ 0 w 360"/>
                          <a:gd name="T25" fmla="*/ 1 h 815"/>
                          <a:gd name="T26" fmla="*/ 0 w 360"/>
                          <a:gd name="T27" fmla="*/ 1 h 815"/>
                          <a:gd name="T28" fmla="*/ 0 w 360"/>
                          <a:gd name="T29" fmla="*/ 1 h 815"/>
                          <a:gd name="T30" fmla="*/ 0 w 360"/>
                          <a:gd name="T31" fmla="*/ 1 h 815"/>
                          <a:gd name="T32" fmla="*/ 0 w 360"/>
                          <a:gd name="T33" fmla="*/ 1 h 815"/>
                          <a:gd name="T34" fmla="*/ 0 w 360"/>
                          <a:gd name="T35" fmla="*/ 1 h 815"/>
                          <a:gd name="T36" fmla="*/ 0 w 360"/>
                          <a:gd name="T37" fmla="*/ 1 h 815"/>
                          <a:gd name="T38" fmla="*/ 0 w 360"/>
                          <a:gd name="T39" fmla="*/ 1 h 815"/>
                          <a:gd name="T40" fmla="*/ 0 w 360"/>
                          <a:gd name="T41" fmla="*/ 1 h 815"/>
                          <a:gd name="T42" fmla="*/ 0 w 360"/>
                          <a:gd name="T43" fmla="*/ 1 h 815"/>
                          <a:gd name="T44" fmla="*/ 0 w 360"/>
                          <a:gd name="T45" fmla="*/ 1 h 815"/>
                          <a:gd name="T46" fmla="*/ 0 w 360"/>
                          <a:gd name="T47" fmla="*/ 1 h 815"/>
                          <a:gd name="T48" fmla="*/ 0 w 360"/>
                          <a:gd name="T49" fmla="*/ 1 h 815"/>
                          <a:gd name="T50" fmla="*/ 0 w 360"/>
                          <a:gd name="T51" fmla="*/ 1 h 815"/>
                          <a:gd name="T52" fmla="*/ 0 w 360"/>
                          <a:gd name="T53" fmla="*/ 1 h 815"/>
                          <a:gd name="T54" fmla="*/ 0 w 360"/>
                          <a:gd name="T55" fmla="*/ 1 h 815"/>
                          <a:gd name="T56" fmla="*/ 0 w 360"/>
                          <a:gd name="T57" fmla="*/ 1 h 815"/>
                          <a:gd name="T58" fmla="*/ 0 w 360"/>
                          <a:gd name="T59" fmla="*/ 1 h 815"/>
                          <a:gd name="T60" fmla="*/ 0 w 360"/>
                          <a:gd name="T61" fmla="*/ 1 h 815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</a:gdLst>
                        <a:ahLst/>
                        <a:cxnLst>
                          <a:cxn ang="T62">
                            <a:pos x="T0" y="T1"/>
                          </a:cxn>
                          <a:cxn ang="T63">
                            <a:pos x="T2" y="T3"/>
                          </a:cxn>
                          <a:cxn ang="T64">
                            <a:pos x="T4" y="T5"/>
                          </a:cxn>
                          <a:cxn ang="T65">
                            <a:pos x="T6" y="T7"/>
                          </a:cxn>
                          <a:cxn ang="T66">
                            <a:pos x="T8" y="T9"/>
                          </a:cxn>
                          <a:cxn ang="T67">
                            <a:pos x="T10" y="T11"/>
                          </a:cxn>
                          <a:cxn ang="T68">
                            <a:pos x="T12" y="T13"/>
                          </a:cxn>
                          <a:cxn ang="T69">
                            <a:pos x="T14" y="T15"/>
                          </a:cxn>
                          <a:cxn ang="T70">
                            <a:pos x="T16" y="T17"/>
                          </a:cxn>
                          <a:cxn ang="T71">
                            <a:pos x="T18" y="T19"/>
                          </a:cxn>
                          <a:cxn ang="T72">
                            <a:pos x="T20" y="T21"/>
                          </a:cxn>
                          <a:cxn ang="T73">
                            <a:pos x="T22" y="T23"/>
                          </a:cxn>
                          <a:cxn ang="T74">
                            <a:pos x="T24" y="T25"/>
                          </a:cxn>
                          <a:cxn ang="T75">
                            <a:pos x="T26" y="T27"/>
                          </a:cxn>
                          <a:cxn ang="T76">
                            <a:pos x="T28" y="T29"/>
                          </a:cxn>
                          <a:cxn ang="T77">
                            <a:pos x="T30" y="T31"/>
                          </a:cxn>
                          <a:cxn ang="T78">
                            <a:pos x="T32" y="T33"/>
                          </a:cxn>
                          <a:cxn ang="T79">
                            <a:pos x="T34" y="T35"/>
                          </a:cxn>
                          <a:cxn ang="T80">
                            <a:pos x="T36" y="T37"/>
                          </a:cxn>
                          <a:cxn ang="T81">
                            <a:pos x="T38" y="T39"/>
                          </a:cxn>
                          <a:cxn ang="T82">
                            <a:pos x="T40" y="T41"/>
                          </a:cxn>
                          <a:cxn ang="T83">
                            <a:pos x="T42" y="T43"/>
                          </a:cxn>
                          <a:cxn ang="T84">
                            <a:pos x="T44" y="T45"/>
                          </a:cxn>
                          <a:cxn ang="T85">
                            <a:pos x="T46" y="T47"/>
                          </a:cxn>
                          <a:cxn ang="T86">
                            <a:pos x="T48" y="T49"/>
                          </a:cxn>
                          <a:cxn ang="T87">
                            <a:pos x="T50" y="T51"/>
                          </a:cxn>
                          <a:cxn ang="T88">
                            <a:pos x="T52" y="T53"/>
                          </a:cxn>
                          <a:cxn ang="T89">
                            <a:pos x="T54" y="T55"/>
                          </a:cxn>
                          <a:cxn ang="T90">
                            <a:pos x="T56" y="T57"/>
                          </a:cxn>
                          <a:cxn ang="T91">
                            <a:pos x="T58" y="T59"/>
                          </a:cxn>
                          <a:cxn ang="T92">
                            <a:pos x="T60" y="T61"/>
                          </a:cxn>
                        </a:cxnLst>
                        <a:rect l="0" t="0" r="r" b="b"/>
                        <a:pathLst>
                          <a:path w="360" h="815">
                            <a:moveTo>
                              <a:pt x="289" y="487"/>
                            </a:moveTo>
                            <a:lnTo>
                              <a:pt x="360" y="464"/>
                            </a:lnTo>
                            <a:lnTo>
                              <a:pt x="328" y="354"/>
                            </a:lnTo>
                            <a:lnTo>
                              <a:pt x="334" y="242"/>
                            </a:lnTo>
                            <a:lnTo>
                              <a:pt x="297" y="201"/>
                            </a:lnTo>
                            <a:lnTo>
                              <a:pt x="217" y="173"/>
                            </a:lnTo>
                            <a:lnTo>
                              <a:pt x="250" y="150"/>
                            </a:lnTo>
                            <a:lnTo>
                              <a:pt x="277" y="92"/>
                            </a:lnTo>
                            <a:lnTo>
                              <a:pt x="245" y="21"/>
                            </a:lnTo>
                            <a:lnTo>
                              <a:pt x="199" y="0"/>
                            </a:lnTo>
                            <a:lnTo>
                              <a:pt x="118" y="7"/>
                            </a:lnTo>
                            <a:lnTo>
                              <a:pt x="73" y="79"/>
                            </a:lnTo>
                            <a:lnTo>
                              <a:pt x="83" y="128"/>
                            </a:lnTo>
                            <a:lnTo>
                              <a:pt x="108" y="157"/>
                            </a:lnTo>
                            <a:lnTo>
                              <a:pt x="127" y="167"/>
                            </a:lnTo>
                            <a:lnTo>
                              <a:pt x="70" y="189"/>
                            </a:lnTo>
                            <a:lnTo>
                              <a:pt x="24" y="282"/>
                            </a:lnTo>
                            <a:lnTo>
                              <a:pt x="24" y="379"/>
                            </a:lnTo>
                            <a:lnTo>
                              <a:pt x="0" y="495"/>
                            </a:lnTo>
                            <a:lnTo>
                              <a:pt x="51" y="487"/>
                            </a:lnTo>
                            <a:lnTo>
                              <a:pt x="9" y="638"/>
                            </a:lnTo>
                            <a:lnTo>
                              <a:pt x="57" y="625"/>
                            </a:lnTo>
                            <a:lnTo>
                              <a:pt x="105" y="629"/>
                            </a:lnTo>
                            <a:lnTo>
                              <a:pt x="108" y="713"/>
                            </a:lnTo>
                            <a:lnTo>
                              <a:pt x="127" y="812"/>
                            </a:lnTo>
                            <a:lnTo>
                              <a:pt x="220" y="815"/>
                            </a:lnTo>
                            <a:lnTo>
                              <a:pt x="224" y="690"/>
                            </a:lnTo>
                            <a:lnTo>
                              <a:pt x="240" y="653"/>
                            </a:lnTo>
                            <a:lnTo>
                              <a:pt x="345" y="638"/>
                            </a:lnTo>
                            <a:lnTo>
                              <a:pt x="298" y="539"/>
                            </a:lnTo>
                            <a:lnTo>
                              <a:pt x="289" y="487"/>
                            </a:lnTo>
                            <a:close/>
                          </a:path>
                        </a:pathLst>
                      </a:custGeom>
                      <a:solidFill>
                        <a:schemeClr val="tx2"/>
                      </a:solidFill>
                      <a:ln w="1905">
                        <a:solidFill>
                          <a:schemeClr val="tx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MX" sz="12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93" name="Freeform 54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52" y="2301"/>
                        <a:ext cx="70" cy="71"/>
                      </a:xfrm>
                      <a:custGeom>
                        <a:avLst/>
                        <a:gdLst>
                          <a:gd name="T0" fmla="*/ 0 w 142"/>
                          <a:gd name="T1" fmla="*/ 1 h 142"/>
                          <a:gd name="T2" fmla="*/ 0 w 142"/>
                          <a:gd name="T3" fmla="*/ 1 h 142"/>
                          <a:gd name="T4" fmla="*/ 0 w 142"/>
                          <a:gd name="T5" fmla="*/ 1 h 142"/>
                          <a:gd name="T6" fmla="*/ 0 w 142"/>
                          <a:gd name="T7" fmla="*/ 1 h 142"/>
                          <a:gd name="T8" fmla="*/ 0 w 142"/>
                          <a:gd name="T9" fmla="*/ 1 h 142"/>
                          <a:gd name="T10" fmla="*/ 0 w 142"/>
                          <a:gd name="T11" fmla="*/ 1 h 142"/>
                          <a:gd name="T12" fmla="*/ 0 w 142"/>
                          <a:gd name="T13" fmla="*/ 1 h 142"/>
                          <a:gd name="T14" fmla="*/ 0 w 142"/>
                          <a:gd name="T15" fmla="*/ 1 h 142"/>
                          <a:gd name="T16" fmla="*/ 0 w 142"/>
                          <a:gd name="T17" fmla="*/ 0 h 142"/>
                          <a:gd name="T18" fmla="*/ 0 w 142"/>
                          <a:gd name="T19" fmla="*/ 1 h 142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142" h="142">
                            <a:moveTo>
                              <a:pt x="30" y="14"/>
                            </a:moveTo>
                            <a:lnTo>
                              <a:pt x="0" y="53"/>
                            </a:lnTo>
                            <a:lnTo>
                              <a:pt x="4" y="106"/>
                            </a:lnTo>
                            <a:lnTo>
                              <a:pt x="58" y="142"/>
                            </a:lnTo>
                            <a:lnTo>
                              <a:pt x="96" y="134"/>
                            </a:lnTo>
                            <a:lnTo>
                              <a:pt x="127" y="113"/>
                            </a:lnTo>
                            <a:lnTo>
                              <a:pt x="142" y="79"/>
                            </a:lnTo>
                            <a:lnTo>
                              <a:pt x="129" y="25"/>
                            </a:lnTo>
                            <a:lnTo>
                              <a:pt x="81" y="0"/>
                            </a:lnTo>
                            <a:lnTo>
                              <a:pt x="30" y="14"/>
                            </a:lnTo>
                            <a:close/>
                          </a:path>
                        </a:pathLst>
                      </a:custGeom>
                      <a:solidFill>
                        <a:schemeClr val="tx2"/>
                      </a:solidFill>
                      <a:ln w="1905">
                        <a:solidFill>
                          <a:schemeClr val="tx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MX" sz="12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94" name="Freeform 54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19" y="2385"/>
                        <a:ext cx="143" cy="303"/>
                      </a:xfrm>
                      <a:custGeom>
                        <a:avLst/>
                        <a:gdLst>
                          <a:gd name="T0" fmla="*/ 1 w 285"/>
                          <a:gd name="T1" fmla="*/ 0 h 607"/>
                          <a:gd name="T2" fmla="*/ 1 w 285"/>
                          <a:gd name="T3" fmla="*/ 0 h 607"/>
                          <a:gd name="T4" fmla="*/ 1 w 285"/>
                          <a:gd name="T5" fmla="*/ 0 h 607"/>
                          <a:gd name="T6" fmla="*/ 1 w 285"/>
                          <a:gd name="T7" fmla="*/ 0 h 607"/>
                          <a:gd name="T8" fmla="*/ 1 w 285"/>
                          <a:gd name="T9" fmla="*/ 0 h 607"/>
                          <a:gd name="T10" fmla="*/ 1 w 285"/>
                          <a:gd name="T11" fmla="*/ 0 h 607"/>
                          <a:gd name="T12" fmla="*/ 1 w 285"/>
                          <a:gd name="T13" fmla="*/ 0 h 607"/>
                          <a:gd name="T14" fmla="*/ 1 w 285"/>
                          <a:gd name="T15" fmla="*/ 0 h 607"/>
                          <a:gd name="T16" fmla="*/ 1 w 285"/>
                          <a:gd name="T17" fmla="*/ 0 h 607"/>
                          <a:gd name="T18" fmla="*/ 1 w 285"/>
                          <a:gd name="T19" fmla="*/ 0 h 607"/>
                          <a:gd name="T20" fmla="*/ 1 w 285"/>
                          <a:gd name="T21" fmla="*/ 0 h 607"/>
                          <a:gd name="T22" fmla="*/ 1 w 285"/>
                          <a:gd name="T23" fmla="*/ 0 h 607"/>
                          <a:gd name="T24" fmla="*/ 1 w 285"/>
                          <a:gd name="T25" fmla="*/ 0 h 607"/>
                          <a:gd name="T26" fmla="*/ 1 w 285"/>
                          <a:gd name="T27" fmla="*/ 0 h 607"/>
                          <a:gd name="T28" fmla="*/ 1 w 285"/>
                          <a:gd name="T29" fmla="*/ 0 h 607"/>
                          <a:gd name="T30" fmla="*/ 1 w 285"/>
                          <a:gd name="T31" fmla="*/ 0 h 607"/>
                          <a:gd name="T32" fmla="*/ 1 w 285"/>
                          <a:gd name="T33" fmla="*/ 0 h 607"/>
                          <a:gd name="T34" fmla="*/ 1 w 285"/>
                          <a:gd name="T35" fmla="*/ 0 h 607"/>
                          <a:gd name="T36" fmla="*/ 1 w 285"/>
                          <a:gd name="T37" fmla="*/ 0 h 607"/>
                          <a:gd name="T38" fmla="*/ 1 w 285"/>
                          <a:gd name="T39" fmla="*/ 0 h 607"/>
                          <a:gd name="T40" fmla="*/ 1 w 285"/>
                          <a:gd name="T41" fmla="*/ 0 h 607"/>
                          <a:gd name="T42" fmla="*/ 1 w 285"/>
                          <a:gd name="T43" fmla="*/ 0 h 607"/>
                          <a:gd name="T44" fmla="*/ 1 w 285"/>
                          <a:gd name="T45" fmla="*/ 0 h 607"/>
                          <a:gd name="T46" fmla="*/ 1 w 285"/>
                          <a:gd name="T47" fmla="*/ 0 h 607"/>
                          <a:gd name="T48" fmla="*/ 1 w 285"/>
                          <a:gd name="T49" fmla="*/ 0 h 607"/>
                          <a:gd name="T50" fmla="*/ 0 w 285"/>
                          <a:gd name="T51" fmla="*/ 0 h 607"/>
                          <a:gd name="T52" fmla="*/ 1 w 285"/>
                          <a:gd name="T53" fmla="*/ 0 h 607"/>
                          <a:gd name="T54" fmla="*/ 1 w 285"/>
                          <a:gd name="T55" fmla="*/ 0 h 607"/>
                          <a:gd name="T56" fmla="*/ 1 w 285"/>
                          <a:gd name="T57" fmla="*/ 0 h 607"/>
                          <a:gd name="T58" fmla="*/ 1 w 285"/>
                          <a:gd name="T59" fmla="*/ 0 h 607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</a:gdLst>
                        <a:ahLst/>
                        <a:cxnLst>
                          <a:cxn ang="T60">
                            <a:pos x="T0" y="T1"/>
                          </a:cxn>
                          <a:cxn ang="T61">
                            <a:pos x="T2" y="T3"/>
                          </a:cxn>
                          <a:cxn ang="T62">
                            <a:pos x="T4" y="T5"/>
                          </a:cxn>
                          <a:cxn ang="T63">
                            <a:pos x="T6" y="T7"/>
                          </a:cxn>
                          <a:cxn ang="T64">
                            <a:pos x="T8" y="T9"/>
                          </a:cxn>
                          <a:cxn ang="T65">
                            <a:pos x="T10" y="T11"/>
                          </a:cxn>
                          <a:cxn ang="T66">
                            <a:pos x="T12" y="T13"/>
                          </a:cxn>
                          <a:cxn ang="T67">
                            <a:pos x="T14" y="T15"/>
                          </a:cxn>
                          <a:cxn ang="T68">
                            <a:pos x="T16" y="T17"/>
                          </a:cxn>
                          <a:cxn ang="T69">
                            <a:pos x="T18" y="T19"/>
                          </a:cxn>
                          <a:cxn ang="T70">
                            <a:pos x="T20" y="T21"/>
                          </a:cxn>
                          <a:cxn ang="T71">
                            <a:pos x="T22" y="T23"/>
                          </a:cxn>
                          <a:cxn ang="T72">
                            <a:pos x="T24" y="T25"/>
                          </a:cxn>
                          <a:cxn ang="T73">
                            <a:pos x="T26" y="T27"/>
                          </a:cxn>
                          <a:cxn ang="T74">
                            <a:pos x="T28" y="T29"/>
                          </a:cxn>
                          <a:cxn ang="T75">
                            <a:pos x="T30" y="T31"/>
                          </a:cxn>
                          <a:cxn ang="T76">
                            <a:pos x="T32" y="T33"/>
                          </a:cxn>
                          <a:cxn ang="T77">
                            <a:pos x="T34" y="T35"/>
                          </a:cxn>
                          <a:cxn ang="T78">
                            <a:pos x="T36" y="T37"/>
                          </a:cxn>
                          <a:cxn ang="T79">
                            <a:pos x="T38" y="T39"/>
                          </a:cxn>
                          <a:cxn ang="T80">
                            <a:pos x="T40" y="T41"/>
                          </a:cxn>
                          <a:cxn ang="T81">
                            <a:pos x="T42" y="T43"/>
                          </a:cxn>
                          <a:cxn ang="T82">
                            <a:pos x="T44" y="T45"/>
                          </a:cxn>
                          <a:cxn ang="T83">
                            <a:pos x="T46" y="T47"/>
                          </a:cxn>
                          <a:cxn ang="T84">
                            <a:pos x="T48" y="T49"/>
                          </a:cxn>
                          <a:cxn ang="T85">
                            <a:pos x="T50" y="T51"/>
                          </a:cxn>
                          <a:cxn ang="T86">
                            <a:pos x="T52" y="T53"/>
                          </a:cxn>
                          <a:cxn ang="T87">
                            <a:pos x="T54" y="T55"/>
                          </a:cxn>
                          <a:cxn ang="T88">
                            <a:pos x="T56" y="T57"/>
                          </a:cxn>
                          <a:cxn ang="T89">
                            <a:pos x="T58" y="T59"/>
                          </a:cxn>
                        </a:cxnLst>
                        <a:rect l="0" t="0" r="r" b="b"/>
                        <a:pathLst>
                          <a:path w="285" h="607">
                            <a:moveTo>
                              <a:pt x="70" y="205"/>
                            </a:moveTo>
                            <a:lnTo>
                              <a:pt x="52" y="296"/>
                            </a:lnTo>
                            <a:lnTo>
                              <a:pt x="23" y="353"/>
                            </a:lnTo>
                            <a:lnTo>
                              <a:pt x="6" y="425"/>
                            </a:lnTo>
                            <a:lnTo>
                              <a:pt x="85" y="417"/>
                            </a:lnTo>
                            <a:lnTo>
                              <a:pt x="107" y="597"/>
                            </a:lnTo>
                            <a:lnTo>
                              <a:pt x="156" y="607"/>
                            </a:lnTo>
                            <a:lnTo>
                              <a:pt x="166" y="501"/>
                            </a:lnTo>
                            <a:lnTo>
                              <a:pt x="188" y="425"/>
                            </a:lnTo>
                            <a:lnTo>
                              <a:pt x="269" y="425"/>
                            </a:lnTo>
                            <a:lnTo>
                              <a:pt x="234" y="355"/>
                            </a:lnTo>
                            <a:lnTo>
                              <a:pt x="223" y="287"/>
                            </a:lnTo>
                            <a:lnTo>
                              <a:pt x="213" y="228"/>
                            </a:lnTo>
                            <a:lnTo>
                              <a:pt x="222" y="152"/>
                            </a:lnTo>
                            <a:lnTo>
                              <a:pt x="234" y="262"/>
                            </a:lnTo>
                            <a:lnTo>
                              <a:pt x="246" y="281"/>
                            </a:lnTo>
                            <a:lnTo>
                              <a:pt x="285" y="273"/>
                            </a:lnTo>
                            <a:lnTo>
                              <a:pt x="268" y="185"/>
                            </a:lnTo>
                            <a:lnTo>
                              <a:pt x="267" y="84"/>
                            </a:lnTo>
                            <a:lnTo>
                              <a:pt x="239" y="35"/>
                            </a:lnTo>
                            <a:lnTo>
                              <a:pt x="179" y="8"/>
                            </a:lnTo>
                            <a:lnTo>
                              <a:pt x="93" y="0"/>
                            </a:lnTo>
                            <a:lnTo>
                              <a:pt x="39" y="38"/>
                            </a:lnTo>
                            <a:lnTo>
                              <a:pt x="16" y="104"/>
                            </a:lnTo>
                            <a:lnTo>
                              <a:pt x="10" y="183"/>
                            </a:lnTo>
                            <a:lnTo>
                              <a:pt x="0" y="284"/>
                            </a:lnTo>
                            <a:lnTo>
                              <a:pt x="37" y="281"/>
                            </a:lnTo>
                            <a:lnTo>
                              <a:pt x="47" y="201"/>
                            </a:lnTo>
                            <a:lnTo>
                              <a:pt x="65" y="134"/>
                            </a:lnTo>
                            <a:lnTo>
                              <a:pt x="70" y="205"/>
                            </a:lnTo>
                            <a:close/>
                          </a:path>
                        </a:pathLst>
                      </a:custGeom>
                      <a:solidFill>
                        <a:schemeClr val="tx2"/>
                      </a:solidFill>
                      <a:ln w="1905">
                        <a:solidFill>
                          <a:schemeClr val="tx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MX" sz="12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285" name="Freeform 548"/>
                  <p:cNvSpPr>
                    <a:spLocks/>
                  </p:cNvSpPr>
                  <p:nvPr/>
                </p:nvSpPr>
                <p:spPr bwMode="auto">
                  <a:xfrm>
                    <a:off x="3942" y="2664"/>
                    <a:ext cx="67" cy="152"/>
                  </a:xfrm>
                  <a:custGeom>
                    <a:avLst/>
                    <a:gdLst>
                      <a:gd name="T0" fmla="*/ 0 w 347"/>
                      <a:gd name="T1" fmla="*/ 0 h 792"/>
                      <a:gd name="T2" fmla="*/ 0 w 347"/>
                      <a:gd name="T3" fmla="*/ 0 h 792"/>
                      <a:gd name="T4" fmla="*/ 0 w 347"/>
                      <a:gd name="T5" fmla="*/ 0 h 792"/>
                      <a:gd name="T6" fmla="*/ 0 w 347"/>
                      <a:gd name="T7" fmla="*/ 0 h 792"/>
                      <a:gd name="T8" fmla="*/ 0 w 347"/>
                      <a:gd name="T9" fmla="*/ 0 h 792"/>
                      <a:gd name="T10" fmla="*/ 0 w 347"/>
                      <a:gd name="T11" fmla="*/ 0 h 792"/>
                      <a:gd name="T12" fmla="*/ 0 w 347"/>
                      <a:gd name="T13" fmla="*/ 0 h 792"/>
                      <a:gd name="T14" fmla="*/ 0 w 347"/>
                      <a:gd name="T15" fmla="*/ 0 h 792"/>
                      <a:gd name="T16" fmla="*/ 0 w 347"/>
                      <a:gd name="T17" fmla="*/ 0 h 792"/>
                      <a:gd name="T18" fmla="*/ 0 w 347"/>
                      <a:gd name="T19" fmla="*/ 0 h 792"/>
                      <a:gd name="T20" fmla="*/ 0 w 347"/>
                      <a:gd name="T21" fmla="*/ 0 h 792"/>
                      <a:gd name="T22" fmla="*/ 0 w 347"/>
                      <a:gd name="T23" fmla="*/ 0 h 792"/>
                      <a:gd name="T24" fmla="*/ 0 w 347"/>
                      <a:gd name="T25" fmla="*/ 0 h 792"/>
                      <a:gd name="T26" fmla="*/ 0 w 347"/>
                      <a:gd name="T27" fmla="*/ 0 h 792"/>
                      <a:gd name="T28" fmla="*/ 0 w 347"/>
                      <a:gd name="T29" fmla="*/ 0 h 792"/>
                      <a:gd name="T30" fmla="*/ 0 w 347"/>
                      <a:gd name="T31" fmla="*/ 0 h 792"/>
                      <a:gd name="T32" fmla="*/ 0 w 347"/>
                      <a:gd name="T33" fmla="*/ 0 h 792"/>
                      <a:gd name="T34" fmla="*/ 0 w 347"/>
                      <a:gd name="T35" fmla="*/ 0 h 792"/>
                      <a:gd name="T36" fmla="*/ 0 w 347"/>
                      <a:gd name="T37" fmla="*/ 0 h 792"/>
                      <a:gd name="T38" fmla="*/ 0 w 347"/>
                      <a:gd name="T39" fmla="*/ 0 h 792"/>
                      <a:gd name="T40" fmla="*/ 0 w 347"/>
                      <a:gd name="T41" fmla="*/ 0 h 792"/>
                      <a:gd name="T42" fmla="*/ 0 w 347"/>
                      <a:gd name="T43" fmla="*/ 0 h 792"/>
                      <a:gd name="T44" fmla="*/ 0 w 347"/>
                      <a:gd name="T45" fmla="*/ 0 h 792"/>
                      <a:gd name="T46" fmla="*/ 0 w 347"/>
                      <a:gd name="T47" fmla="*/ 0 h 792"/>
                      <a:gd name="T48" fmla="*/ 0 w 347"/>
                      <a:gd name="T49" fmla="*/ 0 h 792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347" h="792">
                        <a:moveTo>
                          <a:pt x="347" y="464"/>
                        </a:moveTo>
                        <a:lnTo>
                          <a:pt x="317" y="354"/>
                        </a:lnTo>
                        <a:lnTo>
                          <a:pt x="323" y="242"/>
                        </a:lnTo>
                        <a:lnTo>
                          <a:pt x="286" y="200"/>
                        </a:lnTo>
                        <a:lnTo>
                          <a:pt x="204" y="173"/>
                        </a:lnTo>
                        <a:lnTo>
                          <a:pt x="238" y="150"/>
                        </a:lnTo>
                        <a:lnTo>
                          <a:pt x="265" y="92"/>
                        </a:lnTo>
                        <a:lnTo>
                          <a:pt x="232" y="21"/>
                        </a:lnTo>
                        <a:lnTo>
                          <a:pt x="187" y="0"/>
                        </a:lnTo>
                        <a:lnTo>
                          <a:pt x="118" y="9"/>
                        </a:lnTo>
                        <a:lnTo>
                          <a:pt x="70" y="71"/>
                        </a:lnTo>
                        <a:lnTo>
                          <a:pt x="76" y="124"/>
                        </a:lnTo>
                        <a:lnTo>
                          <a:pt x="124" y="161"/>
                        </a:lnTo>
                        <a:lnTo>
                          <a:pt x="75" y="190"/>
                        </a:lnTo>
                        <a:lnTo>
                          <a:pt x="26" y="245"/>
                        </a:lnTo>
                        <a:lnTo>
                          <a:pt x="12" y="334"/>
                        </a:lnTo>
                        <a:lnTo>
                          <a:pt x="0" y="497"/>
                        </a:lnTo>
                        <a:lnTo>
                          <a:pt x="70" y="491"/>
                        </a:lnTo>
                        <a:lnTo>
                          <a:pt x="74" y="549"/>
                        </a:lnTo>
                        <a:lnTo>
                          <a:pt x="58" y="654"/>
                        </a:lnTo>
                        <a:lnTo>
                          <a:pt x="63" y="773"/>
                        </a:lnTo>
                        <a:lnTo>
                          <a:pt x="181" y="792"/>
                        </a:lnTo>
                        <a:lnTo>
                          <a:pt x="292" y="773"/>
                        </a:lnTo>
                        <a:lnTo>
                          <a:pt x="271" y="490"/>
                        </a:lnTo>
                        <a:lnTo>
                          <a:pt x="347" y="464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190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MX" sz="1200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286" name="Group 549"/>
                  <p:cNvGrpSpPr>
                    <a:grpSpLocks/>
                  </p:cNvGrpSpPr>
                  <p:nvPr/>
                </p:nvGrpSpPr>
                <p:grpSpPr bwMode="auto">
                  <a:xfrm>
                    <a:off x="4022" y="2664"/>
                    <a:ext cx="68" cy="156"/>
                    <a:chOff x="1102" y="2293"/>
                    <a:chExt cx="179" cy="408"/>
                  </a:xfrm>
                </p:grpSpPr>
                <p:sp>
                  <p:nvSpPr>
                    <p:cNvPr id="287" name="Freeform 550"/>
                    <p:cNvSpPr>
                      <a:spLocks/>
                    </p:cNvSpPr>
                    <p:nvPr/>
                  </p:nvSpPr>
                  <p:spPr bwMode="auto">
                    <a:xfrm>
                      <a:off x="1102" y="2293"/>
                      <a:ext cx="179" cy="408"/>
                    </a:xfrm>
                    <a:custGeom>
                      <a:avLst/>
                      <a:gdLst>
                        <a:gd name="T0" fmla="*/ 0 w 360"/>
                        <a:gd name="T1" fmla="*/ 1 h 815"/>
                        <a:gd name="T2" fmla="*/ 0 w 360"/>
                        <a:gd name="T3" fmla="*/ 1 h 815"/>
                        <a:gd name="T4" fmla="*/ 0 w 360"/>
                        <a:gd name="T5" fmla="*/ 1 h 815"/>
                        <a:gd name="T6" fmla="*/ 0 w 360"/>
                        <a:gd name="T7" fmla="*/ 1 h 815"/>
                        <a:gd name="T8" fmla="*/ 0 w 360"/>
                        <a:gd name="T9" fmla="*/ 1 h 815"/>
                        <a:gd name="T10" fmla="*/ 0 w 360"/>
                        <a:gd name="T11" fmla="*/ 1 h 815"/>
                        <a:gd name="T12" fmla="*/ 0 w 360"/>
                        <a:gd name="T13" fmla="*/ 1 h 815"/>
                        <a:gd name="T14" fmla="*/ 0 w 360"/>
                        <a:gd name="T15" fmla="*/ 1 h 815"/>
                        <a:gd name="T16" fmla="*/ 0 w 360"/>
                        <a:gd name="T17" fmla="*/ 1 h 815"/>
                        <a:gd name="T18" fmla="*/ 0 w 360"/>
                        <a:gd name="T19" fmla="*/ 0 h 815"/>
                        <a:gd name="T20" fmla="*/ 0 w 360"/>
                        <a:gd name="T21" fmla="*/ 1 h 815"/>
                        <a:gd name="T22" fmla="*/ 0 w 360"/>
                        <a:gd name="T23" fmla="*/ 1 h 815"/>
                        <a:gd name="T24" fmla="*/ 0 w 360"/>
                        <a:gd name="T25" fmla="*/ 1 h 815"/>
                        <a:gd name="T26" fmla="*/ 0 w 360"/>
                        <a:gd name="T27" fmla="*/ 1 h 815"/>
                        <a:gd name="T28" fmla="*/ 0 w 360"/>
                        <a:gd name="T29" fmla="*/ 1 h 815"/>
                        <a:gd name="T30" fmla="*/ 0 w 360"/>
                        <a:gd name="T31" fmla="*/ 1 h 815"/>
                        <a:gd name="T32" fmla="*/ 0 w 360"/>
                        <a:gd name="T33" fmla="*/ 1 h 815"/>
                        <a:gd name="T34" fmla="*/ 0 w 360"/>
                        <a:gd name="T35" fmla="*/ 1 h 815"/>
                        <a:gd name="T36" fmla="*/ 0 w 360"/>
                        <a:gd name="T37" fmla="*/ 1 h 815"/>
                        <a:gd name="T38" fmla="*/ 0 w 360"/>
                        <a:gd name="T39" fmla="*/ 1 h 815"/>
                        <a:gd name="T40" fmla="*/ 0 w 360"/>
                        <a:gd name="T41" fmla="*/ 1 h 815"/>
                        <a:gd name="T42" fmla="*/ 0 w 360"/>
                        <a:gd name="T43" fmla="*/ 1 h 815"/>
                        <a:gd name="T44" fmla="*/ 0 w 360"/>
                        <a:gd name="T45" fmla="*/ 1 h 815"/>
                        <a:gd name="T46" fmla="*/ 0 w 360"/>
                        <a:gd name="T47" fmla="*/ 1 h 815"/>
                        <a:gd name="T48" fmla="*/ 0 w 360"/>
                        <a:gd name="T49" fmla="*/ 1 h 815"/>
                        <a:gd name="T50" fmla="*/ 0 w 360"/>
                        <a:gd name="T51" fmla="*/ 1 h 815"/>
                        <a:gd name="T52" fmla="*/ 0 w 360"/>
                        <a:gd name="T53" fmla="*/ 1 h 815"/>
                        <a:gd name="T54" fmla="*/ 0 w 360"/>
                        <a:gd name="T55" fmla="*/ 1 h 815"/>
                        <a:gd name="T56" fmla="*/ 0 w 360"/>
                        <a:gd name="T57" fmla="*/ 1 h 815"/>
                        <a:gd name="T58" fmla="*/ 0 w 360"/>
                        <a:gd name="T59" fmla="*/ 1 h 815"/>
                        <a:gd name="T60" fmla="*/ 0 w 360"/>
                        <a:gd name="T61" fmla="*/ 1 h 815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</a:gdLst>
                      <a:ahLst/>
                      <a:cxnLst>
                        <a:cxn ang="T62">
                          <a:pos x="T0" y="T1"/>
                        </a:cxn>
                        <a:cxn ang="T63">
                          <a:pos x="T2" y="T3"/>
                        </a:cxn>
                        <a:cxn ang="T64">
                          <a:pos x="T4" y="T5"/>
                        </a:cxn>
                        <a:cxn ang="T65">
                          <a:pos x="T6" y="T7"/>
                        </a:cxn>
                        <a:cxn ang="T66">
                          <a:pos x="T8" y="T9"/>
                        </a:cxn>
                        <a:cxn ang="T67">
                          <a:pos x="T10" y="T11"/>
                        </a:cxn>
                        <a:cxn ang="T68">
                          <a:pos x="T12" y="T13"/>
                        </a:cxn>
                        <a:cxn ang="T69">
                          <a:pos x="T14" y="T15"/>
                        </a:cxn>
                        <a:cxn ang="T70">
                          <a:pos x="T16" y="T17"/>
                        </a:cxn>
                        <a:cxn ang="T71">
                          <a:pos x="T18" y="T19"/>
                        </a:cxn>
                        <a:cxn ang="T72">
                          <a:pos x="T20" y="T21"/>
                        </a:cxn>
                        <a:cxn ang="T73">
                          <a:pos x="T22" y="T23"/>
                        </a:cxn>
                        <a:cxn ang="T74">
                          <a:pos x="T24" y="T25"/>
                        </a:cxn>
                        <a:cxn ang="T75">
                          <a:pos x="T26" y="T27"/>
                        </a:cxn>
                        <a:cxn ang="T76">
                          <a:pos x="T28" y="T29"/>
                        </a:cxn>
                        <a:cxn ang="T77">
                          <a:pos x="T30" y="T31"/>
                        </a:cxn>
                        <a:cxn ang="T78">
                          <a:pos x="T32" y="T33"/>
                        </a:cxn>
                        <a:cxn ang="T79">
                          <a:pos x="T34" y="T35"/>
                        </a:cxn>
                        <a:cxn ang="T80">
                          <a:pos x="T36" y="T37"/>
                        </a:cxn>
                        <a:cxn ang="T81">
                          <a:pos x="T38" y="T39"/>
                        </a:cxn>
                        <a:cxn ang="T82">
                          <a:pos x="T40" y="T41"/>
                        </a:cxn>
                        <a:cxn ang="T83">
                          <a:pos x="T42" y="T43"/>
                        </a:cxn>
                        <a:cxn ang="T84">
                          <a:pos x="T44" y="T45"/>
                        </a:cxn>
                        <a:cxn ang="T85">
                          <a:pos x="T46" y="T47"/>
                        </a:cxn>
                        <a:cxn ang="T86">
                          <a:pos x="T48" y="T49"/>
                        </a:cxn>
                        <a:cxn ang="T87">
                          <a:pos x="T50" y="T51"/>
                        </a:cxn>
                        <a:cxn ang="T88">
                          <a:pos x="T52" y="T53"/>
                        </a:cxn>
                        <a:cxn ang="T89">
                          <a:pos x="T54" y="T55"/>
                        </a:cxn>
                        <a:cxn ang="T90">
                          <a:pos x="T56" y="T57"/>
                        </a:cxn>
                        <a:cxn ang="T91">
                          <a:pos x="T58" y="T59"/>
                        </a:cxn>
                        <a:cxn ang="T92">
                          <a:pos x="T60" y="T61"/>
                        </a:cxn>
                      </a:cxnLst>
                      <a:rect l="0" t="0" r="r" b="b"/>
                      <a:pathLst>
                        <a:path w="360" h="815">
                          <a:moveTo>
                            <a:pt x="289" y="487"/>
                          </a:moveTo>
                          <a:lnTo>
                            <a:pt x="360" y="464"/>
                          </a:lnTo>
                          <a:lnTo>
                            <a:pt x="328" y="354"/>
                          </a:lnTo>
                          <a:lnTo>
                            <a:pt x="334" y="242"/>
                          </a:lnTo>
                          <a:lnTo>
                            <a:pt x="297" y="201"/>
                          </a:lnTo>
                          <a:lnTo>
                            <a:pt x="217" y="173"/>
                          </a:lnTo>
                          <a:lnTo>
                            <a:pt x="250" y="150"/>
                          </a:lnTo>
                          <a:lnTo>
                            <a:pt x="277" y="92"/>
                          </a:lnTo>
                          <a:lnTo>
                            <a:pt x="245" y="21"/>
                          </a:lnTo>
                          <a:lnTo>
                            <a:pt x="199" y="0"/>
                          </a:lnTo>
                          <a:lnTo>
                            <a:pt x="118" y="7"/>
                          </a:lnTo>
                          <a:lnTo>
                            <a:pt x="73" y="79"/>
                          </a:lnTo>
                          <a:lnTo>
                            <a:pt x="83" y="128"/>
                          </a:lnTo>
                          <a:lnTo>
                            <a:pt x="108" y="157"/>
                          </a:lnTo>
                          <a:lnTo>
                            <a:pt x="127" y="167"/>
                          </a:lnTo>
                          <a:lnTo>
                            <a:pt x="70" y="189"/>
                          </a:lnTo>
                          <a:lnTo>
                            <a:pt x="24" y="282"/>
                          </a:lnTo>
                          <a:lnTo>
                            <a:pt x="24" y="379"/>
                          </a:lnTo>
                          <a:lnTo>
                            <a:pt x="0" y="495"/>
                          </a:lnTo>
                          <a:lnTo>
                            <a:pt x="51" y="487"/>
                          </a:lnTo>
                          <a:lnTo>
                            <a:pt x="9" y="638"/>
                          </a:lnTo>
                          <a:lnTo>
                            <a:pt x="57" y="625"/>
                          </a:lnTo>
                          <a:lnTo>
                            <a:pt x="105" y="629"/>
                          </a:lnTo>
                          <a:lnTo>
                            <a:pt x="108" y="713"/>
                          </a:lnTo>
                          <a:lnTo>
                            <a:pt x="127" y="812"/>
                          </a:lnTo>
                          <a:lnTo>
                            <a:pt x="220" y="815"/>
                          </a:lnTo>
                          <a:lnTo>
                            <a:pt x="224" y="690"/>
                          </a:lnTo>
                          <a:lnTo>
                            <a:pt x="240" y="653"/>
                          </a:lnTo>
                          <a:lnTo>
                            <a:pt x="345" y="638"/>
                          </a:lnTo>
                          <a:lnTo>
                            <a:pt x="298" y="539"/>
                          </a:lnTo>
                          <a:lnTo>
                            <a:pt x="289" y="487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190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MX" sz="12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88" name="Freeform 551"/>
                    <p:cNvSpPr>
                      <a:spLocks/>
                    </p:cNvSpPr>
                    <p:nvPr/>
                  </p:nvSpPr>
                  <p:spPr bwMode="auto">
                    <a:xfrm>
                      <a:off x="1152" y="2301"/>
                      <a:ext cx="70" cy="71"/>
                    </a:xfrm>
                    <a:custGeom>
                      <a:avLst/>
                      <a:gdLst>
                        <a:gd name="T0" fmla="*/ 0 w 142"/>
                        <a:gd name="T1" fmla="*/ 1 h 142"/>
                        <a:gd name="T2" fmla="*/ 0 w 142"/>
                        <a:gd name="T3" fmla="*/ 1 h 142"/>
                        <a:gd name="T4" fmla="*/ 0 w 142"/>
                        <a:gd name="T5" fmla="*/ 1 h 142"/>
                        <a:gd name="T6" fmla="*/ 0 w 142"/>
                        <a:gd name="T7" fmla="*/ 1 h 142"/>
                        <a:gd name="T8" fmla="*/ 0 w 142"/>
                        <a:gd name="T9" fmla="*/ 1 h 142"/>
                        <a:gd name="T10" fmla="*/ 0 w 142"/>
                        <a:gd name="T11" fmla="*/ 1 h 142"/>
                        <a:gd name="T12" fmla="*/ 0 w 142"/>
                        <a:gd name="T13" fmla="*/ 1 h 142"/>
                        <a:gd name="T14" fmla="*/ 0 w 142"/>
                        <a:gd name="T15" fmla="*/ 1 h 142"/>
                        <a:gd name="T16" fmla="*/ 0 w 142"/>
                        <a:gd name="T17" fmla="*/ 0 h 142"/>
                        <a:gd name="T18" fmla="*/ 0 w 142"/>
                        <a:gd name="T19" fmla="*/ 1 h 142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0" t="0" r="r" b="b"/>
                      <a:pathLst>
                        <a:path w="142" h="142">
                          <a:moveTo>
                            <a:pt x="30" y="14"/>
                          </a:moveTo>
                          <a:lnTo>
                            <a:pt x="0" y="53"/>
                          </a:lnTo>
                          <a:lnTo>
                            <a:pt x="4" y="106"/>
                          </a:lnTo>
                          <a:lnTo>
                            <a:pt x="58" y="142"/>
                          </a:lnTo>
                          <a:lnTo>
                            <a:pt x="96" y="134"/>
                          </a:lnTo>
                          <a:lnTo>
                            <a:pt x="127" y="113"/>
                          </a:lnTo>
                          <a:lnTo>
                            <a:pt x="142" y="79"/>
                          </a:lnTo>
                          <a:lnTo>
                            <a:pt x="129" y="25"/>
                          </a:lnTo>
                          <a:lnTo>
                            <a:pt x="81" y="0"/>
                          </a:lnTo>
                          <a:lnTo>
                            <a:pt x="30" y="14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190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MX" sz="12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89" name="Freeform 552"/>
                    <p:cNvSpPr>
                      <a:spLocks/>
                    </p:cNvSpPr>
                    <p:nvPr/>
                  </p:nvSpPr>
                  <p:spPr bwMode="auto">
                    <a:xfrm>
                      <a:off x="1119" y="2385"/>
                      <a:ext cx="143" cy="303"/>
                    </a:xfrm>
                    <a:custGeom>
                      <a:avLst/>
                      <a:gdLst>
                        <a:gd name="T0" fmla="*/ 1 w 285"/>
                        <a:gd name="T1" fmla="*/ 0 h 607"/>
                        <a:gd name="T2" fmla="*/ 1 w 285"/>
                        <a:gd name="T3" fmla="*/ 0 h 607"/>
                        <a:gd name="T4" fmla="*/ 1 w 285"/>
                        <a:gd name="T5" fmla="*/ 0 h 607"/>
                        <a:gd name="T6" fmla="*/ 1 w 285"/>
                        <a:gd name="T7" fmla="*/ 0 h 607"/>
                        <a:gd name="T8" fmla="*/ 1 w 285"/>
                        <a:gd name="T9" fmla="*/ 0 h 607"/>
                        <a:gd name="T10" fmla="*/ 1 w 285"/>
                        <a:gd name="T11" fmla="*/ 0 h 607"/>
                        <a:gd name="T12" fmla="*/ 1 w 285"/>
                        <a:gd name="T13" fmla="*/ 0 h 607"/>
                        <a:gd name="T14" fmla="*/ 1 w 285"/>
                        <a:gd name="T15" fmla="*/ 0 h 607"/>
                        <a:gd name="T16" fmla="*/ 1 w 285"/>
                        <a:gd name="T17" fmla="*/ 0 h 607"/>
                        <a:gd name="T18" fmla="*/ 1 w 285"/>
                        <a:gd name="T19" fmla="*/ 0 h 607"/>
                        <a:gd name="T20" fmla="*/ 1 w 285"/>
                        <a:gd name="T21" fmla="*/ 0 h 607"/>
                        <a:gd name="T22" fmla="*/ 1 w 285"/>
                        <a:gd name="T23" fmla="*/ 0 h 607"/>
                        <a:gd name="T24" fmla="*/ 1 w 285"/>
                        <a:gd name="T25" fmla="*/ 0 h 607"/>
                        <a:gd name="T26" fmla="*/ 1 w 285"/>
                        <a:gd name="T27" fmla="*/ 0 h 607"/>
                        <a:gd name="T28" fmla="*/ 1 w 285"/>
                        <a:gd name="T29" fmla="*/ 0 h 607"/>
                        <a:gd name="T30" fmla="*/ 1 w 285"/>
                        <a:gd name="T31" fmla="*/ 0 h 607"/>
                        <a:gd name="T32" fmla="*/ 1 w 285"/>
                        <a:gd name="T33" fmla="*/ 0 h 607"/>
                        <a:gd name="T34" fmla="*/ 1 w 285"/>
                        <a:gd name="T35" fmla="*/ 0 h 607"/>
                        <a:gd name="T36" fmla="*/ 1 w 285"/>
                        <a:gd name="T37" fmla="*/ 0 h 607"/>
                        <a:gd name="T38" fmla="*/ 1 w 285"/>
                        <a:gd name="T39" fmla="*/ 0 h 607"/>
                        <a:gd name="T40" fmla="*/ 1 w 285"/>
                        <a:gd name="T41" fmla="*/ 0 h 607"/>
                        <a:gd name="T42" fmla="*/ 1 w 285"/>
                        <a:gd name="T43" fmla="*/ 0 h 607"/>
                        <a:gd name="T44" fmla="*/ 1 w 285"/>
                        <a:gd name="T45" fmla="*/ 0 h 607"/>
                        <a:gd name="T46" fmla="*/ 1 w 285"/>
                        <a:gd name="T47" fmla="*/ 0 h 607"/>
                        <a:gd name="T48" fmla="*/ 1 w 285"/>
                        <a:gd name="T49" fmla="*/ 0 h 607"/>
                        <a:gd name="T50" fmla="*/ 0 w 285"/>
                        <a:gd name="T51" fmla="*/ 0 h 607"/>
                        <a:gd name="T52" fmla="*/ 1 w 285"/>
                        <a:gd name="T53" fmla="*/ 0 h 607"/>
                        <a:gd name="T54" fmla="*/ 1 w 285"/>
                        <a:gd name="T55" fmla="*/ 0 h 607"/>
                        <a:gd name="T56" fmla="*/ 1 w 285"/>
                        <a:gd name="T57" fmla="*/ 0 h 607"/>
                        <a:gd name="T58" fmla="*/ 1 w 285"/>
                        <a:gd name="T59" fmla="*/ 0 h 607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</a:gdLst>
                      <a:ahLst/>
                      <a:cxnLst>
                        <a:cxn ang="T60">
                          <a:pos x="T0" y="T1"/>
                        </a:cxn>
                        <a:cxn ang="T61">
                          <a:pos x="T2" y="T3"/>
                        </a:cxn>
                        <a:cxn ang="T62">
                          <a:pos x="T4" y="T5"/>
                        </a:cxn>
                        <a:cxn ang="T63">
                          <a:pos x="T6" y="T7"/>
                        </a:cxn>
                        <a:cxn ang="T64">
                          <a:pos x="T8" y="T9"/>
                        </a:cxn>
                        <a:cxn ang="T65">
                          <a:pos x="T10" y="T11"/>
                        </a:cxn>
                        <a:cxn ang="T66">
                          <a:pos x="T12" y="T13"/>
                        </a:cxn>
                        <a:cxn ang="T67">
                          <a:pos x="T14" y="T15"/>
                        </a:cxn>
                        <a:cxn ang="T68">
                          <a:pos x="T16" y="T17"/>
                        </a:cxn>
                        <a:cxn ang="T69">
                          <a:pos x="T18" y="T19"/>
                        </a:cxn>
                        <a:cxn ang="T70">
                          <a:pos x="T20" y="T21"/>
                        </a:cxn>
                        <a:cxn ang="T71">
                          <a:pos x="T22" y="T23"/>
                        </a:cxn>
                        <a:cxn ang="T72">
                          <a:pos x="T24" y="T25"/>
                        </a:cxn>
                        <a:cxn ang="T73">
                          <a:pos x="T26" y="T27"/>
                        </a:cxn>
                        <a:cxn ang="T74">
                          <a:pos x="T28" y="T29"/>
                        </a:cxn>
                        <a:cxn ang="T75">
                          <a:pos x="T30" y="T31"/>
                        </a:cxn>
                        <a:cxn ang="T76">
                          <a:pos x="T32" y="T33"/>
                        </a:cxn>
                        <a:cxn ang="T77">
                          <a:pos x="T34" y="T35"/>
                        </a:cxn>
                        <a:cxn ang="T78">
                          <a:pos x="T36" y="T37"/>
                        </a:cxn>
                        <a:cxn ang="T79">
                          <a:pos x="T38" y="T39"/>
                        </a:cxn>
                        <a:cxn ang="T80">
                          <a:pos x="T40" y="T41"/>
                        </a:cxn>
                        <a:cxn ang="T81">
                          <a:pos x="T42" y="T43"/>
                        </a:cxn>
                        <a:cxn ang="T82">
                          <a:pos x="T44" y="T45"/>
                        </a:cxn>
                        <a:cxn ang="T83">
                          <a:pos x="T46" y="T47"/>
                        </a:cxn>
                        <a:cxn ang="T84">
                          <a:pos x="T48" y="T49"/>
                        </a:cxn>
                        <a:cxn ang="T85">
                          <a:pos x="T50" y="T51"/>
                        </a:cxn>
                        <a:cxn ang="T86">
                          <a:pos x="T52" y="T53"/>
                        </a:cxn>
                        <a:cxn ang="T87">
                          <a:pos x="T54" y="T55"/>
                        </a:cxn>
                        <a:cxn ang="T88">
                          <a:pos x="T56" y="T57"/>
                        </a:cxn>
                        <a:cxn ang="T89">
                          <a:pos x="T58" y="T59"/>
                        </a:cxn>
                      </a:cxnLst>
                      <a:rect l="0" t="0" r="r" b="b"/>
                      <a:pathLst>
                        <a:path w="285" h="607">
                          <a:moveTo>
                            <a:pt x="70" y="205"/>
                          </a:moveTo>
                          <a:lnTo>
                            <a:pt x="52" y="296"/>
                          </a:lnTo>
                          <a:lnTo>
                            <a:pt x="23" y="353"/>
                          </a:lnTo>
                          <a:lnTo>
                            <a:pt x="6" y="425"/>
                          </a:lnTo>
                          <a:lnTo>
                            <a:pt x="85" y="417"/>
                          </a:lnTo>
                          <a:lnTo>
                            <a:pt x="107" y="597"/>
                          </a:lnTo>
                          <a:lnTo>
                            <a:pt x="156" y="607"/>
                          </a:lnTo>
                          <a:lnTo>
                            <a:pt x="166" y="501"/>
                          </a:lnTo>
                          <a:lnTo>
                            <a:pt x="188" y="425"/>
                          </a:lnTo>
                          <a:lnTo>
                            <a:pt x="269" y="425"/>
                          </a:lnTo>
                          <a:lnTo>
                            <a:pt x="234" y="355"/>
                          </a:lnTo>
                          <a:lnTo>
                            <a:pt x="223" y="287"/>
                          </a:lnTo>
                          <a:lnTo>
                            <a:pt x="213" y="228"/>
                          </a:lnTo>
                          <a:lnTo>
                            <a:pt x="222" y="152"/>
                          </a:lnTo>
                          <a:lnTo>
                            <a:pt x="234" y="262"/>
                          </a:lnTo>
                          <a:lnTo>
                            <a:pt x="246" y="281"/>
                          </a:lnTo>
                          <a:lnTo>
                            <a:pt x="285" y="273"/>
                          </a:lnTo>
                          <a:lnTo>
                            <a:pt x="268" y="185"/>
                          </a:lnTo>
                          <a:lnTo>
                            <a:pt x="267" y="84"/>
                          </a:lnTo>
                          <a:lnTo>
                            <a:pt x="239" y="35"/>
                          </a:lnTo>
                          <a:lnTo>
                            <a:pt x="179" y="8"/>
                          </a:lnTo>
                          <a:lnTo>
                            <a:pt x="93" y="0"/>
                          </a:lnTo>
                          <a:lnTo>
                            <a:pt x="39" y="38"/>
                          </a:lnTo>
                          <a:lnTo>
                            <a:pt x="16" y="104"/>
                          </a:lnTo>
                          <a:lnTo>
                            <a:pt x="10" y="183"/>
                          </a:lnTo>
                          <a:lnTo>
                            <a:pt x="0" y="284"/>
                          </a:lnTo>
                          <a:lnTo>
                            <a:pt x="37" y="281"/>
                          </a:lnTo>
                          <a:lnTo>
                            <a:pt x="47" y="201"/>
                          </a:lnTo>
                          <a:lnTo>
                            <a:pt x="65" y="134"/>
                          </a:lnTo>
                          <a:lnTo>
                            <a:pt x="70" y="205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190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MX" sz="120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266" name="Freeform 608"/>
                <p:cNvSpPr>
                  <a:spLocks/>
                </p:cNvSpPr>
                <p:nvPr/>
              </p:nvSpPr>
              <p:spPr bwMode="auto">
                <a:xfrm>
                  <a:off x="5700713" y="4700588"/>
                  <a:ext cx="104775" cy="234950"/>
                </a:xfrm>
                <a:custGeom>
                  <a:avLst/>
                  <a:gdLst>
                    <a:gd name="T0" fmla="*/ 2147483647 w 347"/>
                    <a:gd name="T1" fmla="*/ 2147483647 h 792"/>
                    <a:gd name="T2" fmla="*/ 2147483647 w 347"/>
                    <a:gd name="T3" fmla="*/ 2147483647 h 792"/>
                    <a:gd name="T4" fmla="*/ 2147483647 w 347"/>
                    <a:gd name="T5" fmla="*/ 2147483647 h 792"/>
                    <a:gd name="T6" fmla="*/ 2147483647 w 347"/>
                    <a:gd name="T7" fmla="*/ 2147483647 h 792"/>
                    <a:gd name="T8" fmla="*/ 2147483647 w 347"/>
                    <a:gd name="T9" fmla="*/ 2147483647 h 792"/>
                    <a:gd name="T10" fmla="*/ 2147483647 w 347"/>
                    <a:gd name="T11" fmla="*/ 2147483647 h 792"/>
                    <a:gd name="T12" fmla="*/ 2147483647 w 347"/>
                    <a:gd name="T13" fmla="*/ 2147483647 h 792"/>
                    <a:gd name="T14" fmla="*/ 2147483647 w 347"/>
                    <a:gd name="T15" fmla="*/ 2147483647 h 792"/>
                    <a:gd name="T16" fmla="*/ 2147483647 w 347"/>
                    <a:gd name="T17" fmla="*/ 0 h 792"/>
                    <a:gd name="T18" fmla="*/ 2147483647 w 347"/>
                    <a:gd name="T19" fmla="*/ 2147483647 h 792"/>
                    <a:gd name="T20" fmla="*/ 2147483647 w 347"/>
                    <a:gd name="T21" fmla="*/ 2147483647 h 792"/>
                    <a:gd name="T22" fmla="*/ 2147483647 w 347"/>
                    <a:gd name="T23" fmla="*/ 2147483647 h 792"/>
                    <a:gd name="T24" fmla="*/ 2147483647 w 347"/>
                    <a:gd name="T25" fmla="*/ 2147483647 h 792"/>
                    <a:gd name="T26" fmla="*/ 2147483647 w 347"/>
                    <a:gd name="T27" fmla="*/ 2147483647 h 792"/>
                    <a:gd name="T28" fmla="*/ 2147483647 w 347"/>
                    <a:gd name="T29" fmla="*/ 2147483647 h 792"/>
                    <a:gd name="T30" fmla="*/ 2147483647 w 347"/>
                    <a:gd name="T31" fmla="*/ 2147483647 h 792"/>
                    <a:gd name="T32" fmla="*/ 0 w 347"/>
                    <a:gd name="T33" fmla="*/ 2147483647 h 792"/>
                    <a:gd name="T34" fmla="*/ 2147483647 w 347"/>
                    <a:gd name="T35" fmla="*/ 2147483647 h 792"/>
                    <a:gd name="T36" fmla="*/ 2147483647 w 347"/>
                    <a:gd name="T37" fmla="*/ 2147483647 h 792"/>
                    <a:gd name="T38" fmla="*/ 2147483647 w 347"/>
                    <a:gd name="T39" fmla="*/ 2147483647 h 792"/>
                    <a:gd name="T40" fmla="*/ 2147483647 w 347"/>
                    <a:gd name="T41" fmla="*/ 2147483647 h 792"/>
                    <a:gd name="T42" fmla="*/ 2147483647 w 347"/>
                    <a:gd name="T43" fmla="*/ 2147483647 h 792"/>
                    <a:gd name="T44" fmla="*/ 2147483647 w 347"/>
                    <a:gd name="T45" fmla="*/ 2147483647 h 792"/>
                    <a:gd name="T46" fmla="*/ 2147483647 w 347"/>
                    <a:gd name="T47" fmla="*/ 2147483647 h 792"/>
                    <a:gd name="T48" fmla="*/ 2147483647 w 347"/>
                    <a:gd name="T49" fmla="*/ 2147483647 h 79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347" h="792">
                      <a:moveTo>
                        <a:pt x="347" y="464"/>
                      </a:moveTo>
                      <a:lnTo>
                        <a:pt x="317" y="354"/>
                      </a:lnTo>
                      <a:lnTo>
                        <a:pt x="323" y="242"/>
                      </a:lnTo>
                      <a:lnTo>
                        <a:pt x="286" y="200"/>
                      </a:lnTo>
                      <a:lnTo>
                        <a:pt x="204" y="173"/>
                      </a:lnTo>
                      <a:lnTo>
                        <a:pt x="238" y="150"/>
                      </a:lnTo>
                      <a:lnTo>
                        <a:pt x="265" y="92"/>
                      </a:lnTo>
                      <a:lnTo>
                        <a:pt x="232" y="21"/>
                      </a:lnTo>
                      <a:lnTo>
                        <a:pt x="187" y="0"/>
                      </a:lnTo>
                      <a:lnTo>
                        <a:pt x="118" y="9"/>
                      </a:lnTo>
                      <a:lnTo>
                        <a:pt x="70" y="71"/>
                      </a:lnTo>
                      <a:lnTo>
                        <a:pt x="76" y="124"/>
                      </a:lnTo>
                      <a:lnTo>
                        <a:pt x="124" y="161"/>
                      </a:lnTo>
                      <a:lnTo>
                        <a:pt x="75" y="190"/>
                      </a:lnTo>
                      <a:lnTo>
                        <a:pt x="26" y="245"/>
                      </a:lnTo>
                      <a:lnTo>
                        <a:pt x="12" y="334"/>
                      </a:lnTo>
                      <a:lnTo>
                        <a:pt x="0" y="497"/>
                      </a:lnTo>
                      <a:lnTo>
                        <a:pt x="70" y="491"/>
                      </a:lnTo>
                      <a:lnTo>
                        <a:pt x="74" y="549"/>
                      </a:lnTo>
                      <a:lnTo>
                        <a:pt x="58" y="654"/>
                      </a:lnTo>
                      <a:lnTo>
                        <a:pt x="63" y="773"/>
                      </a:lnTo>
                      <a:lnTo>
                        <a:pt x="181" y="792"/>
                      </a:lnTo>
                      <a:lnTo>
                        <a:pt x="292" y="773"/>
                      </a:lnTo>
                      <a:lnTo>
                        <a:pt x="271" y="490"/>
                      </a:lnTo>
                      <a:lnTo>
                        <a:pt x="347" y="464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190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sz="1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AutoShape 767"/>
                <p:cNvSpPr>
                  <a:spLocks noChangeArrowheads="1"/>
                </p:cNvSpPr>
                <p:nvPr/>
              </p:nvSpPr>
              <p:spPr bwMode="auto">
                <a:xfrm>
                  <a:off x="6587442" y="4755859"/>
                  <a:ext cx="941150" cy="3401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 smtClean="0">
                      <a:solidFill>
                        <a:srgbClr val="CC0000"/>
                      </a:solidFill>
                      <a:latin typeface="Georgia" pitchFamily="18" charset="0"/>
                      <a:cs typeface="Times New Roman" pitchFamily="18" charset="0"/>
                    </a:rPr>
                    <a:t>6.4</a:t>
                  </a:r>
                  <a:endParaRPr lang="en-US" sz="1200" b="1" dirty="0">
                    <a:solidFill>
                      <a:srgbClr val="CC0000"/>
                    </a:solidFill>
                    <a:latin typeface="Georgia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68" name="AutoShape 768"/>
                <p:cNvSpPr>
                  <a:spLocks noChangeArrowheads="1"/>
                </p:cNvSpPr>
                <p:nvPr/>
              </p:nvSpPr>
              <p:spPr bwMode="auto">
                <a:xfrm>
                  <a:off x="6527334" y="5303345"/>
                  <a:ext cx="1027925" cy="3401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 smtClean="0">
                      <a:solidFill>
                        <a:srgbClr val="CC0000"/>
                      </a:solidFill>
                      <a:latin typeface="Georgia" pitchFamily="18" charset="0"/>
                      <a:cs typeface="Times New Roman" pitchFamily="18" charset="0"/>
                    </a:rPr>
                    <a:t>2.7</a:t>
                  </a:r>
                  <a:endParaRPr lang="en-US" sz="1200" b="1" dirty="0">
                    <a:solidFill>
                      <a:srgbClr val="CC0000"/>
                    </a:solidFill>
                    <a:latin typeface="Georgia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69" name="AutoShape 769"/>
                <p:cNvSpPr>
                  <a:spLocks noChangeArrowheads="1"/>
                </p:cNvSpPr>
                <p:nvPr/>
              </p:nvSpPr>
              <p:spPr bwMode="auto">
                <a:xfrm>
                  <a:off x="6641822" y="3207034"/>
                  <a:ext cx="1177033" cy="3401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200" dirty="0" smtClean="0">
                      <a:solidFill>
                        <a:prstClr val="black"/>
                      </a:solidFill>
                      <a:latin typeface="Georgia" pitchFamily="18" charset="0"/>
                      <a:cs typeface="Times New Roman" pitchFamily="18" charset="0"/>
                    </a:rPr>
                    <a:t>21.4</a:t>
                  </a:r>
                  <a:endParaRPr lang="en-US" sz="1200" dirty="0">
                    <a:solidFill>
                      <a:prstClr val="black"/>
                    </a:solidFill>
                    <a:latin typeface="Georgia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70" name="AutoShape 770"/>
                <p:cNvSpPr>
                  <a:spLocks noChangeArrowheads="1"/>
                </p:cNvSpPr>
                <p:nvPr/>
              </p:nvSpPr>
              <p:spPr bwMode="auto">
                <a:xfrm>
                  <a:off x="6562329" y="3973782"/>
                  <a:ext cx="1120665" cy="3401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200" dirty="0" smtClean="0">
                      <a:solidFill>
                        <a:prstClr val="black"/>
                      </a:solidFill>
                      <a:latin typeface="Georgia" pitchFamily="18" charset="0"/>
                      <a:cs typeface="Times New Roman" pitchFamily="18" charset="0"/>
                    </a:rPr>
                    <a:t>14.7</a:t>
                  </a:r>
                  <a:endParaRPr lang="en-US" sz="1200" dirty="0">
                    <a:solidFill>
                      <a:prstClr val="black"/>
                    </a:solidFill>
                    <a:latin typeface="Georgia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71" name="AutoShape 771"/>
                <p:cNvSpPr>
                  <a:spLocks noChangeArrowheads="1"/>
                </p:cNvSpPr>
                <p:nvPr/>
              </p:nvSpPr>
              <p:spPr bwMode="auto">
                <a:xfrm>
                  <a:off x="6584888" y="2410745"/>
                  <a:ext cx="1157782" cy="3401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 smtClean="0">
                      <a:solidFill>
                        <a:srgbClr val="002060"/>
                      </a:solidFill>
                      <a:latin typeface="Georgia" pitchFamily="18" charset="0"/>
                      <a:cs typeface="Times New Roman" pitchFamily="18" charset="0"/>
                    </a:rPr>
                    <a:t>23.9</a:t>
                  </a:r>
                  <a:endParaRPr lang="en-US" sz="1200" b="1" dirty="0">
                    <a:solidFill>
                      <a:srgbClr val="002060"/>
                    </a:solidFill>
                    <a:latin typeface="Georgia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72" name="AutoShape 772"/>
                <p:cNvSpPr>
                  <a:spLocks noChangeArrowheads="1"/>
                </p:cNvSpPr>
                <p:nvPr/>
              </p:nvSpPr>
              <p:spPr bwMode="auto">
                <a:xfrm>
                  <a:off x="6662057" y="1786681"/>
                  <a:ext cx="1182195" cy="3401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 smtClean="0">
                      <a:solidFill>
                        <a:srgbClr val="002060"/>
                      </a:solidFill>
                      <a:latin typeface="Georgia" pitchFamily="18" charset="0"/>
                      <a:cs typeface="Times New Roman" pitchFamily="18" charset="0"/>
                    </a:rPr>
                    <a:t>30.9</a:t>
                  </a:r>
                  <a:endParaRPr lang="en-US" sz="1200" b="1" dirty="0">
                    <a:solidFill>
                      <a:srgbClr val="002060"/>
                    </a:solidFill>
                    <a:latin typeface="Georgia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273" name="Group 773"/>
                <p:cNvGrpSpPr>
                  <a:grpSpLocks/>
                </p:cNvGrpSpPr>
                <p:nvPr/>
              </p:nvGrpSpPr>
              <p:grpSpPr bwMode="auto">
                <a:xfrm>
                  <a:off x="5994400" y="4059238"/>
                  <a:ext cx="107950" cy="247650"/>
                  <a:chOff x="1102" y="2293"/>
                  <a:chExt cx="179" cy="408"/>
                </a:xfrm>
              </p:grpSpPr>
              <p:sp>
                <p:nvSpPr>
                  <p:cNvPr id="279" name="Freeform 774"/>
                  <p:cNvSpPr>
                    <a:spLocks/>
                  </p:cNvSpPr>
                  <p:nvPr/>
                </p:nvSpPr>
                <p:spPr bwMode="auto">
                  <a:xfrm>
                    <a:off x="1102" y="2293"/>
                    <a:ext cx="179" cy="408"/>
                  </a:xfrm>
                  <a:custGeom>
                    <a:avLst/>
                    <a:gdLst>
                      <a:gd name="T0" fmla="*/ 0 w 360"/>
                      <a:gd name="T1" fmla="*/ 1 h 815"/>
                      <a:gd name="T2" fmla="*/ 0 w 360"/>
                      <a:gd name="T3" fmla="*/ 1 h 815"/>
                      <a:gd name="T4" fmla="*/ 0 w 360"/>
                      <a:gd name="T5" fmla="*/ 1 h 815"/>
                      <a:gd name="T6" fmla="*/ 0 w 360"/>
                      <a:gd name="T7" fmla="*/ 1 h 815"/>
                      <a:gd name="T8" fmla="*/ 0 w 360"/>
                      <a:gd name="T9" fmla="*/ 1 h 815"/>
                      <a:gd name="T10" fmla="*/ 0 w 360"/>
                      <a:gd name="T11" fmla="*/ 1 h 815"/>
                      <a:gd name="T12" fmla="*/ 0 w 360"/>
                      <a:gd name="T13" fmla="*/ 1 h 815"/>
                      <a:gd name="T14" fmla="*/ 0 w 360"/>
                      <a:gd name="T15" fmla="*/ 1 h 815"/>
                      <a:gd name="T16" fmla="*/ 0 w 360"/>
                      <a:gd name="T17" fmla="*/ 1 h 815"/>
                      <a:gd name="T18" fmla="*/ 0 w 360"/>
                      <a:gd name="T19" fmla="*/ 0 h 815"/>
                      <a:gd name="T20" fmla="*/ 0 w 360"/>
                      <a:gd name="T21" fmla="*/ 1 h 815"/>
                      <a:gd name="T22" fmla="*/ 0 w 360"/>
                      <a:gd name="T23" fmla="*/ 1 h 815"/>
                      <a:gd name="T24" fmla="*/ 0 w 360"/>
                      <a:gd name="T25" fmla="*/ 1 h 815"/>
                      <a:gd name="T26" fmla="*/ 0 w 360"/>
                      <a:gd name="T27" fmla="*/ 1 h 815"/>
                      <a:gd name="T28" fmla="*/ 0 w 360"/>
                      <a:gd name="T29" fmla="*/ 1 h 815"/>
                      <a:gd name="T30" fmla="*/ 0 w 360"/>
                      <a:gd name="T31" fmla="*/ 1 h 815"/>
                      <a:gd name="T32" fmla="*/ 0 w 360"/>
                      <a:gd name="T33" fmla="*/ 1 h 815"/>
                      <a:gd name="T34" fmla="*/ 0 w 360"/>
                      <a:gd name="T35" fmla="*/ 1 h 815"/>
                      <a:gd name="T36" fmla="*/ 0 w 360"/>
                      <a:gd name="T37" fmla="*/ 1 h 815"/>
                      <a:gd name="T38" fmla="*/ 0 w 360"/>
                      <a:gd name="T39" fmla="*/ 1 h 815"/>
                      <a:gd name="T40" fmla="*/ 0 w 360"/>
                      <a:gd name="T41" fmla="*/ 1 h 815"/>
                      <a:gd name="T42" fmla="*/ 0 w 360"/>
                      <a:gd name="T43" fmla="*/ 1 h 815"/>
                      <a:gd name="T44" fmla="*/ 0 w 360"/>
                      <a:gd name="T45" fmla="*/ 1 h 815"/>
                      <a:gd name="T46" fmla="*/ 0 w 360"/>
                      <a:gd name="T47" fmla="*/ 1 h 815"/>
                      <a:gd name="T48" fmla="*/ 0 w 360"/>
                      <a:gd name="T49" fmla="*/ 1 h 815"/>
                      <a:gd name="T50" fmla="*/ 0 w 360"/>
                      <a:gd name="T51" fmla="*/ 1 h 815"/>
                      <a:gd name="T52" fmla="*/ 0 w 360"/>
                      <a:gd name="T53" fmla="*/ 1 h 815"/>
                      <a:gd name="T54" fmla="*/ 0 w 360"/>
                      <a:gd name="T55" fmla="*/ 1 h 815"/>
                      <a:gd name="T56" fmla="*/ 0 w 360"/>
                      <a:gd name="T57" fmla="*/ 1 h 815"/>
                      <a:gd name="T58" fmla="*/ 0 w 360"/>
                      <a:gd name="T59" fmla="*/ 1 h 815"/>
                      <a:gd name="T60" fmla="*/ 0 w 360"/>
                      <a:gd name="T61" fmla="*/ 1 h 815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0" t="0" r="r" b="b"/>
                    <a:pathLst>
                      <a:path w="360" h="815">
                        <a:moveTo>
                          <a:pt x="289" y="487"/>
                        </a:moveTo>
                        <a:lnTo>
                          <a:pt x="360" y="464"/>
                        </a:lnTo>
                        <a:lnTo>
                          <a:pt x="328" y="354"/>
                        </a:lnTo>
                        <a:lnTo>
                          <a:pt x="334" y="242"/>
                        </a:lnTo>
                        <a:lnTo>
                          <a:pt x="297" y="201"/>
                        </a:lnTo>
                        <a:lnTo>
                          <a:pt x="217" y="173"/>
                        </a:lnTo>
                        <a:lnTo>
                          <a:pt x="250" y="150"/>
                        </a:lnTo>
                        <a:lnTo>
                          <a:pt x="277" y="92"/>
                        </a:lnTo>
                        <a:lnTo>
                          <a:pt x="245" y="21"/>
                        </a:lnTo>
                        <a:lnTo>
                          <a:pt x="199" y="0"/>
                        </a:lnTo>
                        <a:lnTo>
                          <a:pt x="118" y="7"/>
                        </a:lnTo>
                        <a:lnTo>
                          <a:pt x="73" y="79"/>
                        </a:lnTo>
                        <a:lnTo>
                          <a:pt x="83" y="128"/>
                        </a:lnTo>
                        <a:lnTo>
                          <a:pt x="108" y="157"/>
                        </a:lnTo>
                        <a:lnTo>
                          <a:pt x="127" y="167"/>
                        </a:lnTo>
                        <a:lnTo>
                          <a:pt x="70" y="189"/>
                        </a:lnTo>
                        <a:lnTo>
                          <a:pt x="24" y="282"/>
                        </a:lnTo>
                        <a:lnTo>
                          <a:pt x="24" y="379"/>
                        </a:lnTo>
                        <a:lnTo>
                          <a:pt x="0" y="495"/>
                        </a:lnTo>
                        <a:lnTo>
                          <a:pt x="51" y="487"/>
                        </a:lnTo>
                        <a:lnTo>
                          <a:pt x="9" y="638"/>
                        </a:lnTo>
                        <a:lnTo>
                          <a:pt x="57" y="625"/>
                        </a:lnTo>
                        <a:lnTo>
                          <a:pt x="105" y="629"/>
                        </a:lnTo>
                        <a:lnTo>
                          <a:pt x="108" y="713"/>
                        </a:lnTo>
                        <a:lnTo>
                          <a:pt x="127" y="812"/>
                        </a:lnTo>
                        <a:lnTo>
                          <a:pt x="220" y="815"/>
                        </a:lnTo>
                        <a:lnTo>
                          <a:pt x="224" y="690"/>
                        </a:lnTo>
                        <a:lnTo>
                          <a:pt x="240" y="653"/>
                        </a:lnTo>
                        <a:lnTo>
                          <a:pt x="345" y="638"/>
                        </a:lnTo>
                        <a:lnTo>
                          <a:pt x="298" y="539"/>
                        </a:lnTo>
                        <a:lnTo>
                          <a:pt x="289" y="487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190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MX" sz="12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80" name="Freeform 775"/>
                  <p:cNvSpPr>
                    <a:spLocks/>
                  </p:cNvSpPr>
                  <p:nvPr/>
                </p:nvSpPr>
                <p:spPr bwMode="auto">
                  <a:xfrm>
                    <a:off x="1152" y="2301"/>
                    <a:ext cx="70" cy="71"/>
                  </a:xfrm>
                  <a:custGeom>
                    <a:avLst/>
                    <a:gdLst>
                      <a:gd name="T0" fmla="*/ 0 w 142"/>
                      <a:gd name="T1" fmla="*/ 1 h 142"/>
                      <a:gd name="T2" fmla="*/ 0 w 142"/>
                      <a:gd name="T3" fmla="*/ 1 h 142"/>
                      <a:gd name="T4" fmla="*/ 0 w 142"/>
                      <a:gd name="T5" fmla="*/ 1 h 142"/>
                      <a:gd name="T6" fmla="*/ 0 w 142"/>
                      <a:gd name="T7" fmla="*/ 1 h 142"/>
                      <a:gd name="T8" fmla="*/ 0 w 142"/>
                      <a:gd name="T9" fmla="*/ 1 h 142"/>
                      <a:gd name="T10" fmla="*/ 0 w 142"/>
                      <a:gd name="T11" fmla="*/ 1 h 142"/>
                      <a:gd name="T12" fmla="*/ 0 w 142"/>
                      <a:gd name="T13" fmla="*/ 1 h 142"/>
                      <a:gd name="T14" fmla="*/ 0 w 142"/>
                      <a:gd name="T15" fmla="*/ 1 h 142"/>
                      <a:gd name="T16" fmla="*/ 0 w 142"/>
                      <a:gd name="T17" fmla="*/ 0 h 142"/>
                      <a:gd name="T18" fmla="*/ 0 w 142"/>
                      <a:gd name="T19" fmla="*/ 1 h 14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42" h="142">
                        <a:moveTo>
                          <a:pt x="30" y="14"/>
                        </a:moveTo>
                        <a:lnTo>
                          <a:pt x="0" y="53"/>
                        </a:lnTo>
                        <a:lnTo>
                          <a:pt x="4" y="106"/>
                        </a:lnTo>
                        <a:lnTo>
                          <a:pt x="58" y="142"/>
                        </a:lnTo>
                        <a:lnTo>
                          <a:pt x="96" y="134"/>
                        </a:lnTo>
                        <a:lnTo>
                          <a:pt x="127" y="113"/>
                        </a:lnTo>
                        <a:lnTo>
                          <a:pt x="142" y="79"/>
                        </a:lnTo>
                        <a:lnTo>
                          <a:pt x="129" y="25"/>
                        </a:lnTo>
                        <a:lnTo>
                          <a:pt x="81" y="0"/>
                        </a:lnTo>
                        <a:lnTo>
                          <a:pt x="30" y="14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190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MX" sz="12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81" name="Freeform 776"/>
                  <p:cNvSpPr>
                    <a:spLocks/>
                  </p:cNvSpPr>
                  <p:nvPr/>
                </p:nvSpPr>
                <p:spPr bwMode="auto">
                  <a:xfrm>
                    <a:off x="1119" y="2385"/>
                    <a:ext cx="143" cy="303"/>
                  </a:xfrm>
                  <a:custGeom>
                    <a:avLst/>
                    <a:gdLst>
                      <a:gd name="T0" fmla="*/ 1 w 285"/>
                      <a:gd name="T1" fmla="*/ 0 h 607"/>
                      <a:gd name="T2" fmla="*/ 1 w 285"/>
                      <a:gd name="T3" fmla="*/ 0 h 607"/>
                      <a:gd name="T4" fmla="*/ 1 w 285"/>
                      <a:gd name="T5" fmla="*/ 0 h 607"/>
                      <a:gd name="T6" fmla="*/ 1 w 285"/>
                      <a:gd name="T7" fmla="*/ 0 h 607"/>
                      <a:gd name="T8" fmla="*/ 1 w 285"/>
                      <a:gd name="T9" fmla="*/ 0 h 607"/>
                      <a:gd name="T10" fmla="*/ 1 w 285"/>
                      <a:gd name="T11" fmla="*/ 0 h 607"/>
                      <a:gd name="T12" fmla="*/ 1 w 285"/>
                      <a:gd name="T13" fmla="*/ 0 h 607"/>
                      <a:gd name="T14" fmla="*/ 1 w 285"/>
                      <a:gd name="T15" fmla="*/ 0 h 607"/>
                      <a:gd name="T16" fmla="*/ 1 w 285"/>
                      <a:gd name="T17" fmla="*/ 0 h 607"/>
                      <a:gd name="T18" fmla="*/ 1 w 285"/>
                      <a:gd name="T19" fmla="*/ 0 h 607"/>
                      <a:gd name="T20" fmla="*/ 1 w 285"/>
                      <a:gd name="T21" fmla="*/ 0 h 607"/>
                      <a:gd name="T22" fmla="*/ 1 w 285"/>
                      <a:gd name="T23" fmla="*/ 0 h 607"/>
                      <a:gd name="T24" fmla="*/ 1 w 285"/>
                      <a:gd name="T25" fmla="*/ 0 h 607"/>
                      <a:gd name="T26" fmla="*/ 1 w 285"/>
                      <a:gd name="T27" fmla="*/ 0 h 607"/>
                      <a:gd name="T28" fmla="*/ 1 w 285"/>
                      <a:gd name="T29" fmla="*/ 0 h 607"/>
                      <a:gd name="T30" fmla="*/ 1 w 285"/>
                      <a:gd name="T31" fmla="*/ 0 h 607"/>
                      <a:gd name="T32" fmla="*/ 1 w 285"/>
                      <a:gd name="T33" fmla="*/ 0 h 607"/>
                      <a:gd name="T34" fmla="*/ 1 w 285"/>
                      <a:gd name="T35" fmla="*/ 0 h 607"/>
                      <a:gd name="T36" fmla="*/ 1 w 285"/>
                      <a:gd name="T37" fmla="*/ 0 h 607"/>
                      <a:gd name="T38" fmla="*/ 1 w 285"/>
                      <a:gd name="T39" fmla="*/ 0 h 607"/>
                      <a:gd name="T40" fmla="*/ 1 w 285"/>
                      <a:gd name="T41" fmla="*/ 0 h 607"/>
                      <a:gd name="T42" fmla="*/ 1 w 285"/>
                      <a:gd name="T43" fmla="*/ 0 h 607"/>
                      <a:gd name="T44" fmla="*/ 1 w 285"/>
                      <a:gd name="T45" fmla="*/ 0 h 607"/>
                      <a:gd name="T46" fmla="*/ 1 w 285"/>
                      <a:gd name="T47" fmla="*/ 0 h 607"/>
                      <a:gd name="T48" fmla="*/ 1 w 285"/>
                      <a:gd name="T49" fmla="*/ 0 h 607"/>
                      <a:gd name="T50" fmla="*/ 0 w 285"/>
                      <a:gd name="T51" fmla="*/ 0 h 607"/>
                      <a:gd name="T52" fmla="*/ 1 w 285"/>
                      <a:gd name="T53" fmla="*/ 0 h 607"/>
                      <a:gd name="T54" fmla="*/ 1 w 285"/>
                      <a:gd name="T55" fmla="*/ 0 h 607"/>
                      <a:gd name="T56" fmla="*/ 1 w 285"/>
                      <a:gd name="T57" fmla="*/ 0 h 607"/>
                      <a:gd name="T58" fmla="*/ 1 w 285"/>
                      <a:gd name="T59" fmla="*/ 0 h 607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0" t="0" r="r" b="b"/>
                    <a:pathLst>
                      <a:path w="285" h="607">
                        <a:moveTo>
                          <a:pt x="70" y="205"/>
                        </a:moveTo>
                        <a:lnTo>
                          <a:pt x="52" y="296"/>
                        </a:lnTo>
                        <a:lnTo>
                          <a:pt x="23" y="353"/>
                        </a:lnTo>
                        <a:lnTo>
                          <a:pt x="6" y="425"/>
                        </a:lnTo>
                        <a:lnTo>
                          <a:pt x="85" y="417"/>
                        </a:lnTo>
                        <a:lnTo>
                          <a:pt x="107" y="597"/>
                        </a:lnTo>
                        <a:lnTo>
                          <a:pt x="156" y="607"/>
                        </a:lnTo>
                        <a:lnTo>
                          <a:pt x="166" y="501"/>
                        </a:lnTo>
                        <a:lnTo>
                          <a:pt x="188" y="425"/>
                        </a:lnTo>
                        <a:lnTo>
                          <a:pt x="269" y="425"/>
                        </a:lnTo>
                        <a:lnTo>
                          <a:pt x="234" y="355"/>
                        </a:lnTo>
                        <a:lnTo>
                          <a:pt x="223" y="287"/>
                        </a:lnTo>
                        <a:lnTo>
                          <a:pt x="213" y="228"/>
                        </a:lnTo>
                        <a:lnTo>
                          <a:pt x="222" y="152"/>
                        </a:lnTo>
                        <a:lnTo>
                          <a:pt x="234" y="262"/>
                        </a:lnTo>
                        <a:lnTo>
                          <a:pt x="246" y="281"/>
                        </a:lnTo>
                        <a:lnTo>
                          <a:pt x="285" y="273"/>
                        </a:lnTo>
                        <a:lnTo>
                          <a:pt x="268" y="185"/>
                        </a:lnTo>
                        <a:lnTo>
                          <a:pt x="267" y="84"/>
                        </a:lnTo>
                        <a:lnTo>
                          <a:pt x="239" y="35"/>
                        </a:lnTo>
                        <a:lnTo>
                          <a:pt x="179" y="8"/>
                        </a:lnTo>
                        <a:lnTo>
                          <a:pt x="93" y="0"/>
                        </a:lnTo>
                        <a:lnTo>
                          <a:pt x="39" y="38"/>
                        </a:lnTo>
                        <a:lnTo>
                          <a:pt x="16" y="104"/>
                        </a:lnTo>
                        <a:lnTo>
                          <a:pt x="10" y="183"/>
                        </a:lnTo>
                        <a:lnTo>
                          <a:pt x="0" y="284"/>
                        </a:lnTo>
                        <a:lnTo>
                          <a:pt x="37" y="281"/>
                        </a:lnTo>
                        <a:lnTo>
                          <a:pt x="47" y="201"/>
                        </a:lnTo>
                        <a:lnTo>
                          <a:pt x="65" y="134"/>
                        </a:lnTo>
                        <a:lnTo>
                          <a:pt x="70" y="205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190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MX" sz="120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274" name="Freeform 291"/>
                <p:cNvSpPr>
                  <a:spLocks/>
                </p:cNvSpPr>
                <p:nvPr/>
              </p:nvSpPr>
              <p:spPr bwMode="auto">
                <a:xfrm>
                  <a:off x="5834063" y="4714875"/>
                  <a:ext cx="104775" cy="241300"/>
                </a:xfrm>
                <a:custGeom>
                  <a:avLst/>
                  <a:gdLst>
                    <a:gd name="T0" fmla="*/ 2147483647 w 347"/>
                    <a:gd name="T1" fmla="*/ 2147483647 h 792"/>
                    <a:gd name="T2" fmla="*/ 2147483647 w 347"/>
                    <a:gd name="T3" fmla="*/ 2147483647 h 792"/>
                    <a:gd name="T4" fmla="*/ 2147483647 w 347"/>
                    <a:gd name="T5" fmla="*/ 2147483647 h 792"/>
                    <a:gd name="T6" fmla="*/ 2147483647 w 347"/>
                    <a:gd name="T7" fmla="*/ 2147483647 h 792"/>
                    <a:gd name="T8" fmla="*/ 2147483647 w 347"/>
                    <a:gd name="T9" fmla="*/ 2147483647 h 792"/>
                    <a:gd name="T10" fmla="*/ 2147483647 w 347"/>
                    <a:gd name="T11" fmla="*/ 2147483647 h 792"/>
                    <a:gd name="T12" fmla="*/ 2147483647 w 347"/>
                    <a:gd name="T13" fmla="*/ 2147483647 h 792"/>
                    <a:gd name="T14" fmla="*/ 2147483647 w 347"/>
                    <a:gd name="T15" fmla="*/ 2147483647 h 792"/>
                    <a:gd name="T16" fmla="*/ 2147483647 w 347"/>
                    <a:gd name="T17" fmla="*/ 0 h 792"/>
                    <a:gd name="T18" fmla="*/ 2147483647 w 347"/>
                    <a:gd name="T19" fmla="*/ 2147483647 h 792"/>
                    <a:gd name="T20" fmla="*/ 2147483647 w 347"/>
                    <a:gd name="T21" fmla="*/ 2147483647 h 792"/>
                    <a:gd name="T22" fmla="*/ 2147483647 w 347"/>
                    <a:gd name="T23" fmla="*/ 2147483647 h 792"/>
                    <a:gd name="T24" fmla="*/ 2147483647 w 347"/>
                    <a:gd name="T25" fmla="*/ 2147483647 h 792"/>
                    <a:gd name="T26" fmla="*/ 2147483647 w 347"/>
                    <a:gd name="T27" fmla="*/ 2147483647 h 792"/>
                    <a:gd name="T28" fmla="*/ 2147483647 w 347"/>
                    <a:gd name="T29" fmla="*/ 2147483647 h 792"/>
                    <a:gd name="T30" fmla="*/ 2147483647 w 347"/>
                    <a:gd name="T31" fmla="*/ 2147483647 h 792"/>
                    <a:gd name="T32" fmla="*/ 0 w 347"/>
                    <a:gd name="T33" fmla="*/ 2147483647 h 792"/>
                    <a:gd name="T34" fmla="*/ 2147483647 w 347"/>
                    <a:gd name="T35" fmla="*/ 2147483647 h 792"/>
                    <a:gd name="T36" fmla="*/ 2147483647 w 347"/>
                    <a:gd name="T37" fmla="*/ 2147483647 h 792"/>
                    <a:gd name="T38" fmla="*/ 2147483647 w 347"/>
                    <a:gd name="T39" fmla="*/ 2147483647 h 792"/>
                    <a:gd name="T40" fmla="*/ 2147483647 w 347"/>
                    <a:gd name="T41" fmla="*/ 2147483647 h 792"/>
                    <a:gd name="T42" fmla="*/ 2147483647 w 347"/>
                    <a:gd name="T43" fmla="*/ 2147483647 h 792"/>
                    <a:gd name="T44" fmla="*/ 2147483647 w 347"/>
                    <a:gd name="T45" fmla="*/ 2147483647 h 792"/>
                    <a:gd name="T46" fmla="*/ 2147483647 w 347"/>
                    <a:gd name="T47" fmla="*/ 2147483647 h 792"/>
                    <a:gd name="T48" fmla="*/ 2147483647 w 347"/>
                    <a:gd name="T49" fmla="*/ 2147483647 h 79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347" h="792">
                      <a:moveTo>
                        <a:pt x="347" y="464"/>
                      </a:moveTo>
                      <a:lnTo>
                        <a:pt x="317" y="354"/>
                      </a:lnTo>
                      <a:lnTo>
                        <a:pt x="323" y="242"/>
                      </a:lnTo>
                      <a:lnTo>
                        <a:pt x="286" y="200"/>
                      </a:lnTo>
                      <a:lnTo>
                        <a:pt x="204" y="173"/>
                      </a:lnTo>
                      <a:lnTo>
                        <a:pt x="238" y="150"/>
                      </a:lnTo>
                      <a:lnTo>
                        <a:pt x="265" y="92"/>
                      </a:lnTo>
                      <a:lnTo>
                        <a:pt x="232" y="21"/>
                      </a:lnTo>
                      <a:lnTo>
                        <a:pt x="187" y="0"/>
                      </a:lnTo>
                      <a:lnTo>
                        <a:pt x="118" y="9"/>
                      </a:lnTo>
                      <a:lnTo>
                        <a:pt x="70" y="71"/>
                      </a:lnTo>
                      <a:lnTo>
                        <a:pt x="76" y="124"/>
                      </a:lnTo>
                      <a:lnTo>
                        <a:pt x="124" y="161"/>
                      </a:lnTo>
                      <a:lnTo>
                        <a:pt x="75" y="190"/>
                      </a:lnTo>
                      <a:lnTo>
                        <a:pt x="26" y="245"/>
                      </a:lnTo>
                      <a:lnTo>
                        <a:pt x="12" y="334"/>
                      </a:lnTo>
                      <a:lnTo>
                        <a:pt x="0" y="497"/>
                      </a:lnTo>
                      <a:lnTo>
                        <a:pt x="70" y="491"/>
                      </a:lnTo>
                      <a:lnTo>
                        <a:pt x="74" y="549"/>
                      </a:lnTo>
                      <a:lnTo>
                        <a:pt x="58" y="654"/>
                      </a:lnTo>
                      <a:lnTo>
                        <a:pt x="63" y="773"/>
                      </a:lnTo>
                      <a:lnTo>
                        <a:pt x="181" y="792"/>
                      </a:lnTo>
                      <a:lnTo>
                        <a:pt x="292" y="773"/>
                      </a:lnTo>
                      <a:lnTo>
                        <a:pt x="271" y="490"/>
                      </a:lnTo>
                      <a:lnTo>
                        <a:pt x="347" y="464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190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 sz="120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275" name="Group 430"/>
                <p:cNvGrpSpPr>
                  <a:grpSpLocks/>
                </p:cNvGrpSpPr>
                <p:nvPr/>
              </p:nvGrpSpPr>
              <p:grpSpPr bwMode="auto">
                <a:xfrm>
                  <a:off x="6238875" y="4102100"/>
                  <a:ext cx="107950" cy="247650"/>
                  <a:chOff x="1102" y="2293"/>
                  <a:chExt cx="179" cy="408"/>
                </a:xfrm>
              </p:grpSpPr>
              <p:sp>
                <p:nvSpPr>
                  <p:cNvPr id="276" name="Freeform 431"/>
                  <p:cNvSpPr>
                    <a:spLocks/>
                  </p:cNvSpPr>
                  <p:nvPr/>
                </p:nvSpPr>
                <p:spPr bwMode="auto">
                  <a:xfrm>
                    <a:off x="1102" y="2293"/>
                    <a:ext cx="179" cy="408"/>
                  </a:xfrm>
                  <a:custGeom>
                    <a:avLst/>
                    <a:gdLst>
                      <a:gd name="T0" fmla="*/ 0 w 360"/>
                      <a:gd name="T1" fmla="*/ 1 h 815"/>
                      <a:gd name="T2" fmla="*/ 0 w 360"/>
                      <a:gd name="T3" fmla="*/ 1 h 815"/>
                      <a:gd name="T4" fmla="*/ 0 w 360"/>
                      <a:gd name="T5" fmla="*/ 1 h 815"/>
                      <a:gd name="T6" fmla="*/ 0 w 360"/>
                      <a:gd name="T7" fmla="*/ 1 h 815"/>
                      <a:gd name="T8" fmla="*/ 0 w 360"/>
                      <a:gd name="T9" fmla="*/ 1 h 815"/>
                      <a:gd name="T10" fmla="*/ 0 w 360"/>
                      <a:gd name="T11" fmla="*/ 1 h 815"/>
                      <a:gd name="T12" fmla="*/ 0 w 360"/>
                      <a:gd name="T13" fmla="*/ 1 h 815"/>
                      <a:gd name="T14" fmla="*/ 0 w 360"/>
                      <a:gd name="T15" fmla="*/ 1 h 815"/>
                      <a:gd name="T16" fmla="*/ 0 w 360"/>
                      <a:gd name="T17" fmla="*/ 1 h 815"/>
                      <a:gd name="T18" fmla="*/ 0 w 360"/>
                      <a:gd name="T19" fmla="*/ 0 h 815"/>
                      <a:gd name="T20" fmla="*/ 0 w 360"/>
                      <a:gd name="T21" fmla="*/ 1 h 815"/>
                      <a:gd name="T22" fmla="*/ 0 w 360"/>
                      <a:gd name="T23" fmla="*/ 1 h 815"/>
                      <a:gd name="T24" fmla="*/ 0 w 360"/>
                      <a:gd name="T25" fmla="*/ 1 h 815"/>
                      <a:gd name="T26" fmla="*/ 0 w 360"/>
                      <a:gd name="T27" fmla="*/ 1 h 815"/>
                      <a:gd name="T28" fmla="*/ 0 w 360"/>
                      <a:gd name="T29" fmla="*/ 1 h 815"/>
                      <a:gd name="T30" fmla="*/ 0 w 360"/>
                      <a:gd name="T31" fmla="*/ 1 h 815"/>
                      <a:gd name="T32" fmla="*/ 0 w 360"/>
                      <a:gd name="T33" fmla="*/ 1 h 815"/>
                      <a:gd name="T34" fmla="*/ 0 w 360"/>
                      <a:gd name="T35" fmla="*/ 1 h 815"/>
                      <a:gd name="T36" fmla="*/ 0 w 360"/>
                      <a:gd name="T37" fmla="*/ 1 h 815"/>
                      <a:gd name="T38" fmla="*/ 0 w 360"/>
                      <a:gd name="T39" fmla="*/ 1 h 815"/>
                      <a:gd name="T40" fmla="*/ 0 w 360"/>
                      <a:gd name="T41" fmla="*/ 1 h 815"/>
                      <a:gd name="T42" fmla="*/ 0 w 360"/>
                      <a:gd name="T43" fmla="*/ 1 h 815"/>
                      <a:gd name="T44" fmla="*/ 0 w 360"/>
                      <a:gd name="T45" fmla="*/ 1 h 815"/>
                      <a:gd name="T46" fmla="*/ 0 w 360"/>
                      <a:gd name="T47" fmla="*/ 1 h 815"/>
                      <a:gd name="T48" fmla="*/ 0 w 360"/>
                      <a:gd name="T49" fmla="*/ 1 h 815"/>
                      <a:gd name="T50" fmla="*/ 0 w 360"/>
                      <a:gd name="T51" fmla="*/ 1 h 815"/>
                      <a:gd name="T52" fmla="*/ 0 w 360"/>
                      <a:gd name="T53" fmla="*/ 1 h 815"/>
                      <a:gd name="T54" fmla="*/ 0 w 360"/>
                      <a:gd name="T55" fmla="*/ 1 h 815"/>
                      <a:gd name="T56" fmla="*/ 0 w 360"/>
                      <a:gd name="T57" fmla="*/ 1 h 815"/>
                      <a:gd name="T58" fmla="*/ 0 w 360"/>
                      <a:gd name="T59" fmla="*/ 1 h 815"/>
                      <a:gd name="T60" fmla="*/ 0 w 360"/>
                      <a:gd name="T61" fmla="*/ 1 h 815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0" t="0" r="r" b="b"/>
                    <a:pathLst>
                      <a:path w="360" h="815">
                        <a:moveTo>
                          <a:pt x="289" y="487"/>
                        </a:moveTo>
                        <a:lnTo>
                          <a:pt x="360" y="464"/>
                        </a:lnTo>
                        <a:lnTo>
                          <a:pt x="328" y="354"/>
                        </a:lnTo>
                        <a:lnTo>
                          <a:pt x="334" y="242"/>
                        </a:lnTo>
                        <a:lnTo>
                          <a:pt x="297" y="201"/>
                        </a:lnTo>
                        <a:lnTo>
                          <a:pt x="217" y="173"/>
                        </a:lnTo>
                        <a:lnTo>
                          <a:pt x="250" y="150"/>
                        </a:lnTo>
                        <a:lnTo>
                          <a:pt x="277" y="92"/>
                        </a:lnTo>
                        <a:lnTo>
                          <a:pt x="245" y="21"/>
                        </a:lnTo>
                        <a:lnTo>
                          <a:pt x="199" y="0"/>
                        </a:lnTo>
                        <a:lnTo>
                          <a:pt x="118" y="7"/>
                        </a:lnTo>
                        <a:lnTo>
                          <a:pt x="73" y="79"/>
                        </a:lnTo>
                        <a:lnTo>
                          <a:pt x="83" y="128"/>
                        </a:lnTo>
                        <a:lnTo>
                          <a:pt x="108" y="157"/>
                        </a:lnTo>
                        <a:lnTo>
                          <a:pt x="127" y="167"/>
                        </a:lnTo>
                        <a:lnTo>
                          <a:pt x="70" y="189"/>
                        </a:lnTo>
                        <a:lnTo>
                          <a:pt x="24" y="282"/>
                        </a:lnTo>
                        <a:lnTo>
                          <a:pt x="24" y="379"/>
                        </a:lnTo>
                        <a:lnTo>
                          <a:pt x="0" y="495"/>
                        </a:lnTo>
                        <a:lnTo>
                          <a:pt x="51" y="487"/>
                        </a:lnTo>
                        <a:lnTo>
                          <a:pt x="9" y="638"/>
                        </a:lnTo>
                        <a:lnTo>
                          <a:pt x="57" y="625"/>
                        </a:lnTo>
                        <a:lnTo>
                          <a:pt x="105" y="629"/>
                        </a:lnTo>
                        <a:lnTo>
                          <a:pt x="108" y="713"/>
                        </a:lnTo>
                        <a:lnTo>
                          <a:pt x="127" y="812"/>
                        </a:lnTo>
                        <a:lnTo>
                          <a:pt x="220" y="815"/>
                        </a:lnTo>
                        <a:lnTo>
                          <a:pt x="224" y="690"/>
                        </a:lnTo>
                        <a:lnTo>
                          <a:pt x="240" y="653"/>
                        </a:lnTo>
                        <a:lnTo>
                          <a:pt x="345" y="638"/>
                        </a:lnTo>
                        <a:lnTo>
                          <a:pt x="298" y="539"/>
                        </a:lnTo>
                        <a:lnTo>
                          <a:pt x="289" y="487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190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MX" sz="12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77" name="Freeform 432"/>
                  <p:cNvSpPr>
                    <a:spLocks/>
                  </p:cNvSpPr>
                  <p:nvPr/>
                </p:nvSpPr>
                <p:spPr bwMode="auto">
                  <a:xfrm>
                    <a:off x="1152" y="2301"/>
                    <a:ext cx="70" cy="71"/>
                  </a:xfrm>
                  <a:custGeom>
                    <a:avLst/>
                    <a:gdLst>
                      <a:gd name="T0" fmla="*/ 0 w 142"/>
                      <a:gd name="T1" fmla="*/ 1 h 142"/>
                      <a:gd name="T2" fmla="*/ 0 w 142"/>
                      <a:gd name="T3" fmla="*/ 1 h 142"/>
                      <a:gd name="T4" fmla="*/ 0 w 142"/>
                      <a:gd name="T5" fmla="*/ 1 h 142"/>
                      <a:gd name="T6" fmla="*/ 0 w 142"/>
                      <a:gd name="T7" fmla="*/ 1 h 142"/>
                      <a:gd name="T8" fmla="*/ 0 w 142"/>
                      <a:gd name="T9" fmla="*/ 1 h 142"/>
                      <a:gd name="T10" fmla="*/ 0 w 142"/>
                      <a:gd name="T11" fmla="*/ 1 h 142"/>
                      <a:gd name="T12" fmla="*/ 0 w 142"/>
                      <a:gd name="T13" fmla="*/ 1 h 142"/>
                      <a:gd name="T14" fmla="*/ 0 w 142"/>
                      <a:gd name="T15" fmla="*/ 1 h 142"/>
                      <a:gd name="T16" fmla="*/ 0 w 142"/>
                      <a:gd name="T17" fmla="*/ 0 h 142"/>
                      <a:gd name="T18" fmla="*/ 0 w 142"/>
                      <a:gd name="T19" fmla="*/ 1 h 14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42" h="142">
                        <a:moveTo>
                          <a:pt x="30" y="14"/>
                        </a:moveTo>
                        <a:lnTo>
                          <a:pt x="0" y="53"/>
                        </a:lnTo>
                        <a:lnTo>
                          <a:pt x="4" y="106"/>
                        </a:lnTo>
                        <a:lnTo>
                          <a:pt x="58" y="142"/>
                        </a:lnTo>
                        <a:lnTo>
                          <a:pt x="96" y="134"/>
                        </a:lnTo>
                        <a:lnTo>
                          <a:pt x="127" y="113"/>
                        </a:lnTo>
                        <a:lnTo>
                          <a:pt x="142" y="79"/>
                        </a:lnTo>
                        <a:lnTo>
                          <a:pt x="129" y="25"/>
                        </a:lnTo>
                        <a:lnTo>
                          <a:pt x="81" y="0"/>
                        </a:lnTo>
                        <a:lnTo>
                          <a:pt x="30" y="14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190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MX" sz="12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78" name="Freeform 433"/>
                  <p:cNvSpPr>
                    <a:spLocks/>
                  </p:cNvSpPr>
                  <p:nvPr/>
                </p:nvSpPr>
                <p:spPr bwMode="auto">
                  <a:xfrm>
                    <a:off x="1119" y="2385"/>
                    <a:ext cx="143" cy="303"/>
                  </a:xfrm>
                  <a:custGeom>
                    <a:avLst/>
                    <a:gdLst>
                      <a:gd name="T0" fmla="*/ 1 w 285"/>
                      <a:gd name="T1" fmla="*/ 0 h 607"/>
                      <a:gd name="T2" fmla="*/ 1 w 285"/>
                      <a:gd name="T3" fmla="*/ 0 h 607"/>
                      <a:gd name="T4" fmla="*/ 1 w 285"/>
                      <a:gd name="T5" fmla="*/ 0 h 607"/>
                      <a:gd name="T6" fmla="*/ 1 w 285"/>
                      <a:gd name="T7" fmla="*/ 0 h 607"/>
                      <a:gd name="T8" fmla="*/ 1 w 285"/>
                      <a:gd name="T9" fmla="*/ 0 h 607"/>
                      <a:gd name="T10" fmla="*/ 1 w 285"/>
                      <a:gd name="T11" fmla="*/ 0 h 607"/>
                      <a:gd name="T12" fmla="*/ 1 w 285"/>
                      <a:gd name="T13" fmla="*/ 0 h 607"/>
                      <a:gd name="T14" fmla="*/ 1 w 285"/>
                      <a:gd name="T15" fmla="*/ 0 h 607"/>
                      <a:gd name="T16" fmla="*/ 1 w 285"/>
                      <a:gd name="T17" fmla="*/ 0 h 607"/>
                      <a:gd name="T18" fmla="*/ 1 w 285"/>
                      <a:gd name="T19" fmla="*/ 0 h 607"/>
                      <a:gd name="T20" fmla="*/ 1 w 285"/>
                      <a:gd name="T21" fmla="*/ 0 h 607"/>
                      <a:gd name="T22" fmla="*/ 1 w 285"/>
                      <a:gd name="T23" fmla="*/ 0 h 607"/>
                      <a:gd name="T24" fmla="*/ 1 w 285"/>
                      <a:gd name="T25" fmla="*/ 0 h 607"/>
                      <a:gd name="T26" fmla="*/ 1 w 285"/>
                      <a:gd name="T27" fmla="*/ 0 h 607"/>
                      <a:gd name="T28" fmla="*/ 1 w 285"/>
                      <a:gd name="T29" fmla="*/ 0 h 607"/>
                      <a:gd name="T30" fmla="*/ 1 w 285"/>
                      <a:gd name="T31" fmla="*/ 0 h 607"/>
                      <a:gd name="T32" fmla="*/ 1 w 285"/>
                      <a:gd name="T33" fmla="*/ 0 h 607"/>
                      <a:gd name="T34" fmla="*/ 1 w 285"/>
                      <a:gd name="T35" fmla="*/ 0 h 607"/>
                      <a:gd name="T36" fmla="*/ 1 w 285"/>
                      <a:gd name="T37" fmla="*/ 0 h 607"/>
                      <a:gd name="T38" fmla="*/ 1 w 285"/>
                      <a:gd name="T39" fmla="*/ 0 h 607"/>
                      <a:gd name="T40" fmla="*/ 1 w 285"/>
                      <a:gd name="T41" fmla="*/ 0 h 607"/>
                      <a:gd name="T42" fmla="*/ 1 w 285"/>
                      <a:gd name="T43" fmla="*/ 0 h 607"/>
                      <a:gd name="T44" fmla="*/ 1 w 285"/>
                      <a:gd name="T45" fmla="*/ 0 h 607"/>
                      <a:gd name="T46" fmla="*/ 1 w 285"/>
                      <a:gd name="T47" fmla="*/ 0 h 607"/>
                      <a:gd name="T48" fmla="*/ 1 w 285"/>
                      <a:gd name="T49" fmla="*/ 0 h 607"/>
                      <a:gd name="T50" fmla="*/ 0 w 285"/>
                      <a:gd name="T51" fmla="*/ 0 h 607"/>
                      <a:gd name="T52" fmla="*/ 1 w 285"/>
                      <a:gd name="T53" fmla="*/ 0 h 607"/>
                      <a:gd name="T54" fmla="*/ 1 w 285"/>
                      <a:gd name="T55" fmla="*/ 0 h 607"/>
                      <a:gd name="T56" fmla="*/ 1 w 285"/>
                      <a:gd name="T57" fmla="*/ 0 h 607"/>
                      <a:gd name="T58" fmla="*/ 1 w 285"/>
                      <a:gd name="T59" fmla="*/ 0 h 607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0" t="0" r="r" b="b"/>
                    <a:pathLst>
                      <a:path w="285" h="607">
                        <a:moveTo>
                          <a:pt x="70" y="205"/>
                        </a:moveTo>
                        <a:lnTo>
                          <a:pt x="52" y="296"/>
                        </a:lnTo>
                        <a:lnTo>
                          <a:pt x="23" y="353"/>
                        </a:lnTo>
                        <a:lnTo>
                          <a:pt x="6" y="425"/>
                        </a:lnTo>
                        <a:lnTo>
                          <a:pt x="85" y="417"/>
                        </a:lnTo>
                        <a:lnTo>
                          <a:pt x="107" y="597"/>
                        </a:lnTo>
                        <a:lnTo>
                          <a:pt x="156" y="607"/>
                        </a:lnTo>
                        <a:lnTo>
                          <a:pt x="166" y="501"/>
                        </a:lnTo>
                        <a:lnTo>
                          <a:pt x="188" y="425"/>
                        </a:lnTo>
                        <a:lnTo>
                          <a:pt x="269" y="425"/>
                        </a:lnTo>
                        <a:lnTo>
                          <a:pt x="234" y="355"/>
                        </a:lnTo>
                        <a:lnTo>
                          <a:pt x="223" y="287"/>
                        </a:lnTo>
                        <a:lnTo>
                          <a:pt x="213" y="228"/>
                        </a:lnTo>
                        <a:lnTo>
                          <a:pt x="222" y="152"/>
                        </a:lnTo>
                        <a:lnTo>
                          <a:pt x="234" y="262"/>
                        </a:lnTo>
                        <a:lnTo>
                          <a:pt x="246" y="281"/>
                        </a:lnTo>
                        <a:lnTo>
                          <a:pt x="285" y="273"/>
                        </a:lnTo>
                        <a:lnTo>
                          <a:pt x="268" y="185"/>
                        </a:lnTo>
                        <a:lnTo>
                          <a:pt x="267" y="84"/>
                        </a:lnTo>
                        <a:lnTo>
                          <a:pt x="239" y="35"/>
                        </a:lnTo>
                        <a:lnTo>
                          <a:pt x="179" y="8"/>
                        </a:lnTo>
                        <a:lnTo>
                          <a:pt x="93" y="0"/>
                        </a:lnTo>
                        <a:lnTo>
                          <a:pt x="39" y="38"/>
                        </a:lnTo>
                        <a:lnTo>
                          <a:pt x="16" y="104"/>
                        </a:lnTo>
                        <a:lnTo>
                          <a:pt x="10" y="183"/>
                        </a:lnTo>
                        <a:lnTo>
                          <a:pt x="0" y="284"/>
                        </a:lnTo>
                        <a:lnTo>
                          <a:pt x="37" y="281"/>
                        </a:lnTo>
                        <a:lnTo>
                          <a:pt x="47" y="201"/>
                        </a:lnTo>
                        <a:lnTo>
                          <a:pt x="65" y="134"/>
                        </a:lnTo>
                        <a:lnTo>
                          <a:pt x="70" y="205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190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MX" sz="1200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grpSp>
            <p:nvGrpSpPr>
              <p:cNvPr id="30" name="Group 2"/>
              <p:cNvGrpSpPr>
                <a:grpSpLocks/>
              </p:cNvGrpSpPr>
              <p:nvPr/>
            </p:nvGrpSpPr>
            <p:grpSpPr bwMode="auto">
              <a:xfrm>
                <a:off x="-128968" y="2471994"/>
                <a:ext cx="2380348" cy="3211554"/>
                <a:chOff x="-1068482" y="1782348"/>
                <a:chExt cx="4342004" cy="3770196"/>
              </a:xfrm>
            </p:grpSpPr>
            <p:grpSp>
              <p:nvGrpSpPr>
                <p:cNvPr id="36" name="Group 2"/>
                <p:cNvGrpSpPr>
                  <a:grpSpLocks/>
                </p:cNvGrpSpPr>
                <p:nvPr/>
              </p:nvGrpSpPr>
              <p:grpSpPr bwMode="auto">
                <a:xfrm>
                  <a:off x="1619548" y="1782348"/>
                  <a:ext cx="1653974" cy="3770196"/>
                  <a:chOff x="784282" y="1782173"/>
                  <a:chExt cx="1797952" cy="4098368"/>
                </a:xfrm>
              </p:grpSpPr>
              <p:sp>
                <p:nvSpPr>
                  <p:cNvPr id="45" name="Freeform 506"/>
                  <p:cNvSpPr>
                    <a:spLocks/>
                  </p:cNvSpPr>
                  <p:nvPr/>
                </p:nvSpPr>
                <p:spPr bwMode="auto">
                  <a:xfrm>
                    <a:off x="1214438" y="4768850"/>
                    <a:ext cx="104775" cy="238125"/>
                  </a:xfrm>
                  <a:custGeom>
                    <a:avLst/>
                    <a:gdLst>
                      <a:gd name="T0" fmla="*/ 2147483647 w 347"/>
                      <a:gd name="T1" fmla="*/ 2147483647 h 792"/>
                      <a:gd name="T2" fmla="*/ 2147483647 w 347"/>
                      <a:gd name="T3" fmla="*/ 2147483647 h 792"/>
                      <a:gd name="T4" fmla="*/ 2147483647 w 347"/>
                      <a:gd name="T5" fmla="*/ 2147483647 h 792"/>
                      <a:gd name="T6" fmla="*/ 2147483647 w 347"/>
                      <a:gd name="T7" fmla="*/ 2147483647 h 792"/>
                      <a:gd name="T8" fmla="*/ 2147483647 w 347"/>
                      <a:gd name="T9" fmla="*/ 2147483647 h 792"/>
                      <a:gd name="T10" fmla="*/ 2147483647 w 347"/>
                      <a:gd name="T11" fmla="*/ 2147483647 h 792"/>
                      <a:gd name="T12" fmla="*/ 2147483647 w 347"/>
                      <a:gd name="T13" fmla="*/ 2147483647 h 792"/>
                      <a:gd name="T14" fmla="*/ 2147483647 w 347"/>
                      <a:gd name="T15" fmla="*/ 2147483647 h 792"/>
                      <a:gd name="T16" fmla="*/ 2147483647 w 347"/>
                      <a:gd name="T17" fmla="*/ 0 h 792"/>
                      <a:gd name="T18" fmla="*/ 2147483647 w 347"/>
                      <a:gd name="T19" fmla="*/ 2147483647 h 792"/>
                      <a:gd name="T20" fmla="*/ 2147483647 w 347"/>
                      <a:gd name="T21" fmla="*/ 2147483647 h 792"/>
                      <a:gd name="T22" fmla="*/ 2147483647 w 347"/>
                      <a:gd name="T23" fmla="*/ 2147483647 h 792"/>
                      <a:gd name="T24" fmla="*/ 2147483647 w 347"/>
                      <a:gd name="T25" fmla="*/ 2147483647 h 792"/>
                      <a:gd name="T26" fmla="*/ 2147483647 w 347"/>
                      <a:gd name="T27" fmla="*/ 2147483647 h 792"/>
                      <a:gd name="T28" fmla="*/ 2147483647 w 347"/>
                      <a:gd name="T29" fmla="*/ 2147483647 h 792"/>
                      <a:gd name="T30" fmla="*/ 2147483647 w 347"/>
                      <a:gd name="T31" fmla="*/ 2147483647 h 792"/>
                      <a:gd name="T32" fmla="*/ 0 w 347"/>
                      <a:gd name="T33" fmla="*/ 2147483647 h 792"/>
                      <a:gd name="T34" fmla="*/ 2147483647 w 347"/>
                      <a:gd name="T35" fmla="*/ 2147483647 h 792"/>
                      <a:gd name="T36" fmla="*/ 2147483647 w 347"/>
                      <a:gd name="T37" fmla="*/ 2147483647 h 792"/>
                      <a:gd name="T38" fmla="*/ 2147483647 w 347"/>
                      <a:gd name="T39" fmla="*/ 2147483647 h 792"/>
                      <a:gd name="T40" fmla="*/ 2147483647 w 347"/>
                      <a:gd name="T41" fmla="*/ 2147483647 h 792"/>
                      <a:gd name="T42" fmla="*/ 2147483647 w 347"/>
                      <a:gd name="T43" fmla="*/ 2147483647 h 792"/>
                      <a:gd name="T44" fmla="*/ 2147483647 w 347"/>
                      <a:gd name="T45" fmla="*/ 2147483647 h 792"/>
                      <a:gd name="T46" fmla="*/ 2147483647 w 347"/>
                      <a:gd name="T47" fmla="*/ 2147483647 h 792"/>
                      <a:gd name="T48" fmla="*/ 2147483647 w 347"/>
                      <a:gd name="T49" fmla="*/ 2147483647 h 792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347" h="792">
                        <a:moveTo>
                          <a:pt x="347" y="464"/>
                        </a:moveTo>
                        <a:lnTo>
                          <a:pt x="317" y="354"/>
                        </a:lnTo>
                        <a:lnTo>
                          <a:pt x="323" y="242"/>
                        </a:lnTo>
                        <a:lnTo>
                          <a:pt x="286" y="200"/>
                        </a:lnTo>
                        <a:lnTo>
                          <a:pt x="204" y="173"/>
                        </a:lnTo>
                        <a:lnTo>
                          <a:pt x="238" y="150"/>
                        </a:lnTo>
                        <a:lnTo>
                          <a:pt x="265" y="92"/>
                        </a:lnTo>
                        <a:lnTo>
                          <a:pt x="232" y="21"/>
                        </a:lnTo>
                        <a:lnTo>
                          <a:pt x="187" y="0"/>
                        </a:lnTo>
                        <a:lnTo>
                          <a:pt x="118" y="9"/>
                        </a:lnTo>
                        <a:lnTo>
                          <a:pt x="70" y="71"/>
                        </a:lnTo>
                        <a:lnTo>
                          <a:pt x="76" y="124"/>
                        </a:lnTo>
                        <a:lnTo>
                          <a:pt x="124" y="161"/>
                        </a:lnTo>
                        <a:lnTo>
                          <a:pt x="75" y="190"/>
                        </a:lnTo>
                        <a:lnTo>
                          <a:pt x="26" y="245"/>
                        </a:lnTo>
                        <a:lnTo>
                          <a:pt x="12" y="334"/>
                        </a:lnTo>
                        <a:lnTo>
                          <a:pt x="0" y="497"/>
                        </a:lnTo>
                        <a:lnTo>
                          <a:pt x="70" y="491"/>
                        </a:lnTo>
                        <a:lnTo>
                          <a:pt x="74" y="549"/>
                        </a:lnTo>
                        <a:lnTo>
                          <a:pt x="58" y="654"/>
                        </a:lnTo>
                        <a:lnTo>
                          <a:pt x="63" y="773"/>
                        </a:lnTo>
                        <a:lnTo>
                          <a:pt x="181" y="792"/>
                        </a:lnTo>
                        <a:lnTo>
                          <a:pt x="292" y="773"/>
                        </a:lnTo>
                        <a:lnTo>
                          <a:pt x="271" y="490"/>
                        </a:lnTo>
                        <a:lnTo>
                          <a:pt x="347" y="464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190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MX" sz="12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6" name="Line 55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84282" y="1782173"/>
                    <a:ext cx="842557" cy="3810663"/>
                  </a:xfrm>
                  <a:prstGeom prst="line">
                    <a:avLst/>
                  </a:prstGeom>
                  <a:noFill/>
                  <a:ln w="57150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919191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s-MX" sz="12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7" name="Line 560"/>
                  <p:cNvSpPr>
                    <a:spLocks noChangeShapeType="1"/>
                  </p:cNvSpPr>
                  <p:nvPr/>
                </p:nvSpPr>
                <p:spPr bwMode="auto">
                  <a:xfrm>
                    <a:off x="1814246" y="1784221"/>
                    <a:ext cx="767988" cy="3790062"/>
                  </a:xfrm>
                  <a:prstGeom prst="line">
                    <a:avLst/>
                  </a:prstGeom>
                  <a:noFill/>
                  <a:ln w="57150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919191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s-MX" sz="12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8" name="Line 561"/>
                  <p:cNvSpPr>
                    <a:spLocks noChangeShapeType="1"/>
                  </p:cNvSpPr>
                  <p:nvPr/>
                </p:nvSpPr>
                <p:spPr bwMode="auto">
                  <a:xfrm>
                    <a:off x="957263" y="5105400"/>
                    <a:ext cx="1409700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919191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s-MX" sz="12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9" name="Line 562"/>
                  <p:cNvSpPr>
                    <a:spLocks noChangeShapeType="1"/>
                  </p:cNvSpPr>
                  <p:nvPr/>
                </p:nvSpPr>
                <p:spPr bwMode="auto">
                  <a:xfrm>
                    <a:off x="1149350" y="3686724"/>
                    <a:ext cx="1036640" cy="12492"/>
                  </a:xfrm>
                  <a:prstGeom prst="line">
                    <a:avLst/>
                  </a:prstGeom>
                  <a:noFill/>
                  <a:ln w="57150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919191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s-MX" sz="12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0" name="Line 563"/>
                  <p:cNvSpPr>
                    <a:spLocks noChangeShapeType="1"/>
                  </p:cNvSpPr>
                  <p:nvPr/>
                </p:nvSpPr>
                <p:spPr bwMode="auto">
                  <a:xfrm>
                    <a:off x="1391341" y="2939491"/>
                    <a:ext cx="723209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919191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s-MX" sz="12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1" name="Line 56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12825" y="4403725"/>
                    <a:ext cx="1285875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919191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s-MX" sz="12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2" name="Line 565"/>
                  <p:cNvSpPr>
                    <a:spLocks noChangeShapeType="1"/>
                  </p:cNvSpPr>
                  <p:nvPr/>
                </p:nvSpPr>
                <p:spPr bwMode="auto">
                  <a:xfrm>
                    <a:off x="1490067" y="2230302"/>
                    <a:ext cx="461832" cy="1723"/>
                  </a:xfrm>
                  <a:prstGeom prst="line">
                    <a:avLst/>
                  </a:prstGeom>
                  <a:noFill/>
                  <a:ln w="57150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919191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s-MX" sz="12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3" name="Freeform 566"/>
                  <p:cNvSpPr>
                    <a:spLocks/>
                  </p:cNvSpPr>
                  <p:nvPr/>
                </p:nvSpPr>
                <p:spPr bwMode="auto">
                  <a:xfrm>
                    <a:off x="1652588" y="1866900"/>
                    <a:ext cx="104775" cy="241300"/>
                  </a:xfrm>
                  <a:custGeom>
                    <a:avLst/>
                    <a:gdLst>
                      <a:gd name="T0" fmla="*/ 2147483647 w 347"/>
                      <a:gd name="T1" fmla="*/ 2147483647 h 792"/>
                      <a:gd name="T2" fmla="*/ 2147483647 w 347"/>
                      <a:gd name="T3" fmla="*/ 2147483647 h 792"/>
                      <a:gd name="T4" fmla="*/ 2147483647 w 347"/>
                      <a:gd name="T5" fmla="*/ 2147483647 h 792"/>
                      <a:gd name="T6" fmla="*/ 2147483647 w 347"/>
                      <a:gd name="T7" fmla="*/ 2147483647 h 792"/>
                      <a:gd name="T8" fmla="*/ 2147483647 w 347"/>
                      <a:gd name="T9" fmla="*/ 2147483647 h 792"/>
                      <a:gd name="T10" fmla="*/ 2147483647 w 347"/>
                      <a:gd name="T11" fmla="*/ 2147483647 h 792"/>
                      <a:gd name="T12" fmla="*/ 2147483647 w 347"/>
                      <a:gd name="T13" fmla="*/ 2147483647 h 792"/>
                      <a:gd name="T14" fmla="*/ 2147483647 w 347"/>
                      <a:gd name="T15" fmla="*/ 2147483647 h 792"/>
                      <a:gd name="T16" fmla="*/ 2147483647 w 347"/>
                      <a:gd name="T17" fmla="*/ 0 h 792"/>
                      <a:gd name="T18" fmla="*/ 2147483647 w 347"/>
                      <a:gd name="T19" fmla="*/ 2147483647 h 792"/>
                      <a:gd name="T20" fmla="*/ 2147483647 w 347"/>
                      <a:gd name="T21" fmla="*/ 2147483647 h 792"/>
                      <a:gd name="T22" fmla="*/ 2147483647 w 347"/>
                      <a:gd name="T23" fmla="*/ 2147483647 h 792"/>
                      <a:gd name="T24" fmla="*/ 2147483647 w 347"/>
                      <a:gd name="T25" fmla="*/ 2147483647 h 792"/>
                      <a:gd name="T26" fmla="*/ 2147483647 w 347"/>
                      <a:gd name="T27" fmla="*/ 2147483647 h 792"/>
                      <a:gd name="T28" fmla="*/ 2147483647 w 347"/>
                      <a:gd name="T29" fmla="*/ 2147483647 h 792"/>
                      <a:gd name="T30" fmla="*/ 2147483647 w 347"/>
                      <a:gd name="T31" fmla="*/ 2147483647 h 792"/>
                      <a:gd name="T32" fmla="*/ 0 w 347"/>
                      <a:gd name="T33" fmla="*/ 2147483647 h 792"/>
                      <a:gd name="T34" fmla="*/ 2147483647 w 347"/>
                      <a:gd name="T35" fmla="*/ 2147483647 h 792"/>
                      <a:gd name="T36" fmla="*/ 2147483647 w 347"/>
                      <a:gd name="T37" fmla="*/ 2147483647 h 792"/>
                      <a:gd name="T38" fmla="*/ 2147483647 w 347"/>
                      <a:gd name="T39" fmla="*/ 2147483647 h 792"/>
                      <a:gd name="T40" fmla="*/ 2147483647 w 347"/>
                      <a:gd name="T41" fmla="*/ 2147483647 h 792"/>
                      <a:gd name="T42" fmla="*/ 2147483647 w 347"/>
                      <a:gd name="T43" fmla="*/ 2147483647 h 792"/>
                      <a:gd name="T44" fmla="*/ 2147483647 w 347"/>
                      <a:gd name="T45" fmla="*/ 2147483647 h 792"/>
                      <a:gd name="T46" fmla="*/ 2147483647 w 347"/>
                      <a:gd name="T47" fmla="*/ 2147483647 h 792"/>
                      <a:gd name="T48" fmla="*/ 2147483647 w 347"/>
                      <a:gd name="T49" fmla="*/ 2147483647 h 792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347" h="792">
                        <a:moveTo>
                          <a:pt x="347" y="464"/>
                        </a:moveTo>
                        <a:lnTo>
                          <a:pt x="317" y="354"/>
                        </a:lnTo>
                        <a:lnTo>
                          <a:pt x="323" y="242"/>
                        </a:lnTo>
                        <a:lnTo>
                          <a:pt x="286" y="200"/>
                        </a:lnTo>
                        <a:lnTo>
                          <a:pt x="204" y="173"/>
                        </a:lnTo>
                        <a:lnTo>
                          <a:pt x="238" y="150"/>
                        </a:lnTo>
                        <a:lnTo>
                          <a:pt x="265" y="92"/>
                        </a:lnTo>
                        <a:lnTo>
                          <a:pt x="232" y="21"/>
                        </a:lnTo>
                        <a:lnTo>
                          <a:pt x="187" y="0"/>
                        </a:lnTo>
                        <a:lnTo>
                          <a:pt x="118" y="9"/>
                        </a:lnTo>
                        <a:lnTo>
                          <a:pt x="70" y="71"/>
                        </a:lnTo>
                        <a:lnTo>
                          <a:pt x="76" y="124"/>
                        </a:lnTo>
                        <a:lnTo>
                          <a:pt x="124" y="161"/>
                        </a:lnTo>
                        <a:lnTo>
                          <a:pt x="75" y="190"/>
                        </a:lnTo>
                        <a:lnTo>
                          <a:pt x="26" y="245"/>
                        </a:lnTo>
                        <a:lnTo>
                          <a:pt x="12" y="334"/>
                        </a:lnTo>
                        <a:lnTo>
                          <a:pt x="0" y="497"/>
                        </a:lnTo>
                        <a:lnTo>
                          <a:pt x="70" y="491"/>
                        </a:lnTo>
                        <a:lnTo>
                          <a:pt x="74" y="549"/>
                        </a:lnTo>
                        <a:lnTo>
                          <a:pt x="58" y="654"/>
                        </a:lnTo>
                        <a:lnTo>
                          <a:pt x="63" y="773"/>
                        </a:lnTo>
                        <a:lnTo>
                          <a:pt x="181" y="792"/>
                        </a:lnTo>
                        <a:lnTo>
                          <a:pt x="292" y="773"/>
                        </a:lnTo>
                        <a:lnTo>
                          <a:pt x="271" y="490"/>
                        </a:lnTo>
                        <a:lnTo>
                          <a:pt x="347" y="464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190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MX" sz="12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4" name="Freeform 567"/>
                  <p:cNvSpPr>
                    <a:spLocks/>
                  </p:cNvSpPr>
                  <p:nvPr/>
                </p:nvSpPr>
                <p:spPr bwMode="auto">
                  <a:xfrm>
                    <a:off x="1938338" y="3081338"/>
                    <a:ext cx="104775" cy="241300"/>
                  </a:xfrm>
                  <a:custGeom>
                    <a:avLst/>
                    <a:gdLst>
                      <a:gd name="T0" fmla="*/ 2147483647 w 347"/>
                      <a:gd name="T1" fmla="*/ 2147483647 h 792"/>
                      <a:gd name="T2" fmla="*/ 2147483647 w 347"/>
                      <a:gd name="T3" fmla="*/ 2147483647 h 792"/>
                      <a:gd name="T4" fmla="*/ 2147483647 w 347"/>
                      <a:gd name="T5" fmla="*/ 2147483647 h 792"/>
                      <a:gd name="T6" fmla="*/ 2147483647 w 347"/>
                      <a:gd name="T7" fmla="*/ 2147483647 h 792"/>
                      <a:gd name="T8" fmla="*/ 2147483647 w 347"/>
                      <a:gd name="T9" fmla="*/ 2147483647 h 792"/>
                      <a:gd name="T10" fmla="*/ 2147483647 w 347"/>
                      <a:gd name="T11" fmla="*/ 2147483647 h 792"/>
                      <a:gd name="T12" fmla="*/ 2147483647 w 347"/>
                      <a:gd name="T13" fmla="*/ 2147483647 h 792"/>
                      <a:gd name="T14" fmla="*/ 2147483647 w 347"/>
                      <a:gd name="T15" fmla="*/ 2147483647 h 792"/>
                      <a:gd name="T16" fmla="*/ 2147483647 w 347"/>
                      <a:gd name="T17" fmla="*/ 0 h 792"/>
                      <a:gd name="T18" fmla="*/ 2147483647 w 347"/>
                      <a:gd name="T19" fmla="*/ 2147483647 h 792"/>
                      <a:gd name="T20" fmla="*/ 2147483647 w 347"/>
                      <a:gd name="T21" fmla="*/ 2147483647 h 792"/>
                      <a:gd name="T22" fmla="*/ 2147483647 w 347"/>
                      <a:gd name="T23" fmla="*/ 2147483647 h 792"/>
                      <a:gd name="T24" fmla="*/ 2147483647 w 347"/>
                      <a:gd name="T25" fmla="*/ 2147483647 h 792"/>
                      <a:gd name="T26" fmla="*/ 2147483647 w 347"/>
                      <a:gd name="T27" fmla="*/ 2147483647 h 792"/>
                      <a:gd name="T28" fmla="*/ 2147483647 w 347"/>
                      <a:gd name="T29" fmla="*/ 2147483647 h 792"/>
                      <a:gd name="T30" fmla="*/ 2147483647 w 347"/>
                      <a:gd name="T31" fmla="*/ 2147483647 h 792"/>
                      <a:gd name="T32" fmla="*/ 0 w 347"/>
                      <a:gd name="T33" fmla="*/ 2147483647 h 792"/>
                      <a:gd name="T34" fmla="*/ 2147483647 w 347"/>
                      <a:gd name="T35" fmla="*/ 2147483647 h 792"/>
                      <a:gd name="T36" fmla="*/ 2147483647 w 347"/>
                      <a:gd name="T37" fmla="*/ 2147483647 h 792"/>
                      <a:gd name="T38" fmla="*/ 2147483647 w 347"/>
                      <a:gd name="T39" fmla="*/ 2147483647 h 792"/>
                      <a:gd name="T40" fmla="*/ 2147483647 w 347"/>
                      <a:gd name="T41" fmla="*/ 2147483647 h 792"/>
                      <a:gd name="T42" fmla="*/ 2147483647 w 347"/>
                      <a:gd name="T43" fmla="*/ 2147483647 h 792"/>
                      <a:gd name="T44" fmla="*/ 2147483647 w 347"/>
                      <a:gd name="T45" fmla="*/ 2147483647 h 792"/>
                      <a:gd name="T46" fmla="*/ 2147483647 w 347"/>
                      <a:gd name="T47" fmla="*/ 2147483647 h 792"/>
                      <a:gd name="T48" fmla="*/ 2147483647 w 347"/>
                      <a:gd name="T49" fmla="*/ 2147483647 h 792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347" h="792">
                        <a:moveTo>
                          <a:pt x="347" y="464"/>
                        </a:moveTo>
                        <a:lnTo>
                          <a:pt x="317" y="354"/>
                        </a:lnTo>
                        <a:lnTo>
                          <a:pt x="323" y="242"/>
                        </a:lnTo>
                        <a:lnTo>
                          <a:pt x="286" y="200"/>
                        </a:lnTo>
                        <a:lnTo>
                          <a:pt x="204" y="173"/>
                        </a:lnTo>
                        <a:lnTo>
                          <a:pt x="238" y="150"/>
                        </a:lnTo>
                        <a:lnTo>
                          <a:pt x="265" y="92"/>
                        </a:lnTo>
                        <a:lnTo>
                          <a:pt x="232" y="21"/>
                        </a:lnTo>
                        <a:lnTo>
                          <a:pt x="187" y="0"/>
                        </a:lnTo>
                        <a:lnTo>
                          <a:pt x="118" y="9"/>
                        </a:lnTo>
                        <a:lnTo>
                          <a:pt x="70" y="71"/>
                        </a:lnTo>
                        <a:lnTo>
                          <a:pt x="76" y="124"/>
                        </a:lnTo>
                        <a:lnTo>
                          <a:pt x="124" y="161"/>
                        </a:lnTo>
                        <a:lnTo>
                          <a:pt x="75" y="190"/>
                        </a:lnTo>
                        <a:lnTo>
                          <a:pt x="26" y="245"/>
                        </a:lnTo>
                        <a:lnTo>
                          <a:pt x="12" y="334"/>
                        </a:lnTo>
                        <a:lnTo>
                          <a:pt x="0" y="497"/>
                        </a:lnTo>
                        <a:lnTo>
                          <a:pt x="70" y="491"/>
                        </a:lnTo>
                        <a:lnTo>
                          <a:pt x="74" y="549"/>
                        </a:lnTo>
                        <a:lnTo>
                          <a:pt x="58" y="654"/>
                        </a:lnTo>
                        <a:lnTo>
                          <a:pt x="63" y="773"/>
                        </a:lnTo>
                        <a:lnTo>
                          <a:pt x="181" y="792"/>
                        </a:lnTo>
                        <a:lnTo>
                          <a:pt x="292" y="773"/>
                        </a:lnTo>
                        <a:lnTo>
                          <a:pt x="271" y="490"/>
                        </a:lnTo>
                        <a:lnTo>
                          <a:pt x="347" y="464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190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MX" sz="1200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55" name="Group 568"/>
                  <p:cNvGrpSpPr>
                    <a:grpSpLocks/>
                  </p:cNvGrpSpPr>
                  <p:nvPr/>
                </p:nvGrpSpPr>
                <p:grpSpPr bwMode="auto">
                  <a:xfrm>
                    <a:off x="1982788" y="5265738"/>
                    <a:ext cx="107950" cy="247650"/>
                    <a:chOff x="1102" y="2293"/>
                    <a:chExt cx="179" cy="408"/>
                  </a:xfrm>
                </p:grpSpPr>
                <p:sp>
                  <p:nvSpPr>
                    <p:cNvPr id="224" name="Freeform 569"/>
                    <p:cNvSpPr>
                      <a:spLocks/>
                    </p:cNvSpPr>
                    <p:nvPr/>
                  </p:nvSpPr>
                  <p:spPr bwMode="auto">
                    <a:xfrm>
                      <a:off x="1102" y="2293"/>
                      <a:ext cx="179" cy="408"/>
                    </a:xfrm>
                    <a:custGeom>
                      <a:avLst/>
                      <a:gdLst>
                        <a:gd name="T0" fmla="*/ 0 w 360"/>
                        <a:gd name="T1" fmla="*/ 1 h 815"/>
                        <a:gd name="T2" fmla="*/ 0 w 360"/>
                        <a:gd name="T3" fmla="*/ 1 h 815"/>
                        <a:gd name="T4" fmla="*/ 0 w 360"/>
                        <a:gd name="T5" fmla="*/ 1 h 815"/>
                        <a:gd name="T6" fmla="*/ 0 w 360"/>
                        <a:gd name="T7" fmla="*/ 1 h 815"/>
                        <a:gd name="T8" fmla="*/ 0 w 360"/>
                        <a:gd name="T9" fmla="*/ 1 h 815"/>
                        <a:gd name="T10" fmla="*/ 0 w 360"/>
                        <a:gd name="T11" fmla="*/ 1 h 815"/>
                        <a:gd name="T12" fmla="*/ 0 w 360"/>
                        <a:gd name="T13" fmla="*/ 1 h 815"/>
                        <a:gd name="T14" fmla="*/ 0 w 360"/>
                        <a:gd name="T15" fmla="*/ 1 h 815"/>
                        <a:gd name="T16" fmla="*/ 0 w 360"/>
                        <a:gd name="T17" fmla="*/ 1 h 815"/>
                        <a:gd name="T18" fmla="*/ 0 w 360"/>
                        <a:gd name="T19" fmla="*/ 0 h 815"/>
                        <a:gd name="T20" fmla="*/ 0 w 360"/>
                        <a:gd name="T21" fmla="*/ 1 h 815"/>
                        <a:gd name="T22" fmla="*/ 0 w 360"/>
                        <a:gd name="T23" fmla="*/ 1 h 815"/>
                        <a:gd name="T24" fmla="*/ 0 w 360"/>
                        <a:gd name="T25" fmla="*/ 1 h 815"/>
                        <a:gd name="T26" fmla="*/ 0 w 360"/>
                        <a:gd name="T27" fmla="*/ 1 h 815"/>
                        <a:gd name="T28" fmla="*/ 0 w 360"/>
                        <a:gd name="T29" fmla="*/ 1 h 815"/>
                        <a:gd name="T30" fmla="*/ 0 w 360"/>
                        <a:gd name="T31" fmla="*/ 1 h 815"/>
                        <a:gd name="T32" fmla="*/ 0 w 360"/>
                        <a:gd name="T33" fmla="*/ 1 h 815"/>
                        <a:gd name="T34" fmla="*/ 0 w 360"/>
                        <a:gd name="T35" fmla="*/ 1 h 815"/>
                        <a:gd name="T36" fmla="*/ 0 w 360"/>
                        <a:gd name="T37" fmla="*/ 1 h 815"/>
                        <a:gd name="T38" fmla="*/ 0 w 360"/>
                        <a:gd name="T39" fmla="*/ 1 h 815"/>
                        <a:gd name="T40" fmla="*/ 0 w 360"/>
                        <a:gd name="T41" fmla="*/ 1 h 815"/>
                        <a:gd name="T42" fmla="*/ 0 w 360"/>
                        <a:gd name="T43" fmla="*/ 1 h 815"/>
                        <a:gd name="T44" fmla="*/ 0 w 360"/>
                        <a:gd name="T45" fmla="*/ 1 h 815"/>
                        <a:gd name="T46" fmla="*/ 0 w 360"/>
                        <a:gd name="T47" fmla="*/ 1 h 815"/>
                        <a:gd name="T48" fmla="*/ 0 w 360"/>
                        <a:gd name="T49" fmla="*/ 1 h 815"/>
                        <a:gd name="T50" fmla="*/ 0 w 360"/>
                        <a:gd name="T51" fmla="*/ 1 h 815"/>
                        <a:gd name="T52" fmla="*/ 0 w 360"/>
                        <a:gd name="T53" fmla="*/ 1 h 815"/>
                        <a:gd name="T54" fmla="*/ 0 w 360"/>
                        <a:gd name="T55" fmla="*/ 1 h 815"/>
                        <a:gd name="T56" fmla="*/ 0 w 360"/>
                        <a:gd name="T57" fmla="*/ 1 h 815"/>
                        <a:gd name="T58" fmla="*/ 0 w 360"/>
                        <a:gd name="T59" fmla="*/ 1 h 815"/>
                        <a:gd name="T60" fmla="*/ 0 w 360"/>
                        <a:gd name="T61" fmla="*/ 1 h 815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</a:gdLst>
                      <a:ahLst/>
                      <a:cxnLst>
                        <a:cxn ang="T62">
                          <a:pos x="T0" y="T1"/>
                        </a:cxn>
                        <a:cxn ang="T63">
                          <a:pos x="T2" y="T3"/>
                        </a:cxn>
                        <a:cxn ang="T64">
                          <a:pos x="T4" y="T5"/>
                        </a:cxn>
                        <a:cxn ang="T65">
                          <a:pos x="T6" y="T7"/>
                        </a:cxn>
                        <a:cxn ang="T66">
                          <a:pos x="T8" y="T9"/>
                        </a:cxn>
                        <a:cxn ang="T67">
                          <a:pos x="T10" y="T11"/>
                        </a:cxn>
                        <a:cxn ang="T68">
                          <a:pos x="T12" y="T13"/>
                        </a:cxn>
                        <a:cxn ang="T69">
                          <a:pos x="T14" y="T15"/>
                        </a:cxn>
                        <a:cxn ang="T70">
                          <a:pos x="T16" y="T17"/>
                        </a:cxn>
                        <a:cxn ang="T71">
                          <a:pos x="T18" y="T19"/>
                        </a:cxn>
                        <a:cxn ang="T72">
                          <a:pos x="T20" y="T21"/>
                        </a:cxn>
                        <a:cxn ang="T73">
                          <a:pos x="T22" y="T23"/>
                        </a:cxn>
                        <a:cxn ang="T74">
                          <a:pos x="T24" y="T25"/>
                        </a:cxn>
                        <a:cxn ang="T75">
                          <a:pos x="T26" y="T27"/>
                        </a:cxn>
                        <a:cxn ang="T76">
                          <a:pos x="T28" y="T29"/>
                        </a:cxn>
                        <a:cxn ang="T77">
                          <a:pos x="T30" y="T31"/>
                        </a:cxn>
                        <a:cxn ang="T78">
                          <a:pos x="T32" y="T33"/>
                        </a:cxn>
                        <a:cxn ang="T79">
                          <a:pos x="T34" y="T35"/>
                        </a:cxn>
                        <a:cxn ang="T80">
                          <a:pos x="T36" y="T37"/>
                        </a:cxn>
                        <a:cxn ang="T81">
                          <a:pos x="T38" y="T39"/>
                        </a:cxn>
                        <a:cxn ang="T82">
                          <a:pos x="T40" y="T41"/>
                        </a:cxn>
                        <a:cxn ang="T83">
                          <a:pos x="T42" y="T43"/>
                        </a:cxn>
                        <a:cxn ang="T84">
                          <a:pos x="T44" y="T45"/>
                        </a:cxn>
                        <a:cxn ang="T85">
                          <a:pos x="T46" y="T47"/>
                        </a:cxn>
                        <a:cxn ang="T86">
                          <a:pos x="T48" y="T49"/>
                        </a:cxn>
                        <a:cxn ang="T87">
                          <a:pos x="T50" y="T51"/>
                        </a:cxn>
                        <a:cxn ang="T88">
                          <a:pos x="T52" y="T53"/>
                        </a:cxn>
                        <a:cxn ang="T89">
                          <a:pos x="T54" y="T55"/>
                        </a:cxn>
                        <a:cxn ang="T90">
                          <a:pos x="T56" y="T57"/>
                        </a:cxn>
                        <a:cxn ang="T91">
                          <a:pos x="T58" y="T59"/>
                        </a:cxn>
                        <a:cxn ang="T92">
                          <a:pos x="T60" y="T61"/>
                        </a:cxn>
                      </a:cxnLst>
                      <a:rect l="0" t="0" r="r" b="b"/>
                      <a:pathLst>
                        <a:path w="360" h="815">
                          <a:moveTo>
                            <a:pt x="289" y="487"/>
                          </a:moveTo>
                          <a:lnTo>
                            <a:pt x="360" y="464"/>
                          </a:lnTo>
                          <a:lnTo>
                            <a:pt x="328" y="354"/>
                          </a:lnTo>
                          <a:lnTo>
                            <a:pt x="334" y="242"/>
                          </a:lnTo>
                          <a:lnTo>
                            <a:pt x="297" y="201"/>
                          </a:lnTo>
                          <a:lnTo>
                            <a:pt x="217" y="173"/>
                          </a:lnTo>
                          <a:lnTo>
                            <a:pt x="250" y="150"/>
                          </a:lnTo>
                          <a:lnTo>
                            <a:pt x="277" y="92"/>
                          </a:lnTo>
                          <a:lnTo>
                            <a:pt x="245" y="21"/>
                          </a:lnTo>
                          <a:lnTo>
                            <a:pt x="199" y="0"/>
                          </a:lnTo>
                          <a:lnTo>
                            <a:pt x="118" y="7"/>
                          </a:lnTo>
                          <a:lnTo>
                            <a:pt x="73" y="79"/>
                          </a:lnTo>
                          <a:lnTo>
                            <a:pt x="83" y="128"/>
                          </a:lnTo>
                          <a:lnTo>
                            <a:pt x="108" y="157"/>
                          </a:lnTo>
                          <a:lnTo>
                            <a:pt x="127" y="167"/>
                          </a:lnTo>
                          <a:lnTo>
                            <a:pt x="70" y="189"/>
                          </a:lnTo>
                          <a:lnTo>
                            <a:pt x="24" y="282"/>
                          </a:lnTo>
                          <a:lnTo>
                            <a:pt x="24" y="379"/>
                          </a:lnTo>
                          <a:lnTo>
                            <a:pt x="0" y="495"/>
                          </a:lnTo>
                          <a:lnTo>
                            <a:pt x="51" y="487"/>
                          </a:lnTo>
                          <a:lnTo>
                            <a:pt x="9" y="638"/>
                          </a:lnTo>
                          <a:lnTo>
                            <a:pt x="57" y="625"/>
                          </a:lnTo>
                          <a:lnTo>
                            <a:pt x="105" y="629"/>
                          </a:lnTo>
                          <a:lnTo>
                            <a:pt x="108" y="713"/>
                          </a:lnTo>
                          <a:lnTo>
                            <a:pt x="127" y="812"/>
                          </a:lnTo>
                          <a:lnTo>
                            <a:pt x="220" y="815"/>
                          </a:lnTo>
                          <a:lnTo>
                            <a:pt x="224" y="690"/>
                          </a:lnTo>
                          <a:lnTo>
                            <a:pt x="240" y="653"/>
                          </a:lnTo>
                          <a:lnTo>
                            <a:pt x="345" y="638"/>
                          </a:lnTo>
                          <a:lnTo>
                            <a:pt x="298" y="539"/>
                          </a:lnTo>
                          <a:lnTo>
                            <a:pt x="289" y="487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190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MX" sz="12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25" name="Freeform 570"/>
                    <p:cNvSpPr>
                      <a:spLocks/>
                    </p:cNvSpPr>
                    <p:nvPr/>
                  </p:nvSpPr>
                  <p:spPr bwMode="auto">
                    <a:xfrm>
                      <a:off x="1152" y="2301"/>
                      <a:ext cx="70" cy="71"/>
                    </a:xfrm>
                    <a:custGeom>
                      <a:avLst/>
                      <a:gdLst>
                        <a:gd name="T0" fmla="*/ 0 w 142"/>
                        <a:gd name="T1" fmla="*/ 1 h 142"/>
                        <a:gd name="T2" fmla="*/ 0 w 142"/>
                        <a:gd name="T3" fmla="*/ 1 h 142"/>
                        <a:gd name="T4" fmla="*/ 0 w 142"/>
                        <a:gd name="T5" fmla="*/ 1 h 142"/>
                        <a:gd name="T6" fmla="*/ 0 w 142"/>
                        <a:gd name="T7" fmla="*/ 1 h 142"/>
                        <a:gd name="T8" fmla="*/ 0 w 142"/>
                        <a:gd name="T9" fmla="*/ 1 h 142"/>
                        <a:gd name="T10" fmla="*/ 0 w 142"/>
                        <a:gd name="T11" fmla="*/ 1 h 142"/>
                        <a:gd name="T12" fmla="*/ 0 w 142"/>
                        <a:gd name="T13" fmla="*/ 1 h 142"/>
                        <a:gd name="T14" fmla="*/ 0 w 142"/>
                        <a:gd name="T15" fmla="*/ 1 h 142"/>
                        <a:gd name="T16" fmla="*/ 0 w 142"/>
                        <a:gd name="T17" fmla="*/ 0 h 142"/>
                        <a:gd name="T18" fmla="*/ 0 w 142"/>
                        <a:gd name="T19" fmla="*/ 1 h 142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0" t="0" r="r" b="b"/>
                      <a:pathLst>
                        <a:path w="142" h="142">
                          <a:moveTo>
                            <a:pt x="30" y="14"/>
                          </a:moveTo>
                          <a:lnTo>
                            <a:pt x="0" y="53"/>
                          </a:lnTo>
                          <a:lnTo>
                            <a:pt x="4" y="106"/>
                          </a:lnTo>
                          <a:lnTo>
                            <a:pt x="58" y="142"/>
                          </a:lnTo>
                          <a:lnTo>
                            <a:pt x="96" y="134"/>
                          </a:lnTo>
                          <a:lnTo>
                            <a:pt x="127" y="113"/>
                          </a:lnTo>
                          <a:lnTo>
                            <a:pt x="142" y="79"/>
                          </a:lnTo>
                          <a:lnTo>
                            <a:pt x="129" y="25"/>
                          </a:lnTo>
                          <a:lnTo>
                            <a:pt x="81" y="0"/>
                          </a:lnTo>
                          <a:lnTo>
                            <a:pt x="30" y="14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190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MX" sz="12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26" name="Freeform 571"/>
                    <p:cNvSpPr>
                      <a:spLocks/>
                    </p:cNvSpPr>
                    <p:nvPr/>
                  </p:nvSpPr>
                  <p:spPr bwMode="auto">
                    <a:xfrm>
                      <a:off x="1119" y="2385"/>
                      <a:ext cx="143" cy="303"/>
                    </a:xfrm>
                    <a:custGeom>
                      <a:avLst/>
                      <a:gdLst>
                        <a:gd name="T0" fmla="*/ 1 w 285"/>
                        <a:gd name="T1" fmla="*/ 0 h 607"/>
                        <a:gd name="T2" fmla="*/ 1 w 285"/>
                        <a:gd name="T3" fmla="*/ 0 h 607"/>
                        <a:gd name="T4" fmla="*/ 1 w 285"/>
                        <a:gd name="T5" fmla="*/ 0 h 607"/>
                        <a:gd name="T6" fmla="*/ 1 w 285"/>
                        <a:gd name="T7" fmla="*/ 0 h 607"/>
                        <a:gd name="T8" fmla="*/ 1 w 285"/>
                        <a:gd name="T9" fmla="*/ 0 h 607"/>
                        <a:gd name="T10" fmla="*/ 1 w 285"/>
                        <a:gd name="T11" fmla="*/ 0 h 607"/>
                        <a:gd name="T12" fmla="*/ 1 w 285"/>
                        <a:gd name="T13" fmla="*/ 0 h 607"/>
                        <a:gd name="T14" fmla="*/ 1 w 285"/>
                        <a:gd name="T15" fmla="*/ 0 h 607"/>
                        <a:gd name="T16" fmla="*/ 1 w 285"/>
                        <a:gd name="T17" fmla="*/ 0 h 607"/>
                        <a:gd name="T18" fmla="*/ 1 w 285"/>
                        <a:gd name="T19" fmla="*/ 0 h 607"/>
                        <a:gd name="T20" fmla="*/ 1 w 285"/>
                        <a:gd name="T21" fmla="*/ 0 h 607"/>
                        <a:gd name="T22" fmla="*/ 1 w 285"/>
                        <a:gd name="T23" fmla="*/ 0 h 607"/>
                        <a:gd name="T24" fmla="*/ 1 w 285"/>
                        <a:gd name="T25" fmla="*/ 0 h 607"/>
                        <a:gd name="T26" fmla="*/ 1 w 285"/>
                        <a:gd name="T27" fmla="*/ 0 h 607"/>
                        <a:gd name="T28" fmla="*/ 1 w 285"/>
                        <a:gd name="T29" fmla="*/ 0 h 607"/>
                        <a:gd name="T30" fmla="*/ 1 w 285"/>
                        <a:gd name="T31" fmla="*/ 0 h 607"/>
                        <a:gd name="T32" fmla="*/ 1 w 285"/>
                        <a:gd name="T33" fmla="*/ 0 h 607"/>
                        <a:gd name="T34" fmla="*/ 1 w 285"/>
                        <a:gd name="T35" fmla="*/ 0 h 607"/>
                        <a:gd name="T36" fmla="*/ 1 w 285"/>
                        <a:gd name="T37" fmla="*/ 0 h 607"/>
                        <a:gd name="T38" fmla="*/ 1 w 285"/>
                        <a:gd name="T39" fmla="*/ 0 h 607"/>
                        <a:gd name="T40" fmla="*/ 1 w 285"/>
                        <a:gd name="T41" fmla="*/ 0 h 607"/>
                        <a:gd name="T42" fmla="*/ 1 w 285"/>
                        <a:gd name="T43" fmla="*/ 0 h 607"/>
                        <a:gd name="T44" fmla="*/ 1 w 285"/>
                        <a:gd name="T45" fmla="*/ 0 h 607"/>
                        <a:gd name="T46" fmla="*/ 1 w 285"/>
                        <a:gd name="T47" fmla="*/ 0 h 607"/>
                        <a:gd name="T48" fmla="*/ 1 w 285"/>
                        <a:gd name="T49" fmla="*/ 0 h 607"/>
                        <a:gd name="T50" fmla="*/ 0 w 285"/>
                        <a:gd name="T51" fmla="*/ 0 h 607"/>
                        <a:gd name="T52" fmla="*/ 1 w 285"/>
                        <a:gd name="T53" fmla="*/ 0 h 607"/>
                        <a:gd name="T54" fmla="*/ 1 w 285"/>
                        <a:gd name="T55" fmla="*/ 0 h 607"/>
                        <a:gd name="T56" fmla="*/ 1 w 285"/>
                        <a:gd name="T57" fmla="*/ 0 h 607"/>
                        <a:gd name="T58" fmla="*/ 1 w 285"/>
                        <a:gd name="T59" fmla="*/ 0 h 607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</a:gdLst>
                      <a:ahLst/>
                      <a:cxnLst>
                        <a:cxn ang="T60">
                          <a:pos x="T0" y="T1"/>
                        </a:cxn>
                        <a:cxn ang="T61">
                          <a:pos x="T2" y="T3"/>
                        </a:cxn>
                        <a:cxn ang="T62">
                          <a:pos x="T4" y="T5"/>
                        </a:cxn>
                        <a:cxn ang="T63">
                          <a:pos x="T6" y="T7"/>
                        </a:cxn>
                        <a:cxn ang="T64">
                          <a:pos x="T8" y="T9"/>
                        </a:cxn>
                        <a:cxn ang="T65">
                          <a:pos x="T10" y="T11"/>
                        </a:cxn>
                        <a:cxn ang="T66">
                          <a:pos x="T12" y="T13"/>
                        </a:cxn>
                        <a:cxn ang="T67">
                          <a:pos x="T14" y="T15"/>
                        </a:cxn>
                        <a:cxn ang="T68">
                          <a:pos x="T16" y="T17"/>
                        </a:cxn>
                        <a:cxn ang="T69">
                          <a:pos x="T18" y="T19"/>
                        </a:cxn>
                        <a:cxn ang="T70">
                          <a:pos x="T20" y="T21"/>
                        </a:cxn>
                        <a:cxn ang="T71">
                          <a:pos x="T22" y="T23"/>
                        </a:cxn>
                        <a:cxn ang="T72">
                          <a:pos x="T24" y="T25"/>
                        </a:cxn>
                        <a:cxn ang="T73">
                          <a:pos x="T26" y="T27"/>
                        </a:cxn>
                        <a:cxn ang="T74">
                          <a:pos x="T28" y="T29"/>
                        </a:cxn>
                        <a:cxn ang="T75">
                          <a:pos x="T30" y="T31"/>
                        </a:cxn>
                        <a:cxn ang="T76">
                          <a:pos x="T32" y="T33"/>
                        </a:cxn>
                        <a:cxn ang="T77">
                          <a:pos x="T34" y="T35"/>
                        </a:cxn>
                        <a:cxn ang="T78">
                          <a:pos x="T36" y="T37"/>
                        </a:cxn>
                        <a:cxn ang="T79">
                          <a:pos x="T38" y="T39"/>
                        </a:cxn>
                        <a:cxn ang="T80">
                          <a:pos x="T40" y="T41"/>
                        </a:cxn>
                        <a:cxn ang="T81">
                          <a:pos x="T42" y="T43"/>
                        </a:cxn>
                        <a:cxn ang="T82">
                          <a:pos x="T44" y="T45"/>
                        </a:cxn>
                        <a:cxn ang="T83">
                          <a:pos x="T46" y="T47"/>
                        </a:cxn>
                        <a:cxn ang="T84">
                          <a:pos x="T48" y="T49"/>
                        </a:cxn>
                        <a:cxn ang="T85">
                          <a:pos x="T50" y="T51"/>
                        </a:cxn>
                        <a:cxn ang="T86">
                          <a:pos x="T52" y="T53"/>
                        </a:cxn>
                        <a:cxn ang="T87">
                          <a:pos x="T54" y="T55"/>
                        </a:cxn>
                        <a:cxn ang="T88">
                          <a:pos x="T56" y="T57"/>
                        </a:cxn>
                        <a:cxn ang="T89">
                          <a:pos x="T58" y="T59"/>
                        </a:cxn>
                      </a:cxnLst>
                      <a:rect l="0" t="0" r="r" b="b"/>
                      <a:pathLst>
                        <a:path w="285" h="607">
                          <a:moveTo>
                            <a:pt x="70" y="205"/>
                          </a:moveTo>
                          <a:lnTo>
                            <a:pt x="52" y="296"/>
                          </a:lnTo>
                          <a:lnTo>
                            <a:pt x="23" y="353"/>
                          </a:lnTo>
                          <a:lnTo>
                            <a:pt x="6" y="425"/>
                          </a:lnTo>
                          <a:lnTo>
                            <a:pt x="85" y="417"/>
                          </a:lnTo>
                          <a:lnTo>
                            <a:pt x="107" y="597"/>
                          </a:lnTo>
                          <a:lnTo>
                            <a:pt x="156" y="607"/>
                          </a:lnTo>
                          <a:lnTo>
                            <a:pt x="166" y="501"/>
                          </a:lnTo>
                          <a:lnTo>
                            <a:pt x="188" y="425"/>
                          </a:lnTo>
                          <a:lnTo>
                            <a:pt x="269" y="425"/>
                          </a:lnTo>
                          <a:lnTo>
                            <a:pt x="234" y="355"/>
                          </a:lnTo>
                          <a:lnTo>
                            <a:pt x="223" y="287"/>
                          </a:lnTo>
                          <a:lnTo>
                            <a:pt x="213" y="228"/>
                          </a:lnTo>
                          <a:lnTo>
                            <a:pt x="222" y="152"/>
                          </a:lnTo>
                          <a:lnTo>
                            <a:pt x="234" y="262"/>
                          </a:lnTo>
                          <a:lnTo>
                            <a:pt x="246" y="281"/>
                          </a:lnTo>
                          <a:lnTo>
                            <a:pt x="285" y="273"/>
                          </a:lnTo>
                          <a:lnTo>
                            <a:pt x="268" y="185"/>
                          </a:lnTo>
                          <a:lnTo>
                            <a:pt x="267" y="84"/>
                          </a:lnTo>
                          <a:lnTo>
                            <a:pt x="239" y="35"/>
                          </a:lnTo>
                          <a:lnTo>
                            <a:pt x="179" y="8"/>
                          </a:lnTo>
                          <a:lnTo>
                            <a:pt x="93" y="0"/>
                          </a:lnTo>
                          <a:lnTo>
                            <a:pt x="39" y="38"/>
                          </a:lnTo>
                          <a:lnTo>
                            <a:pt x="16" y="104"/>
                          </a:lnTo>
                          <a:lnTo>
                            <a:pt x="10" y="183"/>
                          </a:lnTo>
                          <a:lnTo>
                            <a:pt x="0" y="284"/>
                          </a:lnTo>
                          <a:lnTo>
                            <a:pt x="37" y="281"/>
                          </a:lnTo>
                          <a:lnTo>
                            <a:pt x="47" y="201"/>
                          </a:lnTo>
                          <a:lnTo>
                            <a:pt x="65" y="134"/>
                          </a:lnTo>
                          <a:lnTo>
                            <a:pt x="70" y="205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190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MX" sz="120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56" name="Group 573"/>
                  <p:cNvGrpSpPr>
                    <a:grpSpLocks/>
                  </p:cNvGrpSpPr>
                  <p:nvPr/>
                </p:nvGrpSpPr>
                <p:grpSpPr bwMode="auto">
                  <a:xfrm>
                    <a:off x="1331913" y="3079750"/>
                    <a:ext cx="107950" cy="241300"/>
                    <a:chOff x="1102" y="2293"/>
                    <a:chExt cx="179" cy="408"/>
                  </a:xfrm>
                </p:grpSpPr>
                <p:sp>
                  <p:nvSpPr>
                    <p:cNvPr id="221" name="Freeform 574"/>
                    <p:cNvSpPr>
                      <a:spLocks/>
                    </p:cNvSpPr>
                    <p:nvPr/>
                  </p:nvSpPr>
                  <p:spPr bwMode="auto">
                    <a:xfrm>
                      <a:off x="1102" y="2293"/>
                      <a:ext cx="179" cy="408"/>
                    </a:xfrm>
                    <a:custGeom>
                      <a:avLst/>
                      <a:gdLst>
                        <a:gd name="T0" fmla="*/ 0 w 360"/>
                        <a:gd name="T1" fmla="*/ 1 h 815"/>
                        <a:gd name="T2" fmla="*/ 0 w 360"/>
                        <a:gd name="T3" fmla="*/ 1 h 815"/>
                        <a:gd name="T4" fmla="*/ 0 w 360"/>
                        <a:gd name="T5" fmla="*/ 1 h 815"/>
                        <a:gd name="T6" fmla="*/ 0 w 360"/>
                        <a:gd name="T7" fmla="*/ 1 h 815"/>
                        <a:gd name="T8" fmla="*/ 0 w 360"/>
                        <a:gd name="T9" fmla="*/ 1 h 815"/>
                        <a:gd name="T10" fmla="*/ 0 w 360"/>
                        <a:gd name="T11" fmla="*/ 1 h 815"/>
                        <a:gd name="T12" fmla="*/ 0 w 360"/>
                        <a:gd name="T13" fmla="*/ 1 h 815"/>
                        <a:gd name="T14" fmla="*/ 0 w 360"/>
                        <a:gd name="T15" fmla="*/ 1 h 815"/>
                        <a:gd name="T16" fmla="*/ 0 w 360"/>
                        <a:gd name="T17" fmla="*/ 1 h 815"/>
                        <a:gd name="T18" fmla="*/ 0 w 360"/>
                        <a:gd name="T19" fmla="*/ 0 h 815"/>
                        <a:gd name="T20" fmla="*/ 0 w 360"/>
                        <a:gd name="T21" fmla="*/ 1 h 815"/>
                        <a:gd name="T22" fmla="*/ 0 w 360"/>
                        <a:gd name="T23" fmla="*/ 1 h 815"/>
                        <a:gd name="T24" fmla="*/ 0 w 360"/>
                        <a:gd name="T25" fmla="*/ 1 h 815"/>
                        <a:gd name="T26" fmla="*/ 0 w 360"/>
                        <a:gd name="T27" fmla="*/ 1 h 815"/>
                        <a:gd name="T28" fmla="*/ 0 w 360"/>
                        <a:gd name="T29" fmla="*/ 1 h 815"/>
                        <a:gd name="T30" fmla="*/ 0 w 360"/>
                        <a:gd name="T31" fmla="*/ 1 h 815"/>
                        <a:gd name="T32" fmla="*/ 0 w 360"/>
                        <a:gd name="T33" fmla="*/ 1 h 815"/>
                        <a:gd name="T34" fmla="*/ 0 w 360"/>
                        <a:gd name="T35" fmla="*/ 1 h 815"/>
                        <a:gd name="T36" fmla="*/ 0 w 360"/>
                        <a:gd name="T37" fmla="*/ 1 h 815"/>
                        <a:gd name="T38" fmla="*/ 0 w 360"/>
                        <a:gd name="T39" fmla="*/ 1 h 815"/>
                        <a:gd name="T40" fmla="*/ 0 w 360"/>
                        <a:gd name="T41" fmla="*/ 1 h 815"/>
                        <a:gd name="T42" fmla="*/ 0 w 360"/>
                        <a:gd name="T43" fmla="*/ 1 h 815"/>
                        <a:gd name="T44" fmla="*/ 0 w 360"/>
                        <a:gd name="T45" fmla="*/ 1 h 815"/>
                        <a:gd name="T46" fmla="*/ 0 w 360"/>
                        <a:gd name="T47" fmla="*/ 1 h 815"/>
                        <a:gd name="T48" fmla="*/ 0 w 360"/>
                        <a:gd name="T49" fmla="*/ 1 h 815"/>
                        <a:gd name="T50" fmla="*/ 0 w 360"/>
                        <a:gd name="T51" fmla="*/ 1 h 815"/>
                        <a:gd name="T52" fmla="*/ 0 w 360"/>
                        <a:gd name="T53" fmla="*/ 1 h 815"/>
                        <a:gd name="T54" fmla="*/ 0 w 360"/>
                        <a:gd name="T55" fmla="*/ 1 h 815"/>
                        <a:gd name="T56" fmla="*/ 0 w 360"/>
                        <a:gd name="T57" fmla="*/ 1 h 815"/>
                        <a:gd name="T58" fmla="*/ 0 w 360"/>
                        <a:gd name="T59" fmla="*/ 1 h 815"/>
                        <a:gd name="T60" fmla="*/ 0 w 360"/>
                        <a:gd name="T61" fmla="*/ 1 h 815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</a:gdLst>
                      <a:ahLst/>
                      <a:cxnLst>
                        <a:cxn ang="T62">
                          <a:pos x="T0" y="T1"/>
                        </a:cxn>
                        <a:cxn ang="T63">
                          <a:pos x="T2" y="T3"/>
                        </a:cxn>
                        <a:cxn ang="T64">
                          <a:pos x="T4" y="T5"/>
                        </a:cxn>
                        <a:cxn ang="T65">
                          <a:pos x="T6" y="T7"/>
                        </a:cxn>
                        <a:cxn ang="T66">
                          <a:pos x="T8" y="T9"/>
                        </a:cxn>
                        <a:cxn ang="T67">
                          <a:pos x="T10" y="T11"/>
                        </a:cxn>
                        <a:cxn ang="T68">
                          <a:pos x="T12" y="T13"/>
                        </a:cxn>
                        <a:cxn ang="T69">
                          <a:pos x="T14" y="T15"/>
                        </a:cxn>
                        <a:cxn ang="T70">
                          <a:pos x="T16" y="T17"/>
                        </a:cxn>
                        <a:cxn ang="T71">
                          <a:pos x="T18" y="T19"/>
                        </a:cxn>
                        <a:cxn ang="T72">
                          <a:pos x="T20" y="T21"/>
                        </a:cxn>
                        <a:cxn ang="T73">
                          <a:pos x="T22" y="T23"/>
                        </a:cxn>
                        <a:cxn ang="T74">
                          <a:pos x="T24" y="T25"/>
                        </a:cxn>
                        <a:cxn ang="T75">
                          <a:pos x="T26" y="T27"/>
                        </a:cxn>
                        <a:cxn ang="T76">
                          <a:pos x="T28" y="T29"/>
                        </a:cxn>
                        <a:cxn ang="T77">
                          <a:pos x="T30" y="T31"/>
                        </a:cxn>
                        <a:cxn ang="T78">
                          <a:pos x="T32" y="T33"/>
                        </a:cxn>
                        <a:cxn ang="T79">
                          <a:pos x="T34" y="T35"/>
                        </a:cxn>
                        <a:cxn ang="T80">
                          <a:pos x="T36" y="T37"/>
                        </a:cxn>
                        <a:cxn ang="T81">
                          <a:pos x="T38" y="T39"/>
                        </a:cxn>
                        <a:cxn ang="T82">
                          <a:pos x="T40" y="T41"/>
                        </a:cxn>
                        <a:cxn ang="T83">
                          <a:pos x="T42" y="T43"/>
                        </a:cxn>
                        <a:cxn ang="T84">
                          <a:pos x="T44" y="T45"/>
                        </a:cxn>
                        <a:cxn ang="T85">
                          <a:pos x="T46" y="T47"/>
                        </a:cxn>
                        <a:cxn ang="T86">
                          <a:pos x="T48" y="T49"/>
                        </a:cxn>
                        <a:cxn ang="T87">
                          <a:pos x="T50" y="T51"/>
                        </a:cxn>
                        <a:cxn ang="T88">
                          <a:pos x="T52" y="T53"/>
                        </a:cxn>
                        <a:cxn ang="T89">
                          <a:pos x="T54" y="T55"/>
                        </a:cxn>
                        <a:cxn ang="T90">
                          <a:pos x="T56" y="T57"/>
                        </a:cxn>
                        <a:cxn ang="T91">
                          <a:pos x="T58" y="T59"/>
                        </a:cxn>
                        <a:cxn ang="T92">
                          <a:pos x="T60" y="T61"/>
                        </a:cxn>
                      </a:cxnLst>
                      <a:rect l="0" t="0" r="r" b="b"/>
                      <a:pathLst>
                        <a:path w="360" h="815">
                          <a:moveTo>
                            <a:pt x="289" y="487"/>
                          </a:moveTo>
                          <a:lnTo>
                            <a:pt x="360" y="464"/>
                          </a:lnTo>
                          <a:lnTo>
                            <a:pt x="328" y="354"/>
                          </a:lnTo>
                          <a:lnTo>
                            <a:pt x="334" y="242"/>
                          </a:lnTo>
                          <a:lnTo>
                            <a:pt x="297" y="201"/>
                          </a:lnTo>
                          <a:lnTo>
                            <a:pt x="217" y="173"/>
                          </a:lnTo>
                          <a:lnTo>
                            <a:pt x="250" y="150"/>
                          </a:lnTo>
                          <a:lnTo>
                            <a:pt x="277" y="92"/>
                          </a:lnTo>
                          <a:lnTo>
                            <a:pt x="245" y="21"/>
                          </a:lnTo>
                          <a:lnTo>
                            <a:pt x="199" y="0"/>
                          </a:lnTo>
                          <a:lnTo>
                            <a:pt x="118" y="7"/>
                          </a:lnTo>
                          <a:lnTo>
                            <a:pt x="73" y="79"/>
                          </a:lnTo>
                          <a:lnTo>
                            <a:pt x="83" y="128"/>
                          </a:lnTo>
                          <a:lnTo>
                            <a:pt x="108" y="157"/>
                          </a:lnTo>
                          <a:lnTo>
                            <a:pt x="127" y="167"/>
                          </a:lnTo>
                          <a:lnTo>
                            <a:pt x="70" y="189"/>
                          </a:lnTo>
                          <a:lnTo>
                            <a:pt x="24" y="282"/>
                          </a:lnTo>
                          <a:lnTo>
                            <a:pt x="24" y="379"/>
                          </a:lnTo>
                          <a:lnTo>
                            <a:pt x="0" y="495"/>
                          </a:lnTo>
                          <a:lnTo>
                            <a:pt x="51" y="487"/>
                          </a:lnTo>
                          <a:lnTo>
                            <a:pt x="9" y="638"/>
                          </a:lnTo>
                          <a:lnTo>
                            <a:pt x="57" y="625"/>
                          </a:lnTo>
                          <a:lnTo>
                            <a:pt x="105" y="629"/>
                          </a:lnTo>
                          <a:lnTo>
                            <a:pt x="108" y="713"/>
                          </a:lnTo>
                          <a:lnTo>
                            <a:pt x="127" y="812"/>
                          </a:lnTo>
                          <a:lnTo>
                            <a:pt x="220" y="815"/>
                          </a:lnTo>
                          <a:lnTo>
                            <a:pt x="224" y="690"/>
                          </a:lnTo>
                          <a:lnTo>
                            <a:pt x="240" y="653"/>
                          </a:lnTo>
                          <a:lnTo>
                            <a:pt x="345" y="638"/>
                          </a:lnTo>
                          <a:lnTo>
                            <a:pt x="298" y="539"/>
                          </a:lnTo>
                          <a:lnTo>
                            <a:pt x="289" y="487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190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MX" sz="12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22" name="Freeform 575"/>
                    <p:cNvSpPr>
                      <a:spLocks/>
                    </p:cNvSpPr>
                    <p:nvPr/>
                  </p:nvSpPr>
                  <p:spPr bwMode="auto">
                    <a:xfrm>
                      <a:off x="1152" y="2301"/>
                      <a:ext cx="70" cy="71"/>
                    </a:xfrm>
                    <a:custGeom>
                      <a:avLst/>
                      <a:gdLst>
                        <a:gd name="T0" fmla="*/ 0 w 142"/>
                        <a:gd name="T1" fmla="*/ 1 h 142"/>
                        <a:gd name="T2" fmla="*/ 0 w 142"/>
                        <a:gd name="T3" fmla="*/ 1 h 142"/>
                        <a:gd name="T4" fmla="*/ 0 w 142"/>
                        <a:gd name="T5" fmla="*/ 1 h 142"/>
                        <a:gd name="T6" fmla="*/ 0 w 142"/>
                        <a:gd name="T7" fmla="*/ 1 h 142"/>
                        <a:gd name="T8" fmla="*/ 0 w 142"/>
                        <a:gd name="T9" fmla="*/ 1 h 142"/>
                        <a:gd name="T10" fmla="*/ 0 w 142"/>
                        <a:gd name="T11" fmla="*/ 1 h 142"/>
                        <a:gd name="T12" fmla="*/ 0 w 142"/>
                        <a:gd name="T13" fmla="*/ 1 h 142"/>
                        <a:gd name="T14" fmla="*/ 0 w 142"/>
                        <a:gd name="T15" fmla="*/ 1 h 142"/>
                        <a:gd name="T16" fmla="*/ 0 w 142"/>
                        <a:gd name="T17" fmla="*/ 0 h 142"/>
                        <a:gd name="T18" fmla="*/ 0 w 142"/>
                        <a:gd name="T19" fmla="*/ 1 h 142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0" t="0" r="r" b="b"/>
                      <a:pathLst>
                        <a:path w="142" h="142">
                          <a:moveTo>
                            <a:pt x="30" y="14"/>
                          </a:moveTo>
                          <a:lnTo>
                            <a:pt x="0" y="53"/>
                          </a:lnTo>
                          <a:lnTo>
                            <a:pt x="4" y="106"/>
                          </a:lnTo>
                          <a:lnTo>
                            <a:pt x="58" y="142"/>
                          </a:lnTo>
                          <a:lnTo>
                            <a:pt x="96" y="134"/>
                          </a:lnTo>
                          <a:lnTo>
                            <a:pt x="127" y="113"/>
                          </a:lnTo>
                          <a:lnTo>
                            <a:pt x="142" y="79"/>
                          </a:lnTo>
                          <a:lnTo>
                            <a:pt x="129" y="25"/>
                          </a:lnTo>
                          <a:lnTo>
                            <a:pt x="81" y="0"/>
                          </a:lnTo>
                          <a:lnTo>
                            <a:pt x="30" y="14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190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MX" sz="12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23" name="Freeform 576"/>
                    <p:cNvSpPr>
                      <a:spLocks/>
                    </p:cNvSpPr>
                    <p:nvPr/>
                  </p:nvSpPr>
                  <p:spPr bwMode="auto">
                    <a:xfrm>
                      <a:off x="1119" y="2385"/>
                      <a:ext cx="143" cy="303"/>
                    </a:xfrm>
                    <a:custGeom>
                      <a:avLst/>
                      <a:gdLst>
                        <a:gd name="T0" fmla="*/ 1 w 285"/>
                        <a:gd name="T1" fmla="*/ 0 h 607"/>
                        <a:gd name="T2" fmla="*/ 1 w 285"/>
                        <a:gd name="T3" fmla="*/ 0 h 607"/>
                        <a:gd name="T4" fmla="*/ 1 w 285"/>
                        <a:gd name="T5" fmla="*/ 0 h 607"/>
                        <a:gd name="T6" fmla="*/ 1 w 285"/>
                        <a:gd name="T7" fmla="*/ 0 h 607"/>
                        <a:gd name="T8" fmla="*/ 1 w 285"/>
                        <a:gd name="T9" fmla="*/ 0 h 607"/>
                        <a:gd name="T10" fmla="*/ 1 w 285"/>
                        <a:gd name="T11" fmla="*/ 0 h 607"/>
                        <a:gd name="T12" fmla="*/ 1 w 285"/>
                        <a:gd name="T13" fmla="*/ 0 h 607"/>
                        <a:gd name="T14" fmla="*/ 1 w 285"/>
                        <a:gd name="T15" fmla="*/ 0 h 607"/>
                        <a:gd name="T16" fmla="*/ 1 w 285"/>
                        <a:gd name="T17" fmla="*/ 0 h 607"/>
                        <a:gd name="T18" fmla="*/ 1 w 285"/>
                        <a:gd name="T19" fmla="*/ 0 h 607"/>
                        <a:gd name="T20" fmla="*/ 1 w 285"/>
                        <a:gd name="T21" fmla="*/ 0 h 607"/>
                        <a:gd name="T22" fmla="*/ 1 w 285"/>
                        <a:gd name="T23" fmla="*/ 0 h 607"/>
                        <a:gd name="T24" fmla="*/ 1 w 285"/>
                        <a:gd name="T25" fmla="*/ 0 h 607"/>
                        <a:gd name="T26" fmla="*/ 1 w 285"/>
                        <a:gd name="T27" fmla="*/ 0 h 607"/>
                        <a:gd name="T28" fmla="*/ 1 w 285"/>
                        <a:gd name="T29" fmla="*/ 0 h 607"/>
                        <a:gd name="T30" fmla="*/ 1 w 285"/>
                        <a:gd name="T31" fmla="*/ 0 h 607"/>
                        <a:gd name="T32" fmla="*/ 1 w 285"/>
                        <a:gd name="T33" fmla="*/ 0 h 607"/>
                        <a:gd name="T34" fmla="*/ 1 w 285"/>
                        <a:gd name="T35" fmla="*/ 0 h 607"/>
                        <a:gd name="T36" fmla="*/ 1 w 285"/>
                        <a:gd name="T37" fmla="*/ 0 h 607"/>
                        <a:gd name="T38" fmla="*/ 1 w 285"/>
                        <a:gd name="T39" fmla="*/ 0 h 607"/>
                        <a:gd name="T40" fmla="*/ 1 w 285"/>
                        <a:gd name="T41" fmla="*/ 0 h 607"/>
                        <a:gd name="T42" fmla="*/ 1 w 285"/>
                        <a:gd name="T43" fmla="*/ 0 h 607"/>
                        <a:gd name="T44" fmla="*/ 1 w 285"/>
                        <a:gd name="T45" fmla="*/ 0 h 607"/>
                        <a:gd name="T46" fmla="*/ 1 w 285"/>
                        <a:gd name="T47" fmla="*/ 0 h 607"/>
                        <a:gd name="T48" fmla="*/ 1 w 285"/>
                        <a:gd name="T49" fmla="*/ 0 h 607"/>
                        <a:gd name="T50" fmla="*/ 0 w 285"/>
                        <a:gd name="T51" fmla="*/ 0 h 607"/>
                        <a:gd name="T52" fmla="*/ 1 w 285"/>
                        <a:gd name="T53" fmla="*/ 0 h 607"/>
                        <a:gd name="T54" fmla="*/ 1 w 285"/>
                        <a:gd name="T55" fmla="*/ 0 h 607"/>
                        <a:gd name="T56" fmla="*/ 1 w 285"/>
                        <a:gd name="T57" fmla="*/ 0 h 607"/>
                        <a:gd name="T58" fmla="*/ 1 w 285"/>
                        <a:gd name="T59" fmla="*/ 0 h 607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</a:gdLst>
                      <a:ahLst/>
                      <a:cxnLst>
                        <a:cxn ang="T60">
                          <a:pos x="T0" y="T1"/>
                        </a:cxn>
                        <a:cxn ang="T61">
                          <a:pos x="T2" y="T3"/>
                        </a:cxn>
                        <a:cxn ang="T62">
                          <a:pos x="T4" y="T5"/>
                        </a:cxn>
                        <a:cxn ang="T63">
                          <a:pos x="T6" y="T7"/>
                        </a:cxn>
                        <a:cxn ang="T64">
                          <a:pos x="T8" y="T9"/>
                        </a:cxn>
                        <a:cxn ang="T65">
                          <a:pos x="T10" y="T11"/>
                        </a:cxn>
                        <a:cxn ang="T66">
                          <a:pos x="T12" y="T13"/>
                        </a:cxn>
                        <a:cxn ang="T67">
                          <a:pos x="T14" y="T15"/>
                        </a:cxn>
                        <a:cxn ang="T68">
                          <a:pos x="T16" y="T17"/>
                        </a:cxn>
                        <a:cxn ang="T69">
                          <a:pos x="T18" y="T19"/>
                        </a:cxn>
                        <a:cxn ang="T70">
                          <a:pos x="T20" y="T21"/>
                        </a:cxn>
                        <a:cxn ang="T71">
                          <a:pos x="T22" y="T23"/>
                        </a:cxn>
                        <a:cxn ang="T72">
                          <a:pos x="T24" y="T25"/>
                        </a:cxn>
                        <a:cxn ang="T73">
                          <a:pos x="T26" y="T27"/>
                        </a:cxn>
                        <a:cxn ang="T74">
                          <a:pos x="T28" y="T29"/>
                        </a:cxn>
                        <a:cxn ang="T75">
                          <a:pos x="T30" y="T31"/>
                        </a:cxn>
                        <a:cxn ang="T76">
                          <a:pos x="T32" y="T33"/>
                        </a:cxn>
                        <a:cxn ang="T77">
                          <a:pos x="T34" y="T35"/>
                        </a:cxn>
                        <a:cxn ang="T78">
                          <a:pos x="T36" y="T37"/>
                        </a:cxn>
                        <a:cxn ang="T79">
                          <a:pos x="T38" y="T39"/>
                        </a:cxn>
                        <a:cxn ang="T80">
                          <a:pos x="T40" y="T41"/>
                        </a:cxn>
                        <a:cxn ang="T81">
                          <a:pos x="T42" y="T43"/>
                        </a:cxn>
                        <a:cxn ang="T82">
                          <a:pos x="T44" y="T45"/>
                        </a:cxn>
                        <a:cxn ang="T83">
                          <a:pos x="T46" y="T47"/>
                        </a:cxn>
                        <a:cxn ang="T84">
                          <a:pos x="T48" y="T49"/>
                        </a:cxn>
                        <a:cxn ang="T85">
                          <a:pos x="T50" y="T51"/>
                        </a:cxn>
                        <a:cxn ang="T86">
                          <a:pos x="T52" y="T53"/>
                        </a:cxn>
                        <a:cxn ang="T87">
                          <a:pos x="T54" y="T55"/>
                        </a:cxn>
                        <a:cxn ang="T88">
                          <a:pos x="T56" y="T57"/>
                        </a:cxn>
                        <a:cxn ang="T89">
                          <a:pos x="T58" y="T59"/>
                        </a:cxn>
                      </a:cxnLst>
                      <a:rect l="0" t="0" r="r" b="b"/>
                      <a:pathLst>
                        <a:path w="285" h="607">
                          <a:moveTo>
                            <a:pt x="70" y="205"/>
                          </a:moveTo>
                          <a:lnTo>
                            <a:pt x="52" y="296"/>
                          </a:lnTo>
                          <a:lnTo>
                            <a:pt x="23" y="353"/>
                          </a:lnTo>
                          <a:lnTo>
                            <a:pt x="6" y="425"/>
                          </a:lnTo>
                          <a:lnTo>
                            <a:pt x="85" y="417"/>
                          </a:lnTo>
                          <a:lnTo>
                            <a:pt x="107" y="597"/>
                          </a:lnTo>
                          <a:lnTo>
                            <a:pt x="156" y="607"/>
                          </a:lnTo>
                          <a:lnTo>
                            <a:pt x="166" y="501"/>
                          </a:lnTo>
                          <a:lnTo>
                            <a:pt x="188" y="425"/>
                          </a:lnTo>
                          <a:lnTo>
                            <a:pt x="269" y="425"/>
                          </a:lnTo>
                          <a:lnTo>
                            <a:pt x="234" y="355"/>
                          </a:lnTo>
                          <a:lnTo>
                            <a:pt x="223" y="287"/>
                          </a:lnTo>
                          <a:lnTo>
                            <a:pt x="213" y="228"/>
                          </a:lnTo>
                          <a:lnTo>
                            <a:pt x="222" y="152"/>
                          </a:lnTo>
                          <a:lnTo>
                            <a:pt x="234" y="262"/>
                          </a:lnTo>
                          <a:lnTo>
                            <a:pt x="246" y="281"/>
                          </a:lnTo>
                          <a:lnTo>
                            <a:pt x="285" y="273"/>
                          </a:lnTo>
                          <a:lnTo>
                            <a:pt x="268" y="185"/>
                          </a:lnTo>
                          <a:lnTo>
                            <a:pt x="267" y="84"/>
                          </a:lnTo>
                          <a:lnTo>
                            <a:pt x="239" y="35"/>
                          </a:lnTo>
                          <a:lnTo>
                            <a:pt x="179" y="8"/>
                          </a:lnTo>
                          <a:lnTo>
                            <a:pt x="93" y="0"/>
                          </a:lnTo>
                          <a:lnTo>
                            <a:pt x="39" y="38"/>
                          </a:lnTo>
                          <a:lnTo>
                            <a:pt x="16" y="104"/>
                          </a:lnTo>
                          <a:lnTo>
                            <a:pt x="10" y="183"/>
                          </a:lnTo>
                          <a:lnTo>
                            <a:pt x="0" y="284"/>
                          </a:lnTo>
                          <a:lnTo>
                            <a:pt x="37" y="281"/>
                          </a:lnTo>
                          <a:lnTo>
                            <a:pt x="47" y="201"/>
                          </a:lnTo>
                          <a:lnTo>
                            <a:pt x="65" y="134"/>
                          </a:lnTo>
                          <a:lnTo>
                            <a:pt x="70" y="205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190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MX" sz="120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57" name="Group 577"/>
                  <p:cNvGrpSpPr>
                    <a:grpSpLocks/>
                  </p:cNvGrpSpPr>
                  <p:nvPr/>
                </p:nvGrpSpPr>
                <p:grpSpPr bwMode="auto">
                  <a:xfrm>
                    <a:off x="1471613" y="3079750"/>
                    <a:ext cx="225425" cy="241300"/>
                    <a:chOff x="837" y="3165"/>
                    <a:chExt cx="142" cy="154"/>
                  </a:xfrm>
                </p:grpSpPr>
                <p:sp>
                  <p:nvSpPr>
                    <p:cNvPr id="216" name="Freeform 578"/>
                    <p:cNvSpPr>
                      <a:spLocks/>
                    </p:cNvSpPr>
                    <p:nvPr/>
                  </p:nvSpPr>
                  <p:spPr bwMode="auto">
                    <a:xfrm>
                      <a:off x="837" y="3169"/>
                      <a:ext cx="66" cy="150"/>
                    </a:xfrm>
                    <a:custGeom>
                      <a:avLst/>
                      <a:gdLst>
                        <a:gd name="T0" fmla="*/ 0 w 347"/>
                        <a:gd name="T1" fmla="*/ 0 h 792"/>
                        <a:gd name="T2" fmla="*/ 0 w 347"/>
                        <a:gd name="T3" fmla="*/ 0 h 792"/>
                        <a:gd name="T4" fmla="*/ 0 w 347"/>
                        <a:gd name="T5" fmla="*/ 0 h 792"/>
                        <a:gd name="T6" fmla="*/ 0 w 347"/>
                        <a:gd name="T7" fmla="*/ 0 h 792"/>
                        <a:gd name="T8" fmla="*/ 0 w 347"/>
                        <a:gd name="T9" fmla="*/ 0 h 792"/>
                        <a:gd name="T10" fmla="*/ 0 w 347"/>
                        <a:gd name="T11" fmla="*/ 0 h 792"/>
                        <a:gd name="T12" fmla="*/ 0 w 347"/>
                        <a:gd name="T13" fmla="*/ 0 h 792"/>
                        <a:gd name="T14" fmla="*/ 0 w 347"/>
                        <a:gd name="T15" fmla="*/ 0 h 792"/>
                        <a:gd name="T16" fmla="*/ 0 w 347"/>
                        <a:gd name="T17" fmla="*/ 0 h 792"/>
                        <a:gd name="T18" fmla="*/ 0 w 347"/>
                        <a:gd name="T19" fmla="*/ 0 h 792"/>
                        <a:gd name="T20" fmla="*/ 0 w 347"/>
                        <a:gd name="T21" fmla="*/ 0 h 792"/>
                        <a:gd name="T22" fmla="*/ 0 w 347"/>
                        <a:gd name="T23" fmla="*/ 0 h 792"/>
                        <a:gd name="T24" fmla="*/ 0 w 347"/>
                        <a:gd name="T25" fmla="*/ 0 h 792"/>
                        <a:gd name="T26" fmla="*/ 0 w 347"/>
                        <a:gd name="T27" fmla="*/ 0 h 792"/>
                        <a:gd name="T28" fmla="*/ 0 w 347"/>
                        <a:gd name="T29" fmla="*/ 0 h 792"/>
                        <a:gd name="T30" fmla="*/ 0 w 347"/>
                        <a:gd name="T31" fmla="*/ 0 h 792"/>
                        <a:gd name="T32" fmla="*/ 0 w 347"/>
                        <a:gd name="T33" fmla="*/ 0 h 792"/>
                        <a:gd name="T34" fmla="*/ 0 w 347"/>
                        <a:gd name="T35" fmla="*/ 0 h 792"/>
                        <a:gd name="T36" fmla="*/ 0 w 347"/>
                        <a:gd name="T37" fmla="*/ 0 h 792"/>
                        <a:gd name="T38" fmla="*/ 0 w 347"/>
                        <a:gd name="T39" fmla="*/ 0 h 792"/>
                        <a:gd name="T40" fmla="*/ 0 w 347"/>
                        <a:gd name="T41" fmla="*/ 0 h 792"/>
                        <a:gd name="T42" fmla="*/ 0 w 347"/>
                        <a:gd name="T43" fmla="*/ 0 h 792"/>
                        <a:gd name="T44" fmla="*/ 0 w 347"/>
                        <a:gd name="T45" fmla="*/ 0 h 792"/>
                        <a:gd name="T46" fmla="*/ 0 w 347"/>
                        <a:gd name="T47" fmla="*/ 0 h 792"/>
                        <a:gd name="T48" fmla="*/ 0 w 347"/>
                        <a:gd name="T49" fmla="*/ 0 h 792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0" t="0" r="r" b="b"/>
                      <a:pathLst>
                        <a:path w="347" h="792">
                          <a:moveTo>
                            <a:pt x="347" y="464"/>
                          </a:moveTo>
                          <a:lnTo>
                            <a:pt x="317" y="354"/>
                          </a:lnTo>
                          <a:lnTo>
                            <a:pt x="323" y="242"/>
                          </a:lnTo>
                          <a:lnTo>
                            <a:pt x="286" y="200"/>
                          </a:lnTo>
                          <a:lnTo>
                            <a:pt x="204" y="173"/>
                          </a:lnTo>
                          <a:lnTo>
                            <a:pt x="238" y="150"/>
                          </a:lnTo>
                          <a:lnTo>
                            <a:pt x="265" y="92"/>
                          </a:lnTo>
                          <a:lnTo>
                            <a:pt x="232" y="21"/>
                          </a:lnTo>
                          <a:lnTo>
                            <a:pt x="187" y="0"/>
                          </a:lnTo>
                          <a:lnTo>
                            <a:pt x="118" y="9"/>
                          </a:lnTo>
                          <a:lnTo>
                            <a:pt x="70" y="71"/>
                          </a:lnTo>
                          <a:lnTo>
                            <a:pt x="76" y="124"/>
                          </a:lnTo>
                          <a:lnTo>
                            <a:pt x="124" y="161"/>
                          </a:lnTo>
                          <a:lnTo>
                            <a:pt x="75" y="190"/>
                          </a:lnTo>
                          <a:lnTo>
                            <a:pt x="26" y="245"/>
                          </a:lnTo>
                          <a:lnTo>
                            <a:pt x="12" y="334"/>
                          </a:lnTo>
                          <a:lnTo>
                            <a:pt x="0" y="497"/>
                          </a:lnTo>
                          <a:lnTo>
                            <a:pt x="70" y="491"/>
                          </a:lnTo>
                          <a:lnTo>
                            <a:pt x="74" y="549"/>
                          </a:lnTo>
                          <a:lnTo>
                            <a:pt x="58" y="654"/>
                          </a:lnTo>
                          <a:lnTo>
                            <a:pt x="63" y="773"/>
                          </a:lnTo>
                          <a:lnTo>
                            <a:pt x="181" y="792"/>
                          </a:lnTo>
                          <a:lnTo>
                            <a:pt x="292" y="773"/>
                          </a:lnTo>
                          <a:lnTo>
                            <a:pt x="271" y="490"/>
                          </a:lnTo>
                          <a:lnTo>
                            <a:pt x="347" y="464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190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MX" sz="1200">
                        <a:solidFill>
                          <a:prstClr val="black"/>
                        </a:solidFill>
                      </a:endParaRPr>
                    </a:p>
                  </p:txBody>
                </p:sp>
                <p:grpSp>
                  <p:nvGrpSpPr>
                    <p:cNvPr id="217" name="Group 5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11" y="3165"/>
                      <a:ext cx="68" cy="154"/>
                      <a:chOff x="1102" y="2293"/>
                      <a:chExt cx="179" cy="408"/>
                    </a:xfrm>
                  </p:grpSpPr>
                  <p:sp>
                    <p:nvSpPr>
                      <p:cNvPr id="218" name="Freeform 58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02" y="2293"/>
                        <a:ext cx="179" cy="408"/>
                      </a:xfrm>
                      <a:custGeom>
                        <a:avLst/>
                        <a:gdLst>
                          <a:gd name="T0" fmla="*/ 0 w 360"/>
                          <a:gd name="T1" fmla="*/ 1 h 815"/>
                          <a:gd name="T2" fmla="*/ 0 w 360"/>
                          <a:gd name="T3" fmla="*/ 1 h 815"/>
                          <a:gd name="T4" fmla="*/ 0 w 360"/>
                          <a:gd name="T5" fmla="*/ 1 h 815"/>
                          <a:gd name="T6" fmla="*/ 0 w 360"/>
                          <a:gd name="T7" fmla="*/ 1 h 815"/>
                          <a:gd name="T8" fmla="*/ 0 w 360"/>
                          <a:gd name="T9" fmla="*/ 1 h 815"/>
                          <a:gd name="T10" fmla="*/ 0 w 360"/>
                          <a:gd name="T11" fmla="*/ 1 h 815"/>
                          <a:gd name="T12" fmla="*/ 0 w 360"/>
                          <a:gd name="T13" fmla="*/ 1 h 815"/>
                          <a:gd name="T14" fmla="*/ 0 w 360"/>
                          <a:gd name="T15" fmla="*/ 1 h 815"/>
                          <a:gd name="T16" fmla="*/ 0 w 360"/>
                          <a:gd name="T17" fmla="*/ 1 h 815"/>
                          <a:gd name="T18" fmla="*/ 0 w 360"/>
                          <a:gd name="T19" fmla="*/ 0 h 815"/>
                          <a:gd name="T20" fmla="*/ 0 w 360"/>
                          <a:gd name="T21" fmla="*/ 1 h 815"/>
                          <a:gd name="T22" fmla="*/ 0 w 360"/>
                          <a:gd name="T23" fmla="*/ 1 h 815"/>
                          <a:gd name="T24" fmla="*/ 0 w 360"/>
                          <a:gd name="T25" fmla="*/ 1 h 815"/>
                          <a:gd name="T26" fmla="*/ 0 w 360"/>
                          <a:gd name="T27" fmla="*/ 1 h 815"/>
                          <a:gd name="T28" fmla="*/ 0 w 360"/>
                          <a:gd name="T29" fmla="*/ 1 h 815"/>
                          <a:gd name="T30" fmla="*/ 0 w 360"/>
                          <a:gd name="T31" fmla="*/ 1 h 815"/>
                          <a:gd name="T32" fmla="*/ 0 w 360"/>
                          <a:gd name="T33" fmla="*/ 1 h 815"/>
                          <a:gd name="T34" fmla="*/ 0 w 360"/>
                          <a:gd name="T35" fmla="*/ 1 h 815"/>
                          <a:gd name="T36" fmla="*/ 0 w 360"/>
                          <a:gd name="T37" fmla="*/ 1 h 815"/>
                          <a:gd name="T38" fmla="*/ 0 w 360"/>
                          <a:gd name="T39" fmla="*/ 1 h 815"/>
                          <a:gd name="T40" fmla="*/ 0 w 360"/>
                          <a:gd name="T41" fmla="*/ 1 h 815"/>
                          <a:gd name="T42" fmla="*/ 0 w 360"/>
                          <a:gd name="T43" fmla="*/ 1 h 815"/>
                          <a:gd name="T44" fmla="*/ 0 w 360"/>
                          <a:gd name="T45" fmla="*/ 1 h 815"/>
                          <a:gd name="T46" fmla="*/ 0 w 360"/>
                          <a:gd name="T47" fmla="*/ 1 h 815"/>
                          <a:gd name="T48" fmla="*/ 0 w 360"/>
                          <a:gd name="T49" fmla="*/ 1 h 815"/>
                          <a:gd name="T50" fmla="*/ 0 w 360"/>
                          <a:gd name="T51" fmla="*/ 1 h 815"/>
                          <a:gd name="T52" fmla="*/ 0 w 360"/>
                          <a:gd name="T53" fmla="*/ 1 h 815"/>
                          <a:gd name="T54" fmla="*/ 0 w 360"/>
                          <a:gd name="T55" fmla="*/ 1 h 815"/>
                          <a:gd name="T56" fmla="*/ 0 w 360"/>
                          <a:gd name="T57" fmla="*/ 1 h 815"/>
                          <a:gd name="T58" fmla="*/ 0 w 360"/>
                          <a:gd name="T59" fmla="*/ 1 h 815"/>
                          <a:gd name="T60" fmla="*/ 0 w 360"/>
                          <a:gd name="T61" fmla="*/ 1 h 815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</a:gdLst>
                        <a:ahLst/>
                        <a:cxnLst>
                          <a:cxn ang="T62">
                            <a:pos x="T0" y="T1"/>
                          </a:cxn>
                          <a:cxn ang="T63">
                            <a:pos x="T2" y="T3"/>
                          </a:cxn>
                          <a:cxn ang="T64">
                            <a:pos x="T4" y="T5"/>
                          </a:cxn>
                          <a:cxn ang="T65">
                            <a:pos x="T6" y="T7"/>
                          </a:cxn>
                          <a:cxn ang="T66">
                            <a:pos x="T8" y="T9"/>
                          </a:cxn>
                          <a:cxn ang="T67">
                            <a:pos x="T10" y="T11"/>
                          </a:cxn>
                          <a:cxn ang="T68">
                            <a:pos x="T12" y="T13"/>
                          </a:cxn>
                          <a:cxn ang="T69">
                            <a:pos x="T14" y="T15"/>
                          </a:cxn>
                          <a:cxn ang="T70">
                            <a:pos x="T16" y="T17"/>
                          </a:cxn>
                          <a:cxn ang="T71">
                            <a:pos x="T18" y="T19"/>
                          </a:cxn>
                          <a:cxn ang="T72">
                            <a:pos x="T20" y="T21"/>
                          </a:cxn>
                          <a:cxn ang="T73">
                            <a:pos x="T22" y="T23"/>
                          </a:cxn>
                          <a:cxn ang="T74">
                            <a:pos x="T24" y="T25"/>
                          </a:cxn>
                          <a:cxn ang="T75">
                            <a:pos x="T26" y="T27"/>
                          </a:cxn>
                          <a:cxn ang="T76">
                            <a:pos x="T28" y="T29"/>
                          </a:cxn>
                          <a:cxn ang="T77">
                            <a:pos x="T30" y="T31"/>
                          </a:cxn>
                          <a:cxn ang="T78">
                            <a:pos x="T32" y="T33"/>
                          </a:cxn>
                          <a:cxn ang="T79">
                            <a:pos x="T34" y="T35"/>
                          </a:cxn>
                          <a:cxn ang="T80">
                            <a:pos x="T36" y="T37"/>
                          </a:cxn>
                          <a:cxn ang="T81">
                            <a:pos x="T38" y="T39"/>
                          </a:cxn>
                          <a:cxn ang="T82">
                            <a:pos x="T40" y="T41"/>
                          </a:cxn>
                          <a:cxn ang="T83">
                            <a:pos x="T42" y="T43"/>
                          </a:cxn>
                          <a:cxn ang="T84">
                            <a:pos x="T44" y="T45"/>
                          </a:cxn>
                          <a:cxn ang="T85">
                            <a:pos x="T46" y="T47"/>
                          </a:cxn>
                          <a:cxn ang="T86">
                            <a:pos x="T48" y="T49"/>
                          </a:cxn>
                          <a:cxn ang="T87">
                            <a:pos x="T50" y="T51"/>
                          </a:cxn>
                          <a:cxn ang="T88">
                            <a:pos x="T52" y="T53"/>
                          </a:cxn>
                          <a:cxn ang="T89">
                            <a:pos x="T54" y="T55"/>
                          </a:cxn>
                          <a:cxn ang="T90">
                            <a:pos x="T56" y="T57"/>
                          </a:cxn>
                          <a:cxn ang="T91">
                            <a:pos x="T58" y="T59"/>
                          </a:cxn>
                          <a:cxn ang="T92">
                            <a:pos x="T60" y="T61"/>
                          </a:cxn>
                        </a:cxnLst>
                        <a:rect l="0" t="0" r="r" b="b"/>
                        <a:pathLst>
                          <a:path w="360" h="815">
                            <a:moveTo>
                              <a:pt x="289" y="487"/>
                            </a:moveTo>
                            <a:lnTo>
                              <a:pt x="360" y="464"/>
                            </a:lnTo>
                            <a:lnTo>
                              <a:pt x="328" y="354"/>
                            </a:lnTo>
                            <a:lnTo>
                              <a:pt x="334" y="242"/>
                            </a:lnTo>
                            <a:lnTo>
                              <a:pt x="297" y="201"/>
                            </a:lnTo>
                            <a:lnTo>
                              <a:pt x="217" y="173"/>
                            </a:lnTo>
                            <a:lnTo>
                              <a:pt x="250" y="150"/>
                            </a:lnTo>
                            <a:lnTo>
                              <a:pt x="277" y="92"/>
                            </a:lnTo>
                            <a:lnTo>
                              <a:pt x="245" y="21"/>
                            </a:lnTo>
                            <a:lnTo>
                              <a:pt x="199" y="0"/>
                            </a:lnTo>
                            <a:lnTo>
                              <a:pt x="118" y="7"/>
                            </a:lnTo>
                            <a:lnTo>
                              <a:pt x="73" y="79"/>
                            </a:lnTo>
                            <a:lnTo>
                              <a:pt x="83" y="128"/>
                            </a:lnTo>
                            <a:lnTo>
                              <a:pt x="108" y="157"/>
                            </a:lnTo>
                            <a:lnTo>
                              <a:pt x="127" y="167"/>
                            </a:lnTo>
                            <a:lnTo>
                              <a:pt x="70" y="189"/>
                            </a:lnTo>
                            <a:lnTo>
                              <a:pt x="24" y="282"/>
                            </a:lnTo>
                            <a:lnTo>
                              <a:pt x="24" y="379"/>
                            </a:lnTo>
                            <a:lnTo>
                              <a:pt x="0" y="495"/>
                            </a:lnTo>
                            <a:lnTo>
                              <a:pt x="51" y="487"/>
                            </a:lnTo>
                            <a:lnTo>
                              <a:pt x="9" y="638"/>
                            </a:lnTo>
                            <a:lnTo>
                              <a:pt x="57" y="625"/>
                            </a:lnTo>
                            <a:lnTo>
                              <a:pt x="105" y="629"/>
                            </a:lnTo>
                            <a:lnTo>
                              <a:pt x="108" y="713"/>
                            </a:lnTo>
                            <a:lnTo>
                              <a:pt x="127" y="812"/>
                            </a:lnTo>
                            <a:lnTo>
                              <a:pt x="220" y="815"/>
                            </a:lnTo>
                            <a:lnTo>
                              <a:pt x="224" y="690"/>
                            </a:lnTo>
                            <a:lnTo>
                              <a:pt x="240" y="653"/>
                            </a:lnTo>
                            <a:lnTo>
                              <a:pt x="345" y="638"/>
                            </a:lnTo>
                            <a:lnTo>
                              <a:pt x="298" y="539"/>
                            </a:lnTo>
                            <a:lnTo>
                              <a:pt x="289" y="487"/>
                            </a:lnTo>
                            <a:close/>
                          </a:path>
                        </a:pathLst>
                      </a:custGeom>
                      <a:solidFill>
                        <a:schemeClr val="tx2"/>
                      </a:solidFill>
                      <a:ln w="1905">
                        <a:solidFill>
                          <a:schemeClr val="tx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MX" sz="12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19" name="Freeform 5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52" y="2301"/>
                        <a:ext cx="70" cy="71"/>
                      </a:xfrm>
                      <a:custGeom>
                        <a:avLst/>
                        <a:gdLst>
                          <a:gd name="T0" fmla="*/ 0 w 142"/>
                          <a:gd name="T1" fmla="*/ 1 h 142"/>
                          <a:gd name="T2" fmla="*/ 0 w 142"/>
                          <a:gd name="T3" fmla="*/ 1 h 142"/>
                          <a:gd name="T4" fmla="*/ 0 w 142"/>
                          <a:gd name="T5" fmla="*/ 1 h 142"/>
                          <a:gd name="T6" fmla="*/ 0 w 142"/>
                          <a:gd name="T7" fmla="*/ 1 h 142"/>
                          <a:gd name="T8" fmla="*/ 0 w 142"/>
                          <a:gd name="T9" fmla="*/ 1 h 142"/>
                          <a:gd name="T10" fmla="*/ 0 w 142"/>
                          <a:gd name="T11" fmla="*/ 1 h 142"/>
                          <a:gd name="T12" fmla="*/ 0 w 142"/>
                          <a:gd name="T13" fmla="*/ 1 h 142"/>
                          <a:gd name="T14" fmla="*/ 0 w 142"/>
                          <a:gd name="T15" fmla="*/ 1 h 142"/>
                          <a:gd name="T16" fmla="*/ 0 w 142"/>
                          <a:gd name="T17" fmla="*/ 0 h 142"/>
                          <a:gd name="T18" fmla="*/ 0 w 142"/>
                          <a:gd name="T19" fmla="*/ 1 h 142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142" h="142">
                            <a:moveTo>
                              <a:pt x="30" y="14"/>
                            </a:moveTo>
                            <a:lnTo>
                              <a:pt x="0" y="53"/>
                            </a:lnTo>
                            <a:lnTo>
                              <a:pt x="4" y="106"/>
                            </a:lnTo>
                            <a:lnTo>
                              <a:pt x="58" y="142"/>
                            </a:lnTo>
                            <a:lnTo>
                              <a:pt x="96" y="134"/>
                            </a:lnTo>
                            <a:lnTo>
                              <a:pt x="127" y="113"/>
                            </a:lnTo>
                            <a:lnTo>
                              <a:pt x="142" y="79"/>
                            </a:lnTo>
                            <a:lnTo>
                              <a:pt x="129" y="25"/>
                            </a:lnTo>
                            <a:lnTo>
                              <a:pt x="81" y="0"/>
                            </a:lnTo>
                            <a:lnTo>
                              <a:pt x="30" y="14"/>
                            </a:lnTo>
                            <a:close/>
                          </a:path>
                        </a:pathLst>
                      </a:custGeom>
                      <a:solidFill>
                        <a:schemeClr val="tx2"/>
                      </a:solidFill>
                      <a:ln w="1905">
                        <a:solidFill>
                          <a:schemeClr val="tx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MX" sz="12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20" name="Freeform 58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19" y="2385"/>
                        <a:ext cx="143" cy="303"/>
                      </a:xfrm>
                      <a:custGeom>
                        <a:avLst/>
                        <a:gdLst>
                          <a:gd name="T0" fmla="*/ 1 w 285"/>
                          <a:gd name="T1" fmla="*/ 0 h 607"/>
                          <a:gd name="T2" fmla="*/ 1 w 285"/>
                          <a:gd name="T3" fmla="*/ 0 h 607"/>
                          <a:gd name="T4" fmla="*/ 1 w 285"/>
                          <a:gd name="T5" fmla="*/ 0 h 607"/>
                          <a:gd name="T6" fmla="*/ 1 w 285"/>
                          <a:gd name="T7" fmla="*/ 0 h 607"/>
                          <a:gd name="T8" fmla="*/ 1 w 285"/>
                          <a:gd name="T9" fmla="*/ 0 h 607"/>
                          <a:gd name="T10" fmla="*/ 1 w 285"/>
                          <a:gd name="T11" fmla="*/ 0 h 607"/>
                          <a:gd name="T12" fmla="*/ 1 w 285"/>
                          <a:gd name="T13" fmla="*/ 0 h 607"/>
                          <a:gd name="T14" fmla="*/ 1 w 285"/>
                          <a:gd name="T15" fmla="*/ 0 h 607"/>
                          <a:gd name="T16" fmla="*/ 1 w 285"/>
                          <a:gd name="T17" fmla="*/ 0 h 607"/>
                          <a:gd name="T18" fmla="*/ 1 w 285"/>
                          <a:gd name="T19" fmla="*/ 0 h 607"/>
                          <a:gd name="T20" fmla="*/ 1 w 285"/>
                          <a:gd name="T21" fmla="*/ 0 h 607"/>
                          <a:gd name="T22" fmla="*/ 1 w 285"/>
                          <a:gd name="T23" fmla="*/ 0 h 607"/>
                          <a:gd name="T24" fmla="*/ 1 w 285"/>
                          <a:gd name="T25" fmla="*/ 0 h 607"/>
                          <a:gd name="T26" fmla="*/ 1 w 285"/>
                          <a:gd name="T27" fmla="*/ 0 h 607"/>
                          <a:gd name="T28" fmla="*/ 1 w 285"/>
                          <a:gd name="T29" fmla="*/ 0 h 607"/>
                          <a:gd name="T30" fmla="*/ 1 w 285"/>
                          <a:gd name="T31" fmla="*/ 0 h 607"/>
                          <a:gd name="T32" fmla="*/ 1 w 285"/>
                          <a:gd name="T33" fmla="*/ 0 h 607"/>
                          <a:gd name="T34" fmla="*/ 1 w 285"/>
                          <a:gd name="T35" fmla="*/ 0 h 607"/>
                          <a:gd name="T36" fmla="*/ 1 w 285"/>
                          <a:gd name="T37" fmla="*/ 0 h 607"/>
                          <a:gd name="T38" fmla="*/ 1 w 285"/>
                          <a:gd name="T39" fmla="*/ 0 h 607"/>
                          <a:gd name="T40" fmla="*/ 1 w 285"/>
                          <a:gd name="T41" fmla="*/ 0 h 607"/>
                          <a:gd name="T42" fmla="*/ 1 w 285"/>
                          <a:gd name="T43" fmla="*/ 0 h 607"/>
                          <a:gd name="T44" fmla="*/ 1 w 285"/>
                          <a:gd name="T45" fmla="*/ 0 h 607"/>
                          <a:gd name="T46" fmla="*/ 1 w 285"/>
                          <a:gd name="T47" fmla="*/ 0 h 607"/>
                          <a:gd name="T48" fmla="*/ 1 w 285"/>
                          <a:gd name="T49" fmla="*/ 0 h 607"/>
                          <a:gd name="T50" fmla="*/ 0 w 285"/>
                          <a:gd name="T51" fmla="*/ 0 h 607"/>
                          <a:gd name="T52" fmla="*/ 1 w 285"/>
                          <a:gd name="T53" fmla="*/ 0 h 607"/>
                          <a:gd name="T54" fmla="*/ 1 w 285"/>
                          <a:gd name="T55" fmla="*/ 0 h 607"/>
                          <a:gd name="T56" fmla="*/ 1 w 285"/>
                          <a:gd name="T57" fmla="*/ 0 h 607"/>
                          <a:gd name="T58" fmla="*/ 1 w 285"/>
                          <a:gd name="T59" fmla="*/ 0 h 607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</a:gdLst>
                        <a:ahLst/>
                        <a:cxnLst>
                          <a:cxn ang="T60">
                            <a:pos x="T0" y="T1"/>
                          </a:cxn>
                          <a:cxn ang="T61">
                            <a:pos x="T2" y="T3"/>
                          </a:cxn>
                          <a:cxn ang="T62">
                            <a:pos x="T4" y="T5"/>
                          </a:cxn>
                          <a:cxn ang="T63">
                            <a:pos x="T6" y="T7"/>
                          </a:cxn>
                          <a:cxn ang="T64">
                            <a:pos x="T8" y="T9"/>
                          </a:cxn>
                          <a:cxn ang="T65">
                            <a:pos x="T10" y="T11"/>
                          </a:cxn>
                          <a:cxn ang="T66">
                            <a:pos x="T12" y="T13"/>
                          </a:cxn>
                          <a:cxn ang="T67">
                            <a:pos x="T14" y="T15"/>
                          </a:cxn>
                          <a:cxn ang="T68">
                            <a:pos x="T16" y="T17"/>
                          </a:cxn>
                          <a:cxn ang="T69">
                            <a:pos x="T18" y="T19"/>
                          </a:cxn>
                          <a:cxn ang="T70">
                            <a:pos x="T20" y="T21"/>
                          </a:cxn>
                          <a:cxn ang="T71">
                            <a:pos x="T22" y="T23"/>
                          </a:cxn>
                          <a:cxn ang="T72">
                            <a:pos x="T24" y="T25"/>
                          </a:cxn>
                          <a:cxn ang="T73">
                            <a:pos x="T26" y="T27"/>
                          </a:cxn>
                          <a:cxn ang="T74">
                            <a:pos x="T28" y="T29"/>
                          </a:cxn>
                          <a:cxn ang="T75">
                            <a:pos x="T30" y="T31"/>
                          </a:cxn>
                          <a:cxn ang="T76">
                            <a:pos x="T32" y="T33"/>
                          </a:cxn>
                          <a:cxn ang="T77">
                            <a:pos x="T34" y="T35"/>
                          </a:cxn>
                          <a:cxn ang="T78">
                            <a:pos x="T36" y="T37"/>
                          </a:cxn>
                          <a:cxn ang="T79">
                            <a:pos x="T38" y="T39"/>
                          </a:cxn>
                          <a:cxn ang="T80">
                            <a:pos x="T40" y="T41"/>
                          </a:cxn>
                          <a:cxn ang="T81">
                            <a:pos x="T42" y="T43"/>
                          </a:cxn>
                          <a:cxn ang="T82">
                            <a:pos x="T44" y="T45"/>
                          </a:cxn>
                          <a:cxn ang="T83">
                            <a:pos x="T46" y="T47"/>
                          </a:cxn>
                          <a:cxn ang="T84">
                            <a:pos x="T48" y="T49"/>
                          </a:cxn>
                          <a:cxn ang="T85">
                            <a:pos x="T50" y="T51"/>
                          </a:cxn>
                          <a:cxn ang="T86">
                            <a:pos x="T52" y="T53"/>
                          </a:cxn>
                          <a:cxn ang="T87">
                            <a:pos x="T54" y="T55"/>
                          </a:cxn>
                          <a:cxn ang="T88">
                            <a:pos x="T56" y="T57"/>
                          </a:cxn>
                          <a:cxn ang="T89">
                            <a:pos x="T58" y="T59"/>
                          </a:cxn>
                        </a:cxnLst>
                        <a:rect l="0" t="0" r="r" b="b"/>
                        <a:pathLst>
                          <a:path w="285" h="607">
                            <a:moveTo>
                              <a:pt x="70" y="205"/>
                            </a:moveTo>
                            <a:lnTo>
                              <a:pt x="52" y="296"/>
                            </a:lnTo>
                            <a:lnTo>
                              <a:pt x="23" y="353"/>
                            </a:lnTo>
                            <a:lnTo>
                              <a:pt x="6" y="425"/>
                            </a:lnTo>
                            <a:lnTo>
                              <a:pt x="85" y="417"/>
                            </a:lnTo>
                            <a:lnTo>
                              <a:pt x="107" y="597"/>
                            </a:lnTo>
                            <a:lnTo>
                              <a:pt x="156" y="607"/>
                            </a:lnTo>
                            <a:lnTo>
                              <a:pt x="166" y="501"/>
                            </a:lnTo>
                            <a:lnTo>
                              <a:pt x="188" y="425"/>
                            </a:lnTo>
                            <a:lnTo>
                              <a:pt x="269" y="425"/>
                            </a:lnTo>
                            <a:lnTo>
                              <a:pt x="234" y="355"/>
                            </a:lnTo>
                            <a:lnTo>
                              <a:pt x="223" y="287"/>
                            </a:lnTo>
                            <a:lnTo>
                              <a:pt x="213" y="228"/>
                            </a:lnTo>
                            <a:lnTo>
                              <a:pt x="222" y="152"/>
                            </a:lnTo>
                            <a:lnTo>
                              <a:pt x="234" y="262"/>
                            </a:lnTo>
                            <a:lnTo>
                              <a:pt x="246" y="281"/>
                            </a:lnTo>
                            <a:lnTo>
                              <a:pt x="285" y="273"/>
                            </a:lnTo>
                            <a:lnTo>
                              <a:pt x="268" y="185"/>
                            </a:lnTo>
                            <a:lnTo>
                              <a:pt x="267" y="84"/>
                            </a:lnTo>
                            <a:lnTo>
                              <a:pt x="239" y="35"/>
                            </a:lnTo>
                            <a:lnTo>
                              <a:pt x="179" y="8"/>
                            </a:lnTo>
                            <a:lnTo>
                              <a:pt x="93" y="0"/>
                            </a:lnTo>
                            <a:lnTo>
                              <a:pt x="39" y="38"/>
                            </a:lnTo>
                            <a:lnTo>
                              <a:pt x="16" y="104"/>
                            </a:lnTo>
                            <a:lnTo>
                              <a:pt x="10" y="183"/>
                            </a:lnTo>
                            <a:lnTo>
                              <a:pt x="0" y="284"/>
                            </a:lnTo>
                            <a:lnTo>
                              <a:pt x="37" y="281"/>
                            </a:lnTo>
                            <a:lnTo>
                              <a:pt x="47" y="201"/>
                            </a:lnTo>
                            <a:lnTo>
                              <a:pt x="65" y="134"/>
                            </a:lnTo>
                            <a:lnTo>
                              <a:pt x="70" y="205"/>
                            </a:lnTo>
                            <a:close/>
                          </a:path>
                        </a:pathLst>
                      </a:custGeom>
                      <a:solidFill>
                        <a:schemeClr val="tx2"/>
                      </a:solidFill>
                      <a:ln w="1905">
                        <a:solidFill>
                          <a:schemeClr val="tx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MX" sz="12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58" name="Group 583"/>
                  <p:cNvGrpSpPr>
                    <a:grpSpLocks/>
                  </p:cNvGrpSpPr>
                  <p:nvPr/>
                </p:nvGrpSpPr>
                <p:grpSpPr bwMode="auto">
                  <a:xfrm>
                    <a:off x="1719263" y="3079750"/>
                    <a:ext cx="225425" cy="241300"/>
                    <a:chOff x="837" y="3165"/>
                    <a:chExt cx="142" cy="154"/>
                  </a:xfrm>
                </p:grpSpPr>
                <p:sp>
                  <p:nvSpPr>
                    <p:cNvPr id="211" name="Freeform 584"/>
                    <p:cNvSpPr>
                      <a:spLocks/>
                    </p:cNvSpPr>
                    <p:nvPr/>
                  </p:nvSpPr>
                  <p:spPr bwMode="auto">
                    <a:xfrm>
                      <a:off x="837" y="3169"/>
                      <a:ext cx="66" cy="150"/>
                    </a:xfrm>
                    <a:custGeom>
                      <a:avLst/>
                      <a:gdLst>
                        <a:gd name="T0" fmla="*/ 0 w 347"/>
                        <a:gd name="T1" fmla="*/ 0 h 792"/>
                        <a:gd name="T2" fmla="*/ 0 w 347"/>
                        <a:gd name="T3" fmla="*/ 0 h 792"/>
                        <a:gd name="T4" fmla="*/ 0 w 347"/>
                        <a:gd name="T5" fmla="*/ 0 h 792"/>
                        <a:gd name="T6" fmla="*/ 0 w 347"/>
                        <a:gd name="T7" fmla="*/ 0 h 792"/>
                        <a:gd name="T8" fmla="*/ 0 w 347"/>
                        <a:gd name="T9" fmla="*/ 0 h 792"/>
                        <a:gd name="T10" fmla="*/ 0 w 347"/>
                        <a:gd name="T11" fmla="*/ 0 h 792"/>
                        <a:gd name="T12" fmla="*/ 0 w 347"/>
                        <a:gd name="T13" fmla="*/ 0 h 792"/>
                        <a:gd name="T14" fmla="*/ 0 w 347"/>
                        <a:gd name="T15" fmla="*/ 0 h 792"/>
                        <a:gd name="T16" fmla="*/ 0 w 347"/>
                        <a:gd name="T17" fmla="*/ 0 h 792"/>
                        <a:gd name="T18" fmla="*/ 0 w 347"/>
                        <a:gd name="T19" fmla="*/ 0 h 792"/>
                        <a:gd name="T20" fmla="*/ 0 w 347"/>
                        <a:gd name="T21" fmla="*/ 0 h 792"/>
                        <a:gd name="T22" fmla="*/ 0 w 347"/>
                        <a:gd name="T23" fmla="*/ 0 h 792"/>
                        <a:gd name="T24" fmla="*/ 0 w 347"/>
                        <a:gd name="T25" fmla="*/ 0 h 792"/>
                        <a:gd name="T26" fmla="*/ 0 w 347"/>
                        <a:gd name="T27" fmla="*/ 0 h 792"/>
                        <a:gd name="T28" fmla="*/ 0 w 347"/>
                        <a:gd name="T29" fmla="*/ 0 h 792"/>
                        <a:gd name="T30" fmla="*/ 0 w 347"/>
                        <a:gd name="T31" fmla="*/ 0 h 792"/>
                        <a:gd name="T32" fmla="*/ 0 w 347"/>
                        <a:gd name="T33" fmla="*/ 0 h 792"/>
                        <a:gd name="T34" fmla="*/ 0 w 347"/>
                        <a:gd name="T35" fmla="*/ 0 h 792"/>
                        <a:gd name="T36" fmla="*/ 0 w 347"/>
                        <a:gd name="T37" fmla="*/ 0 h 792"/>
                        <a:gd name="T38" fmla="*/ 0 w 347"/>
                        <a:gd name="T39" fmla="*/ 0 h 792"/>
                        <a:gd name="T40" fmla="*/ 0 w 347"/>
                        <a:gd name="T41" fmla="*/ 0 h 792"/>
                        <a:gd name="T42" fmla="*/ 0 w 347"/>
                        <a:gd name="T43" fmla="*/ 0 h 792"/>
                        <a:gd name="T44" fmla="*/ 0 w 347"/>
                        <a:gd name="T45" fmla="*/ 0 h 792"/>
                        <a:gd name="T46" fmla="*/ 0 w 347"/>
                        <a:gd name="T47" fmla="*/ 0 h 792"/>
                        <a:gd name="T48" fmla="*/ 0 w 347"/>
                        <a:gd name="T49" fmla="*/ 0 h 792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0" t="0" r="r" b="b"/>
                      <a:pathLst>
                        <a:path w="347" h="792">
                          <a:moveTo>
                            <a:pt x="347" y="464"/>
                          </a:moveTo>
                          <a:lnTo>
                            <a:pt x="317" y="354"/>
                          </a:lnTo>
                          <a:lnTo>
                            <a:pt x="323" y="242"/>
                          </a:lnTo>
                          <a:lnTo>
                            <a:pt x="286" y="200"/>
                          </a:lnTo>
                          <a:lnTo>
                            <a:pt x="204" y="173"/>
                          </a:lnTo>
                          <a:lnTo>
                            <a:pt x="238" y="150"/>
                          </a:lnTo>
                          <a:lnTo>
                            <a:pt x="265" y="92"/>
                          </a:lnTo>
                          <a:lnTo>
                            <a:pt x="232" y="21"/>
                          </a:lnTo>
                          <a:lnTo>
                            <a:pt x="187" y="0"/>
                          </a:lnTo>
                          <a:lnTo>
                            <a:pt x="118" y="9"/>
                          </a:lnTo>
                          <a:lnTo>
                            <a:pt x="70" y="71"/>
                          </a:lnTo>
                          <a:lnTo>
                            <a:pt x="76" y="124"/>
                          </a:lnTo>
                          <a:lnTo>
                            <a:pt x="124" y="161"/>
                          </a:lnTo>
                          <a:lnTo>
                            <a:pt x="75" y="190"/>
                          </a:lnTo>
                          <a:lnTo>
                            <a:pt x="26" y="245"/>
                          </a:lnTo>
                          <a:lnTo>
                            <a:pt x="12" y="334"/>
                          </a:lnTo>
                          <a:lnTo>
                            <a:pt x="0" y="497"/>
                          </a:lnTo>
                          <a:lnTo>
                            <a:pt x="70" y="491"/>
                          </a:lnTo>
                          <a:lnTo>
                            <a:pt x="74" y="549"/>
                          </a:lnTo>
                          <a:lnTo>
                            <a:pt x="58" y="654"/>
                          </a:lnTo>
                          <a:lnTo>
                            <a:pt x="63" y="773"/>
                          </a:lnTo>
                          <a:lnTo>
                            <a:pt x="181" y="792"/>
                          </a:lnTo>
                          <a:lnTo>
                            <a:pt x="292" y="773"/>
                          </a:lnTo>
                          <a:lnTo>
                            <a:pt x="271" y="490"/>
                          </a:lnTo>
                          <a:lnTo>
                            <a:pt x="347" y="464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190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MX" sz="1200">
                        <a:solidFill>
                          <a:prstClr val="black"/>
                        </a:solidFill>
                      </a:endParaRPr>
                    </a:p>
                  </p:txBody>
                </p:sp>
                <p:grpSp>
                  <p:nvGrpSpPr>
                    <p:cNvPr id="212" name="Group 58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11" y="3165"/>
                      <a:ext cx="68" cy="154"/>
                      <a:chOff x="1102" y="2293"/>
                      <a:chExt cx="179" cy="408"/>
                    </a:xfrm>
                  </p:grpSpPr>
                  <p:sp>
                    <p:nvSpPr>
                      <p:cNvPr id="213" name="Freeform 5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02" y="2293"/>
                        <a:ext cx="179" cy="408"/>
                      </a:xfrm>
                      <a:custGeom>
                        <a:avLst/>
                        <a:gdLst>
                          <a:gd name="T0" fmla="*/ 0 w 360"/>
                          <a:gd name="T1" fmla="*/ 1 h 815"/>
                          <a:gd name="T2" fmla="*/ 0 w 360"/>
                          <a:gd name="T3" fmla="*/ 1 h 815"/>
                          <a:gd name="T4" fmla="*/ 0 w 360"/>
                          <a:gd name="T5" fmla="*/ 1 h 815"/>
                          <a:gd name="T6" fmla="*/ 0 w 360"/>
                          <a:gd name="T7" fmla="*/ 1 h 815"/>
                          <a:gd name="T8" fmla="*/ 0 w 360"/>
                          <a:gd name="T9" fmla="*/ 1 h 815"/>
                          <a:gd name="T10" fmla="*/ 0 w 360"/>
                          <a:gd name="T11" fmla="*/ 1 h 815"/>
                          <a:gd name="T12" fmla="*/ 0 w 360"/>
                          <a:gd name="T13" fmla="*/ 1 h 815"/>
                          <a:gd name="T14" fmla="*/ 0 w 360"/>
                          <a:gd name="T15" fmla="*/ 1 h 815"/>
                          <a:gd name="T16" fmla="*/ 0 w 360"/>
                          <a:gd name="T17" fmla="*/ 1 h 815"/>
                          <a:gd name="T18" fmla="*/ 0 w 360"/>
                          <a:gd name="T19" fmla="*/ 0 h 815"/>
                          <a:gd name="T20" fmla="*/ 0 w 360"/>
                          <a:gd name="T21" fmla="*/ 1 h 815"/>
                          <a:gd name="T22" fmla="*/ 0 w 360"/>
                          <a:gd name="T23" fmla="*/ 1 h 815"/>
                          <a:gd name="T24" fmla="*/ 0 w 360"/>
                          <a:gd name="T25" fmla="*/ 1 h 815"/>
                          <a:gd name="T26" fmla="*/ 0 w 360"/>
                          <a:gd name="T27" fmla="*/ 1 h 815"/>
                          <a:gd name="T28" fmla="*/ 0 w 360"/>
                          <a:gd name="T29" fmla="*/ 1 h 815"/>
                          <a:gd name="T30" fmla="*/ 0 w 360"/>
                          <a:gd name="T31" fmla="*/ 1 h 815"/>
                          <a:gd name="T32" fmla="*/ 0 w 360"/>
                          <a:gd name="T33" fmla="*/ 1 h 815"/>
                          <a:gd name="T34" fmla="*/ 0 w 360"/>
                          <a:gd name="T35" fmla="*/ 1 h 815"/>
                          <a:gd name="T36" fmla="*/ 0 w 360"/>
                          <a:gd name="T37" fmla="*/ 1 h 815"/>
                          <a:gd name="T38" fmla="*/ 0 w 360"/>
                          <a:gd name="T39" fmla="*/ 1 h 815"/>
                          <a:gd name="T40" fmla="*/ 0 w 360"/>
                          <a:gd name="T41" fmla="*/ 1 h 815"/>
                          <a:gd name="T42" fmla="*/ 0 w 360"/>
                          <a:gd name="T43" fmla="*/ 1 h 815"/>
                          <a:gd name="T44" fmla="*/ 0 w 360"/>
                          <a:gd name="T45" fmla="*/ 1 h 815"/>
                          <a:gd name="T46" fmla="*/ 0 w 360"/>
                          <a:gd name="T47" fmla="*/ 1 h 815"/>
                          <a:gd name="T48" fmla="*/ 0 w 360"/>
                          <a:gd name="T49" fmla="*/ 1 h 815"/>
                          <a:gd name="T50" fmla="*/ 0 w 360"/>
                          <a:gd name="T51" fmla="*/ 1 h 815"/>
                          <a:gd name="T52" fmla="*/ 0 w 360"/>
                          <a:gd name="T53" fmla="*/ 1 h 815"/>
                          <a:gd name="T54" fmla="*/ 0 w 360"/>
                          <a:gd name="T55" fmla="*/ 1 h 815"/>
                          <a:gd name="T56" fmla="*/ 0 w 360"/>
                          <a:gd name="T57" fmla="*/ 1 h 815"/>
                          <a:gd name="T58" fmla="*/ 0 w 360"/>
                          <a:gd name="T59" fmla="*/ 1 h 815"/>
                          <a:gd name="T60" fmla="*/ 0 w 360"/>
                          <a:gd name="T61" fmla="*/ 1 h 815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</a:gdLst>
                        <a:ahLst/>
                        <a:cxnLst>
                          <a:cxn ang="T62">
                            <a:pos x="T0" y="T1"/>
                          </a:cxn>
                          <a:cxn ang="T63">
                            <a:pos x="T2" y="T3"/>
                          </a:cxn>
                          <a:cxn ang="T64">
                            <a:pos x="T4" y="T5"/>
                          </a:cxn>
                          <a:cxn ang="T65">
                            <a:pos x="T6" y="T7"/>
                          </a:cxn>
                          <a:cxn ang="T66">
                            <a:pos x="T8" y="T9"/>
                          </a:cxn>
                          <a:cxn ang="T67">
                            <a:pos x="T10" y="T11"/>
                          </a:cxn>
                          <a:cxn ang="T68">
                            <a:pos x="T12" y="T13"/>
                          </a:cxn>
                          <a:cxn ang="T69">
                            <a:pos x="T14" y="T15"/>
                          </a:cxn>
                          <a:cxn ang="T70">
                            <a:pos x="T16" y="T17"/>
                          </a:cxn>
                          <a:cxn ang="T71">
                            <a:pos x="T18" y="T19"/>
                          </a:cxn>
                          <a:cxn ang="T72">
                            <a:pos x="T20" y="T21"/>
                          </a:cxn>
                          <a:cxn ang="T73">
                            <a:pos x="T22" y="T23"/>
                          </a:cxn>
                          <a:cxn ang="T74">
                            <a:pos x="T24" y="T25"/>
                          </a:cxn>
                          <a:cxn ang="T75">
                            <a:pos x="T26" y="T27"/>
                          </a:cxn>
                          <a:cxn ang="T76">
                            <a:pos x="T28" y="T29"/>
                          </a:cxn>
                          <a:cxn ang="T77">
                            <a:pos x="T30" y="T31"/>
                          </a:cxn>
                          <a:cxn ang="T78">
                            <a:pos x="T32" y="T33"/>
                          </a:cxn>
                          <a:cxn ang="T79">
                            <a:pos x="T34" y="T35"/>
                          </a:cxn>
                          <a:cxn ang="T80">
                            <a:pos x="T36" y="T37"/>
                          </a:cxn>
                          <a:cxn ang="T81">
                            <a:pos x="T38" y="T39"/>
                          </a:cxn>
                          <a:cxn ang="T82">
                            <a:pos x="T40" y="T41"/>
                          </a:cxn>
                          <a:cxn ang="T83">
                            <a:pos x="T42" y="T43"/>
                          </a:cxn>
                          <a:cxn ang="T84">
                            <a:pos x="T44" y="T45"/>
                          </a:cxn>
                          <a:cxn ang="T85">
                            <a:pos x="T46" y="T47"/>
                          </a:cxn>
                          <a:cxn ang="T86">
                            <a:pos x="T48" y="T49"/>
                          </a:cxn>
                          <a:cxn ang="T87">
                            <a:pos x="T50" y="T51"/>
                          </a:cxn>
                          <a:cxn ang="T88">
                            <a:pos x="T52" y="T53"/>
                          </a:cxn>
                          <a:cxn ang="T89">
                            <a:pos x="T54" y="T55"/>
                          </a:cxn>
                          <a:cxn ang="T90">
                            <a:pos x="T56" y="T57"/>
                          </a:cxn>
                          <a:cxn ang="T91">
                            <a:pos x="T58" y="T59"/>
                          </a:cxn>
                          <a:cxn ang="T92">
                            <a:pos x="T60" y="T61"/>
                          </a:cxn>
                        </a:cxnLst>
                        <a:rect l="0" t="0" r="r" b="b"/>
                        <a:pathLst>
                          <a:path w="360" h="815">
                            <a:moveTo>
                              <a:pt x="289" y="487"/>
                            </a:moveTo>
                            <a:lnTo>
                              <a:pt x="360" y="464"/>
                            </a:lnTo>
                            <a:lnTo>
                              <a:pt x="328" y="354"/>
                            </a:lnTo>
                            <a:lnTo>
                              <a:pt x="334" y="242"/>
                            </a:lnTo>
                            <a:lnTo>
                              <a:pt x="297" y="201"/>
                            </a:lnTo>
                            <a:lnTo>
                              <a:pt x="217" y="173"/>
                            </a:lnTo>
                            <a:lnTo>
                              <a:pt x="250" y="150"/>
                            </a:lnTo>
                            <a:lnTo>
                              <a:pt x="277" y="92"/>
                            </a:lnTo>
                            <a:lnTo>
                              <a:pt x="245" y="21"/>
                            </a:lnTo>
                            <a:lnTo>
                              <a:pt x="199" y="0"/>
                            </a:lnTo>
                            <a:lnTo>
                              <a:pt x="118" y="7"/>
                            </a:lnTo>
                            <a:lnTo>
                              <a:pt x="73" y="79"/>
                            </a:lnTo>
                            <a:lnTo>
                              <a:pt x="83" y="128"/>
                            </a:lnTo>
                            <a:lnTo>
                              <a:pt x="108" y="157"/>
                            </a:lnTo>
                            <a:lnTo>
                              <a:pt x="127" y="167"/>
                            </a:lnTo>
                            <a:lnTo>
                              <a:pt x="70" y="189"/>
                            </a:lnTo>
                            <a:lnTo>
                              <a:pt x="24" y="282"/>
                            </a:lnTo>
                            <a:lnTo>
                              <a:pt x="24" y="379"/>
                            </a:lnTo>
                            <a:lnTo>
                              <a:pt x="0" y="495"/>
                            </a:lnTo>
                            <a:lnTo>
                              <a:pt x="51" y="487"/>
                            </a:lnTo>
                            <a:lnTo>
                              <a:pt x="9" y="638"/>
                            </a:lnTo>
                            <a:lnTo>
                              <a:pt x="57" y="625"/>
                            </a:lnTo>
                            <a:lnTo>
                              <a:pt x="105" y="629"/>
                            </a:lnTo>
                            <a:lnTo>
                              <a:pt x="108" y="713"/>
                            </a:lnTo>
                            <a:lnTo>
                              <a:pt x="127" y="812"/>
                            </a:lnTo>
                            <a:lnTo>
                              <a:pt x="220" y="815"/>
                            </a:lnTo>
                            <a:lnTo>
                              <a:pt x="224" y="690"/>
                            </a:lnTo>
                            <a:lnTo>
                              <a:pt x="240" y="653"/>
                            </a:lnTo>
                            <a:lnTo>
                              <a:pt x="345" y="638"/>
                            </a:lnTo>
                            <a:lnTo>
                              <a:pt x="298" y="539"/>
                            </a:lnTo>
                            <a:lnTo>
                              <a:pt x="289" y="487"/>
                            </a:lnTo>
                            <a:close/>
                          </a:path>
                        </a:pathLst>
                      </a:custGeom>
                      <a:solidFill>
                        <a:schemeClr val="tx2"/>
                      </a:solidFill>
                      <a:ln w="1905">
                        <a:solidFill>
                          <a:schemeClr val="tx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MX" sz="12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14" name="Freeform 58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52" y="2301"/>
                        <a:ext cx="70" cy="71"/>
                      </a:xfrm>
                      <a:custGeom>
                        <a:avLst/>
                        <a:gdLst>
                          <a:gd name="T0" fmla="*/ 0 w 142"/>
                          <a:gd name="T1" fmla="*/ 1 h 142"/>
                          <a:gd name="T2" fmla="*/ 0 w 142"/>
                          <a:gd name="T3" fmla="*/ 1 h 142"/>
                          <a:gd name="T4" fmla="*/ 0 w 142"/>
                          <a:gd name="T5" fmla="*/ 1 h 142"/>
                          <a:gd name="T6" fmla="*/ 0 w 142"/>
                          <a:gd name="T7" fmla="*/ 1 h 142"/>
                          <a:gd name="T8" fmla="*/ 0 w 142"/>
                          <a:gd name="T9" fmla="*/ 1 h 142"/>
                          <a:gd name="T10" fmla="*/ 0 w 142"/>
                          <a:gd name="T11" fmla="*/ 1 h 142"/>
                          <a:gd name="T12" fmla="*/ 0 w 142"/>
                          <a:gd name="T13" fmla="*/ 1 h 142"/>
                          <a:gd name="T14" fmla="*/ 0 w 142"/>
                          <a:gd name="T15" fmla="*/ 1 h 142"/>
                          <a:gd name="T16" fmla="*/ 0 w 142"/>
                          <a:gd name="T17" fmla="*/ 0 h 142"/>
                          <a:gd name="T18" fmla="*/ 0 w 142"/>
                          <a:gd name="T19" fmla="*/ 1 h 142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142" h="142">
                            <a:moveTo>
                              <a:pt x="30" y="14"/>
                            </a:moveTo>
                            <a:lnTo>
                              <a:pt x="0" y="53"/>
                            </a:lnTo>
                            <a:lnTo>
                              <a:pt x="4" y="106"/>
                            </a:lnTo>
                            <a:lnTo>
                              <a:pt x="58" y="142"/>
                            </a:lnTo>
                            <a:lnTo>
                              <a:pt x="96" y="134"/>
                            </a:lnTo>
                            <a:lnTo>
                              <a:pt x="127" y="113"/>
                            </a:lnTo>
                            <a:lnTo>
                              <a:pt x="142" y="79"/>
                            </a:lnTo>
                            <a:lnTo>
                              <a:pt x="129" y="25"/>
                            </a:lnTo>
                            <a:lnTo>
                              <a:pt x="81" y="0"/>
                            </a:lnTo>
                            <a:lnTo>
                              <a:pt x="30" y="14"/>
                            </a:lnTo>
                            <a:close/>
                          </a:path>
                        </a:pathLst>
                      </a:custGeom>
                      <a:solidFill>
                        <a:schemeClr val="tx2"/>
                      </a:solidFill>
                      <a:ln w="1905">
                        <a:solidFill>
                          <a:schemeClr val="tx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MX" sz="12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15" name="Freeform 58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19" y="2385"/>
                        <a:ext cx="143" cy="303"/>
                      </a:xfrm>
                      <a:custGeom>
                        <a:avLst/>
                        <a:gdLst>
                          <a:gd name="T0" fmla="*/ 1 w 285"/>
                          <a:gd name="T1" fmla="*/ 0 h 607"/>
                          <a:gd name="T2" fmla="*/ 1 w 285"/>
                          <a:gd name="T3" fmla="*/ 0 h 607"/>
                          <a:gd name="T4" fmla="*/ 1 w 285"/>
                          <a:gd name="T5" fmla="*/ 0 h 607"/>
                          <a:gd name="T6" fmla="*/ 1 w 285"/>
                          <a:gd name="T7" fmla="*/ 0 h 607"/>
                          <a:gd name="T8" fmla="*/ 1 w 285"/>
                          <a:gd name="T9" fmla="*/ 0 h 607"/>
                          <a:gd name="T10" fmla="*/ 1 w 285"/>
                          <a:gd name="T11" fmla="*/ 0 h 607"/>
                          <a:gd name="T12" fmla="*/ 1 w 285"/>
                          <a:gd name="T13" fmla="*/ 0 h 607"/>
                          <a:gd name="T14" fmla="*/ 1 w 285"/>
                          <a:gd name="T15" fmla="*/ 0 h 607"/>
                          <a:gd name="T16" fmla="*/ 1 w 285"/>
                          <a:gd name="T17" fmla="*/ 0 h 607"/>
                          <a:gd name="T18" fmla="*/ 1 w 285"/>
                          <a:gd name="T19" fmla="*/ 0 h 607"/>
                          <a:gd name="T20" fmla="*/ 1 w 285"/>
                          <a:gd name="T21" fmla="*/ 0 h 607"/>
                          <a:gd name="T22" fmla="*/ 1 w 285"/>
                          <a:gd name="T23" fmla="*/ 0 h 607"/>
                          <a:gd name="T24" fmla="*/ 1 w 285"/>
                          <a:gd name="T25" fmla="*/ 0 h 607"/>
                          <a:gd name="T26" fmla="*/ 1 w 285"/>
                          <a:gd name="T27" fmla="*/ 0 h 607"/>
                          <a:gd name="T28" fmla="*/ 1 w 285"/>
                          <a:gd name="T29" fmla="*/ 0 h 607"/>
                          <a:gd name="T30" fmla="*/ 1 w 285"/>
                          <a:gd name="T31" fmla="*/ 0 h 607"/>
                          <a:gd name="T32" fmla="*/ 1 w 285"/>
                          <a:gd name="T33" fmla="*/ 0 h 607"/>
                          <a:gd name="T34" fmla="*/ 1 w 285"/>
                          <a:gd name="T35" fmla="*/ 0 h 607"/>
                          <a:gd name="T36" fmla="*/ 1 w 285"/>
                          <a:gd name="T37" fmla="*/ 0 h 607"/>
                          <a:gd name="T38" fmla="*/ 1 w 285"/>
                          <a:gd name="T39" fmla="*/ 0 h 607"/>
                          <a:gd name="T40" fmla="*/ 1 w 285"/>
                          <a:gd name="T41" fmla="*/ 0 h 607"/>
                          <a:gd name="T42" fmla="*/ 1 w 285"/>
                          <a:gd name="T43" fmla="*/ 0 h 607"/>
                          <a:gd name="T44" fmla="*/ 1 w 285"/>
                          <a:gd name="T45" fmla="*/ 0 h 607"/>
                          <a:gd name="T46" fmla="*/ 1 w 285"/>
                          <a:gd name="T47" fmla="*/ 0 h 607"/>
                          <a:gd name="T48" fmla="*/ 1 w 285"/>
                          <a:gd name="T49" fmla="*/ 0 h 607"/>
                          <a:gd name="T50" fmla="*/ 0 w 285"/>
                          <a:gd name="T51" fmla="*/ 0 h 607"/>
                          <a:gd name="T52" fmla="*/ 1 w 285"/>
                          <a:gd name="T53" fmla="*/ 0 h 607"/>
                          <a:gd name="T54" fmla="*/ 1 w 285"/>
                          <a:gd name="T55" fmla="*/ 0 h 607"/>
                          <a:gd name="T56" fmla="*/ 1 w 285"/>
                          <a:gd name="T57" fmla="*/ 0 h 607"/>
                          <a:gd name="T58" fmla="*/ 1 w 285"/>
                          <a:gd name="T59" fmla="*/ 0 h 607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</a:gdLst>
                        <a:ahLst/>
                        <a:cxnLst>
                          <a:cxn ang="T60">
                            <a:pos x="T0" y="T1"/>
                          </a:cxn>
                          <a:cxn ang="T61">
                            <a:pos x="T2" y="T3"/>
                          </a:cxn>
                          <a:cxn ang="T62">
                            <a:pos x="T4" y="T5"/>
                          </a:cxn>
                          <a:cxn ang="T63">
                            <a:pos x="T6" y="T7"/>
                          </a:cxn>
                          <a:cxn ang="T64">
                            <a:pos x="T8" y="T9"/>
                          </a:cxn>
                          <a:cxn ang="T65">
                            <a:pos x="T10" y="T11"/>
                          </a:cxn>
                          <a:cxn ang="T66">
                            <a:pos x="T12" y="T13"/>
                          </a:cxn>
                          <a:cxn ang="T67">
                            <a:pos x="T14" y="T15"/>
                          </a:cxn>
                          <a:cxn ang="T68">
                            <a:pos x="T16" y="T17"/>
                          </a:cxn>
                          <a:cxn ang="T69">
                            <a:pos x="T18" y="T19"/>
                          </a:cxn>
                          <a:cxn ang="T70">
                            <a:pos x="T20" y="T21"/>
                          </a:cxn>
                          <a:cxn ang="T71">
                            <a:pos x="T22" y="T23"/>
                          </a:cxn>
                          <a:cxn ang="T72">
                            <a:pos x="T24" y="T25"/>
                          </a:cxn>
                          <a:cxn ang="T73">
                            <a:pos x="T26" y="T27"/>
                          </a:cxn>
                          <a:cxn ang="T74">
                            <a:pos x="T28" y="T29"/>
                          </a:cxn>
                          <a:cxn ang="T75">
                            <a:pos x="T30" y="T31"/>
                          </a:cxn>
                          <a:cxn ang="T76">
                            <a:pos x="T32" y="T33"/>
                          </a:cxn>
                          <a:cxn ang="T77">
                            <a:pos x="T34" y="T35"/>
                          </a:cxn>
                          <a:cxn ang="T78">
                            <a:pos x="T36" y="T37"/>
                          </a:cxn>
                          <a:cxn ang="T79">
                            <a:pos x="T38" y="T39"/>
                          </a:cxn>
                          <a:cxn ang="T80">
                            <a:pos x="T40" y="T41"/>
                          </a:cxn>
                          <a:cxn ang="T81">
                            <a:pos x="T42" y="T43"/>
                          </a:cxn>
                          <a:cxn ang="T82">
                            <a:pos x="T44" y="T45"/>
                          </a:cxn>
                          <a:cxn ang="T83">
                            <a:pos x="T46" y="T47"/>
                          </a:cxn>
                          <a:cxn ang="T84">
                            <a:pos x="T48" y="T49"/>
                          </a:cxn>
                          <a:cxn ang="T85">
                            <a:pos x="T50" y="T51"/>
                          </a:cxn>
                          <a:cxn ang="T86">
                            <a:pos x="T52" y="T53"/>
                          </a:cxn>
                          <a:cxn ang="T87">
                            <a:pos x="T54" y="T55"/>
                          </a:cxn>
                          <a:cxn ang="T88">
                            <a:pos x="T56" y="T57"/>
                          </a:cxn>
                          <a:cxn ang="T89">
                            <a:pos x="T58" y="T59"/>
                          </a:cxn>
                        </a:cxnLst>
                        <a:rect l="0" t="0" r="r" b="b"/>
                        <a:pathLst>
                          <a:path w="285" h="607">
                            <a:moveTo>
                              <a:pt x="70" y="205"/>
                            </a:moveTo>
                            <a:lnTo>
                              <a:pt x="52" y="296"/>
                            </a:lnTo>
                            <a:lnTo>
                              <a:pt x="23" y="353"/>
                            </a:lnTo>
                            <a:lnTo>
                              <a:pt x="6" y="425"/>
                            </a:lnTo>
                            <a:lnTo>
                              <a:pt x="85" y="417"/>
                            </a:lnTo>
                            <a:lnTo>
                              <a:pt x="107" y="597"/>
                            </a:lnTo>
                            <a:lnTo>
                              <a:pt x="156" y="607"/>
                            </a:lnTo>
                            <a:lnTo>
                              <a:pt x="166" y="501"/>
                            </a:lnTo>
                            <a:lnTo>
                              <a:pt x="188" y="425"/>
                            </a:lnTo>
                            <a:lnTo>
                              <a:pt x="269" y="425"/>
                            </a:lnTo>
                            <a:lnTo>
                              <a:pt x="234" y="355"/>
                            </a:lnTo>
                            <a:lnTo>
                              <a:pt x="223" y="287"/>
                            </a:lnTo>
                            <a:lnTo>
                              <a:pt x="213" y="228"/>
                            </a:lnTo>
                            <a:lnTo>
                              <a:pt x="222" y="152"/>
                            </a:lnTo>
                            <a:lnTo>
                              <a:pt x="234" y="262"/>
                            </a:lnTo>
                            <a:lnTo>
                              <a:pt x="246" y="281"/>
                            </a:lnTo>
                            <a:lnTo>
                              <a:pt x="285" y="273"/>
                            </a:lnTo>
                            <a:lnTo>
                              <a:pt x="268" y="185"/>
                            </a:lnTo>
                            <a:lnTo>
                              <a:pt x="267" y="84"/>
                            </a:lnTo>
                            <a:lnTo>
                              <a:pt x="239" y="35"/>
                            </a:lnTo>
                            <a:lnTo>
                              <a:pt x="179" y="8"/>
                            </a:lnTo>
                            <a:lnTo>
                              <a:pt x="93" y="0"/>
                            </a:lnTo>
                            <a:lnTo>
                              <a:pt x="39" y="38"/>
                            </a:lnTo>
                            <a:lnTo>
                              <a:pt x="16" y="104"/>
                            </a:lnTo>
                            <a:lnTo>
                              <a:pt x="10" y="183"/>
                            </a:lnTo>
                            <a:lnTo>
                              <a:pt x="0" y="284"/>
                            </a:lnTo>
                            <a:lnTo>
                              <a:pt x="37" y="281"/>
                            </a:lnTo>
                            <a:lnTo>
                              <a:pt x="47" y="201"/>
                            </a:lnTo>
                            <a:lnTo>
                              <a:pt x="65" y="134"/>
                            </a:lnTo>
                            <a:lnTo>
                              <a:pt x="70" y="205"/>
                            </a:lnTo>
                            <a:close/>
                          </a:path>
                        </a:pathLst>
                      </a:custGeom>
                      <a:solidFill>
                        <a:schemeClr val="tx2"/>
                      </a:solidFill>
                      <a:ln w="1905">
                        <a:solidFill>
                          <a:schemeClr val="tx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MX" sz="12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59" name="Group 589"/>
                  <p:cNvGrpSpPr>
                    <a:grpSpLocks/>
                  </p:cNvGrpSpPr>
                  <p:nvPr/>
                </p:nvGrpSpPr>
                <p:grpSpPr bwMode="auto">
                  <a:xfrm>
                    <a:off x="1301750" y="3324225"/>
                    <a:ext cx="701675" cy="241300"/>
                    <a:chOff x="891" y="2829"/>
                    <a:chExt cx="442" cy="154"/>
                  </a:xfrm>
                </p:grpSpPr>
                <p:grpSp>
                  <p:nvGrpSpPr>
                    <p:cNvPr id="193" name="Group 59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1" y="2829"/>
                      <a:ext cx="142" cy="154"/>
                      <a:chOff x="837" y="3165"/>
                      <a:chExt cx="142" cy="154"/>
                    </a:xfrm>
                  </p:grpSpPr>
                  <p:sp>
                    <p:nvSpPr>
                      <p:cNvPr id="206" name="Freeform 59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37" y="3169"/>
                        <a:ext cx="66" cy="150"/>
                      </a:xfrm>
                      <a:custGeom>
                        <a:avLst/>
                        <a:gdLst>
                          <a:gd name="T0" fmla="*/ 0 w 347"/>
                          <a:gd name="T1" fmla="*/ 0 h 792"/>
                          <a:gd name="T2" fmla="*/ 0 w 347"/>
                          <a:gd name="T3" fmla="*/ 0 h 792"/>
                          <a:gd name="T4" fmla="*/ 0 w 347"/>
                          <a:gd name="T5" fmla="*/ 0 h 792"/>
                          <a:gd name="T6" fmla="*/ 0 w 347"/>
                          <a:gd name="T7" fmla="*/ 0 h 792"/>
                          <a:gd name="T8" fmla="*/ 0 w 347"/>
                          <a:gd name="T9" fmla="*/ 0 h 792"/>
                          <a:gd name="T10" fmla="*/ 0 w 347"/>
                          <a:gd name="T11" fmla="*/ 0 h 792"/>
                          <a:gd name="T12" fmla="*/ 0 w 347"/>
                          <a:gd name="T13" fmla="*/ 0 h 792"/>
                          <a:gd name="T14" fmla="*/ 0 w 347"/>
                          <a:gd name="T15" fmla="*/ 0 h 792"/>
                          <a:gd name="T16" fmla="*/ 0 w 347"/>
                          <a:gd name="T17" fmla="*/ 0 h 792"/>
                          <a:gd name="T18" fmla="*/ 0 w 347"/>
                          <a:gd name="T19" fmla="*/ 0 h 792"/>
                          <a:gd name="T20" fmla="*/ 0 w 347"/>
                          <a:gd name="T21" fmla="*/ 0 h 792"/>
                          <a:gd name="T22" fmla="*/ 0 w 347"/>
                          <a:gd name="T23" fmla="*/ 0 h 792"/>
                          <a:gd name="T24" fmla="*/ 0 w 347"/>
                          <a:gd name="T25" fmla="*/ 0 h 792"/>
                          <a:gd name="T26" fmla="*/ 0 w 347"/>
                          <a:gd name="T27" fmla="*/ 0 h 792"/>
                          <a:gd name="T28" fmla="*/ 0 w 347"/>
                          <a:gd name="T29" fmla="*/ 0 h 792"/>
                          <a:gd name="T30" fmla="*/ 0 w 347"/>
                          <a:gd name="T31" fmla="*/ 0 h 792"/>
                          <a:gd name="T32" fmla="*/ 0 w 347"/>
                          <a:gd name="T33" fmla="*/ 0 h 792"/>
                          <a:gd name="T34" fmla="*/ 0 w 347"/>
                          <a:gd name="T35" fmla="*/ 0 h 792"/>
                          <a:gd name="T36" fmla="*/ 0 w 347"/>
                          <a:gd name="T37" fmla="*/ 0 h 792"/>
                          <a:gd name="T38" fmla="*/ 0 w 347"/>
                          <a:gd name="T39" fmla="*/ 0 h 792"/>
                          <a:gd name="T40" fmla="*/ 0 w 347"/>
                          <a:gd name="T41" fmla="*/ 0 h 792"/>
                          <a:gd name="T42" fmla="*/ 0 w 347"/>
                          <a:gd name="T43" fmla="*/ 0 h 792"/>
                          <a:gd name="T44" fmla="*/ 0 w 347"/>
                          <a:gd name="T45" fmla="*/ 0 h 792"/>
                          <a:gd name="T46" fmla="*/ 0 w 347"/>
                          <a:gd name="T47" fmla="*/ 0 h 792"/>
                          <a:gd name="T48" fmla="*/ 0 w 347"/>
                          <a:gd name="T49" fmla="*/ 0 h 792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</a:gdLst>
                        <a:ahLst/>
                        <a:cxnLst>
                          <a:cxn ang="T50">
                            <a:pos x="T0" y="T1"/>
                          </a:cxn>
                          <a:cxn ang="T51">
                            <a:pos x="T2" y="T3"/>
                          </a:cxn>
                          <a:cxn ang="T52">
                            <a:pos x="T4" y="T5"/>
                          </a:cxn>
                          <a:cxn ang="T53">
                            <a:pos x="T6" y="T7"/>
                          </a:cxn>
                          <a:cxn ang="T54">
                            <a:pos x="T8" y="T9"/>
                          </a:cxn>
                          <a:cxn ang="T55">
                            <a:pos x="T10" y="T11"/>
                          </a:cxn>
                          <a:cxn ang="T56">
                            <a:pos x="T12" y="T13"/>
                          </a:cxn>
                          <a:cxn ang="T57">
                            <a:pos x="T14" y="T15"/>
                          </a:cxn>
                          <a:cxn ang="T58">
                            <a:pos x="T16" y="T17"/>
                          </a:cxn>
                          <a:cxn ang="T59">
                            <a:pos x="T18" y="T19"/>
                          </a:cxn>
                          <a:cxn ang="T60">
                            <a:pos x="T20" y="T21"/>
                          </a:cxn>
                          <a:cxn ang="T61">
                            <a:pos x="T22" y="T23"/>
                          </a:cxn>
                          <a:cxn ang="T62">
                            <a:pos x="T24" y="T25"/>
                          </a:cxn>
                          <a:cxn ang="T63">
                            <a:pos x="T26" y="T27"/>
                          </a:cxn>
                          <a:cxn ang="T64">
                            <a:pos x="T28" y="T29"/>
                          </a:cxn>
                          <a:cxn ang="T65">
                            <a:pos x="T30" y="T31"/>
                          </a:cxn>
                          <a:cxn ang="T66">
                            <a:pos x="T32" y="T33"/>
                          </a:cxn>
                          <a:cxn ang="T67">
                            <a:pos x="T34" y="T35"/>
                          </a:cxn>
                          <a:cxn ang="T68">
                            <a:pos x="T36" y="T37"/>
                          </a:cxn>
                          <a:cxn ang="T69">
                            <a:pos x="T38" y="T39"/>
                          </a:cxn>
                          <a:cxn ang="T70">
                            <a:pos x="T40" y="T41"/>
                          </a:cxn>
                          <a:cxn ang="T71">
                            <a:pos x="T42" y="T43"/>
                          </a:cxn>
                          <a:cxn ang="T72">
                            <a:pos x="T44" y="T45"/>
                          </a:cxn>
                          <a:cxn ang="T73">
                            <a:pos x="T46" y="T47"/>
                          </a:cxn>
                          <a:cxn ang="T74">
                            <a:pos x="T48" y="T49"/>
                          </a:cxn>
                        </a:cxnLst>
                        <a:rect l="0" t="0" r="r" b="b"/>
                        <a:pathLst>
                          <a:path w="347" h="792">
                            <a:moveTo>
                              <a:pt x="347" y="464"/>
                            </a:moveTo>
                            <a:lnTo>
                              <a:pt x="317" y="354"/>
                            </a:lnTo>
                            <a:lnTo>
                              <a:pt x="323" y="242"/>
                            </a:lnTo>
                            <a:lnTo>
                              <a:pt x="286" y="200"/>
                            </a:lnTo>
                            <a:lnTo>
                              <a:pt x="204" y="173"/>
                            </a:lnTo>
                            <a:lnTo>
                              <a:pt x="238" y="150"/>
                            </a:lnTo>
                            <a:lnTo>
                              <a:pt x="265" y="92"/>
                            </a:lnTo>
                            <a:lnTo>
                              <a:pt x="232" y="21"/>
                            </a:lnTo>
                            <a:lnTo>
                              <a:pt x="187" y="0"/>
                            </a:lnTo>
                            <a:lnTo>
                              <a:pt x="118" y="9"/>
                            </a:lnTo>
                            <a:lnTo>
                              <a:pt x="70" y="71"/>
                            </a:lnTo>
                            <a:lnTo>
                              <a:pt x="76" y="124"/>
                            </a:lnTo>
                            <a:lnTo>
                              <a:pt x="124" y="161"/>
                            </a:lnTo>
                            <a:lnTo>
                              <a:pt x="75" y="190"/>
                            </a:lnTo>
                            <a:lnTo>
                              <a:pt x="26" y="245"/>
                            </a:lnTo>
                            <a:lnTo>
                              <a:pt x="12" y="334"/>
                            </a:lnTo>
                            <a:lnTo>
                              <a:pt x="0" y="497"/>
                            </a:lnTo>
                            <a:lnTo>
                              <a:pt x="70" y="491"/>
                            </a:lnTo>
                            <a:lnTo>
                              <a:pt x="74" y="549"/>
                            </a:lnTo>
                            <a:lnTo>
                              <a:pt x="58" y="654"/>
                            </a:lnTo>
                            <a:lnTo>
                              <a:pt x="63" y="773"/>
                            </a:lnTo>
                            <a:lnTo>
                              <a:pt x="181" y="792"/>
                            </a:lnTo>
                            <a:lnTo>
                              <a:pt x="292" y="773"/>
                            </a:lnTo>
                            <a:lnTo>
                              <a:pt x="271" y="490"/>
                            </a:lnTo>
                            <a:lnTo>
                              <a:pt x="347" y="464"/>
                            </a:lnTo>
                            <a:close/>
                          </a:path>
                        </a:pathLst>
                      </a:custGeom>
                      <a:solidFill>
                        <a:schemeClr val="tx2"/>
                      </a:solidFill>
                      <a:ln w="1905">
                        <a:solidFill>
                          <a:schemeClr val="tx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MX" sz="12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grpSp>
                    <p:nvGrpSpPr>
                      <p:cNvPr id="207" name="Group 59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11" y="3165"/>
                        <a:ext cx="68" cy="154"/>
                        <a:chOff x="1102" y="2293"/>
                        <a:chExt cx="179" cy="408"/>
                      </a:xfrm>
                    </p:grpSpPr>
                    <p:sp>
                      <p:nvSpPr>
                        <p:cNvPr id="208" name="Freeform 59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102" y="2293"/>
                          <a:ext cx="179" cy="408"/>
                        </a:xfrm>
                        <a:custGeom>
                          <a:avLst/>
                          <a:gdLst>
                            <a:gd name="T0" fmla="*/ 0 w 360"/>
                            <a:gd name="T1" fmla="*/ 1 h 815"/>
                            <a:gd name="T2" fmla="*/ 0 w 360"/>
                            <a:gd name="T3" fmla="*/ 1 h 815"/>
                            <a:gd name="T4" fmla="*/ 0 w 360"/>
                            <a:gd name="T5" fmla="*/ 1 h 815"/>
                            <a:gd name="T6" fmla="*/ 0 w 360"/>
                            <a:gd name="T7" fmla="*/ 1 h 815"/>
                            <a:gd name="T8" fmla="*/ 0 w 360"/>
                            <a:gd name="T9" fmla="*/ 1 h 815"/>
                            <a:gd name="T10" fmla="*/ 0 w 360"/>
                            <a:gd name="T11" fmla="*/ 1 h 815"/>
                            <a:gd name="T12" fmla="*/ 0 w 360"/>
                            <a:gd name="T13" fmla="*/ 1 h 815"/>
                            <a:gd name="T14" fmla="*/ 0 w 360"/>
                            <a:gd name="T15" fmla="*/ 1 h 815"/>
                            <a:gd name="T16" fmla="*/ 0 w 360"/>
                            <a:gd name="T17" fmla="*/ 1 h 815"/>
                            <a:gd name="T18" fmla="*/ 0 w 360"/>
                            <a:gd name="T19" fmla="*/ 0 h 815"/>
                            <a:gd name="T20" fmla="*/ 0 w 360"/>
                            <a:gd name="T21" fmla="*/ 1 h 815"/>
                            <a:gd name="T22" fmla="*/ 0 w 360"/>
                            <a:gd name="T23" fmla="*/ 1 h 815"/>
                            <a:gd name="T24" fmla="*/ 0 w 360"/>
                            <a:gd name="T25" fmla="*/ 1 h 815"/>
                            <a:gd name="T26" fmla="*/ 0 w 360"/>
                            <a:gd name="T27" fmla="*/ 1 h 815"/>
                            <a:gd name="T28" fmla="*/ 0 w 360"/>
                            <a:gd name="T29" fmla="*/ 1 h 815"/>
                            <a:gd name="T30" fmla="*/ 0 w 360"/>
                            <a:gd name="T31" fmla="*/ 1 h 815"/>
                            <a:gd name="T32" fmla="*/ 0 w 360"/>
                            <a:gd name="T33" fmla="*/ 1 h 815"/>
                            <a:gd name="T34" fmla="*/ 0 w 360"/>
                            <a:gd name="T35" fmla="*/ 1 h 815"/>
                            <a:gd name="T36" fmla="*/ 0 w 360"/>
                            <a:gd name="T37" fmla="*/ 1 h 815"/>
                            <a:gd name="T38" fmla="*/ 0 w 360"/>
                            <a:gd name="T39" fmla="*/ 1 h 815"/>
                            <a:gd name="T40" fmla="*/ 0 w 360"/>
                            <a:gd name="T41" fmla="*/ 1 h 815"/>
                            <a:gd name="T42" fmla="*/ 0 w 360"/>
                            <a:gd name="T43" fmla="*/ 1 h 815"/>
                            <a:gd name="T44" fmla="*/ 0 w 360"/>
                            <a:gd name="T45" fmla="*/ 1 h 815"/>
                            <a:gd name="T46" fmla="*/ 0 w 360"/>
                            <a:gd name="T47" fmla="*/ 1 h 815"/>
                            <a:gd name="T48" fmla="*/ 0 w 360"/>
                            <a:gd name="T49" fmla="*/ 1 h 815"/>
                            <a:gd name="T50" fmla="*/ 0 w 360"/>
                            <a:gd name="T51" fmla="*/ 1 h 815"/>
                            <a:gd name="T52" fmla="*/ 0 w 360"/>
                            <a:gd name="T53" fmla="*/ 1 h 815"/>
                            <a:gd name="T54" fmla="*/ 0 w 360"/>
                            <a:gd name="T55" fmla="*/ 1 h 815"/>
                            <a:gd name="T56" fmla="*/ 0 w 360"/>
                            <a:gd name="T57" fmla="*/ 1 h 815"/>
                            <a:gd name="T58" fmla="*/ 0 w 360"/>
                            <a:gd name="T59" fmla="*/ 1 h 815"/>
                            <a:gd name="T60" fmla="*/ 0 w 360"/>
                            <a:gd name="T61" fmla="*/ 1 h 815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</a:gdLst>
                          <a:ahLst/>
                          <a:cxnLst>
                            <a:cxn ang="T62">
                              <a:pos x="T0" y="T1"/>
                            </a:cxn>
                            <a:cxn ang="T63">
                              <a:pos x="T2" y="T3"/>
                            </a:cxn>
                            <a:cxn ang="T64">
                              <a:pos x="T4" y="T5"/>
                            </a:cxn>
                            <a:cxn ang="T65">
                              <a:pos x="T6" y="T7"/>
                            </a:cxn>
                            <a:cxn ang="T66">
                              <a:pos x="T8" y="T9"/>
                            </a:cxn>
                            <a:cxn ang="T67">
                              <a:pos x="T10" y="T11"/>
                            </a:cxn>
                            <a:cxn ang="T68">
                              <a:pos x="T12" y="T13"/>
                            </a:cxn>
                            <a:cxn ang="T69">
                              <a:pos x="T14" y="T15"/>
                            </a:cxn>
                            <a:cxn ang="T70">
                              <a:pos x="T16" y="T17"/>
                            </a:cxn>
                            <a:cxn ang="T71">
                              <a:pos x="T18" y="T19"/>
                            </a:cxn>
                            <a:cxn ang="T72">
                              <a:pos x="T20" y="T21"/>
                            </a:cxn>
                            <a:cxn ang="T73">
                              <a:pos x="T22" y="T23"/>
                            </a:cxn>
                            <a:cxn ang="T74">
                              <a:pos x="T24" y="T25"/>
                            </a:cxn>
                            <a:cxn ang="T75">
                              <a:pos x="T26" y="T27"/>
                            </a:cxn>
                            <a:cxn ang="T76">
                              <a:pos x="T28" y="T29"/>
                            </a:cxn>
                            <a:cxn ang="T77">
                              <a:pos x="T30" y="T31"/>
                            </a:cxn>
                            <a:cxn ang="T78">
                              <a:pos x="T32" y="T33"/>
                            </a:cxn>
                            <a:cxn ang="T79">
                              <a:pos x="T34" y="T35"/>
                            </a:cxn>
                            <a:cxn ang="T80">
                              <a:pos x="T36" y="T37"/>
                            </a:cxn>
                            <a:cxn ang="T81">
                              <a:pos x="T38" y="T39"/>
                            </a:cxn>
                            <a:cxn ang="T82">
                              <a:pos x="T40" y="T41"/>
                            </a:cxn>
                            <a:cxn ang="T83">
                              <a:pos x="T42" y="T43"/>
                            </a:cxn>
                            <a:cxn ang="T84">
                              <a:pos x="T44" y="T45"/>
                            </a:cxn>
                            <a:cxn ang="T85">
                              <a:pos x="T46" y="T47"/>
                            </a:cxn>
                            <a:cxn ang="T86">
                              <a:pos x="T48" y="T49"/>
                            </a:cxn>
                            <a:cxn ang="T87">
                              <a:pos x="T50" y="T51"/>
                            </a:cxn>
                            <a:cxn ang="T88">
                              <a:pos x="T52" y="T53"/>
                            </a:cxn>
                            <a:cxn ang="T89">
                              <a:pos x="T54" y="T55"/>
                            </a:cxn>
                            <a:cxn ang="T90">
                              <a:pos x="T56" y="T57"/>
                            </a:cxn>
                            <a:cxn ang="T91">
                              <a:pos x="T58" y="T59"/>
                            </a:cxn>
                            <a:cxn ang="T92">
                              <a:pos x="T60" y="T61"/>
                            </a:cxn>
                          </a:cxnLst>
                          <a:rect l="0" t="0" r="r" b="b"/>
                          <a:pathLst>
                            <a:path w="360" h="815">
                              <a:moveTo>
                                <a:pt x="289" y="487"/>
                              </a:moveTo>
                              <a:lnTo>
                                <a:pt x="360" y="464"/>
                              </a:lnTo>
                              <a:lnTo>
                                <a:pt x="328" y="354"/>
                              </a:lnTo>
                              <a:lnTo>
                                <a:pt x="334" y="242"/>
                              </a:lnTo>
                              <a:lnTo>
                                <a:pt x="297" y="201"/>
                              </a:lnTo>
                              <a:lnTo>
                                <a:pt x="217" y="173"/>
                              </a:lnTo>
                              <a:lnTo>
                                <a:pt x="250" y="150"/>
                              </a:lnTo>
                              <a:lnTo>
                                <a:pt x="277" y="92"/>
                              </a:lnTo>
                              <a:lnTo>
                                <a:pt x="245" y="21"/>
                              </a:lnTo>
                              <a:lnTo>
                                <a:pt x="199" y="0"/>
                              </a:lnTo>
                              <a:lnTo>
                                <a:pt x="118" y="7"/>
                              </a:lnTo>
                              <a:lnTo>
                                <a:pt x="73" y="79"/>
                              </a:lnTo>
                              <a:lnTo>
                                <a:pt x="83" y="128"/>
                              </a:lnTo>
                              <a:lnTo>
                                <a:pt x="108" y="157"/>
                              </a:lnTo>
                              <a:lnTo>
                                <a:pt x="127" y="167"/>
                              </a:lnTo>
                              <a:lnTo>
                                <a:pt x="70" y="189"/>
                              </a:lnTo>
                              <a:lnTo>
                                <a:pt x="24" y="282"/>
                              </a:lnTo>
                              <a:lnTo>
                                <a:pt x="24" y="379"/>
                              </a:lnTo>
                              <a:lnTo>
                                <a:pt x="0" y="495"/>
                              </a:lnTo>
                              <a:lnTo>
                                <a:pt x="51" y="487"/>
                              </a:lnTo>
                              <a:lnTo>
                                <a:pt x="9" y="638"/>
                              </a:lnTo>
                              <a:lnTo>
                                <a:pt x="57" y="625"/>
                              </a:lnTo>
                              <a:lnTo>
                                <a:pt x="105" y="629"/>
                              </a:lnTo>
                              <a:lnTo>
                                <a:pt x="108" y="713"/>
                              </a:lnTo>
                              <a:lnTo>
                                <a:pt x="127" y="812"/>
                              </a:lnTo>
                              <a:lnTo>
                                <a:pt x="220" y="815"/>
                              </a:lnTo>
                              <a:lnTo>
                                <a:pt x="224" y="690"/>
                              </a:lnTo>
                              <a:lnTo>
                                <a:pt x="240" y="653"/>
                              </a:lnTo>
                              <a:lnTo>
                                <a:pt x="345" y="638"/>
                              </a:lnTo>
                              <a:lnTo>
                                <a:pt x="298" y="539"/>
                              </a:lnTo>
                              <a:lnTo>
                                <a:pt x="289" y="487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tx2"/>
                        </a:solidFill>
                        <a:ln w="1905">
                          <a:solidFill>
                            <a:schemeClr val="tx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MX" sz="12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09" name="Freeform 59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152" y="2301"/>
                          <a:ext cx="70" cy="71"/>
                        </a:xfrm>
                        <a:custGeom>
                          <a:avLst/>
                          <a:gdLst>
                            <a:gd name="T0" fmla="*/ 0 w 142"/>
                            <a:gd name="T1" fmla="*/ 1 h 142"/>
                            <a:gd name="T2" fmla="*/ 0 w 142"/>
                            <a:gd name="T3" fmla="*/ 1 h 142"/>
                            <a:gd name="T4" fmla="*/ 0 w 142"/>
                            <a:gd name="T5" fmla="*/ 1 h 142"/>
                            <a:gd name="T6" fmla="*/ 0 w 142"/>
                            <a:gd name="T7" fmla="*/ 1 h 142"/>
                            <a:gd name="T8" fmla="*/ 0 w 142"/>
                            <a:gd name="T9" fmla="*/ 1 h 142"/>
                            <a:gd name="T10" fmla="*/ 0 w 142"/>
                            <a:gd name="T11" fmla="*/ 1 h 142"/>
                            <a:gd name="T12" fmla="*/ 0 w 142"/>
                            <a:gd name="T13" fmla="*/ 1 h 142"/>
                            <a:gd name="T14" fmla="*/ 0 w 142"/>
                            <a:gd name="T15" fmla="*/ 1 h 142"/>
                            <a:gd name="T16" fmla="*/ 0 w 142"/>
                            <a:gd name="T17" fmla="*/ 0 h 142"/>
                            <a:gd name="T18" fmla="*/ 0 w 142"/>
                            <a:gd name="T19" fmla="*/ 1 h 142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0" t="0" r="r" b="b"/>
                          <a:pathLst>
                            <a:path w="142" h="142">
                              <a:moveTo>
                                <a:pt x="30" y="14"/>
                              </a:moveTo>
                              <a:lnTo>
                                <a:pt x="0" y="53"/>
                              </a:lnTo>
                              <a:lnTo>
                                <a:pt x="4" y="106"/>
                              </a:lnTo>
                              <a:lnTo>
                                <a:pt x="58" y="142"/>
                              </a:lnTo>
                              <a:lnTo>
                                <a:pt x="96" y="134"/>
                              </a:lnTo>
                              <a:lnTo>
                                <a:pt x="127" y="113"/>
                              </a:lnTo>
                              <a:lnTo>
                                <a:pt x="142" y="79"/>
                              </a:lnTo>
                              <a:lnTo>
                                <a:pt x="129" y="25"/>
                              </a:lnTo>
                              <a:lnTo>
                                <a:pt x="81" y="0"/>
                              </a:lnTo>
                              <a:lnTo>
                                <a:pt x="30" y="1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tx2"/>
                        </a:solidFill>
                        <a:ln w="1905">
                          <a:solidFill>
                            <a:schemeClr val="tx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MX" sz="12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10" name="Freeform 59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119" y="2385"/>
                          <a:ext cx="143" cy="303"/>
                        </a:xfrm>
                        <a:custGeom>
                          <a:avLst/>
                          <a:gdLst>
                            <a:gd name="T0" fmla="*/ 1 w 285"/>
                            <a:gd name="T1" fmla="*/ 0 h 607"/>
                            <a:gd name="T2" fmla="*/ 1 w 285"/>
                            <a:gd name="T3" fmla="*/ 0 h 607"/>
                            <a:gd name="T4" fmla="*/ 1 w 285"/>
                            <a:gd name="T5" fmla="*/ 0 h 607"/>
                            <a:gd name="T6" fmla="*/ 1 w 285"/>
                            <a:gd name="T7" fmla="*/ 0 h 607"/>
                            <a:gd name="T8" fmla="*/ 1 w 285"/>
                            <a:gd name="T9" fmla="*/ 0 h 607"/>
                            <a:gd name="T10" fmla="*/ 1 w 285"/>
                            <a:gd name="T11" fmla="*/ 0 h 607"/>
                            <a:gd name="T12" fmla="*/ 1 w 285"/>
                            <a:gd name="T13" fmla="*/ 0 h 607"/>
                            <a:gd name="T14" fmla="*/ 1 w 285"/>
                            <a:gd name="T15" fmla="*/ 0 h 607"/>
                            <a:gd name="T16" fmla="*/ 1 w 285"/>
                            <a:gd name="T17" fmla="*/ 0 h 607"/>
                            <a:gd name="T18" fmla="*/ 1 w 285"/>
                            <a:gd name="T19" fmla="*/ 0 h 607"/>
                            <a:gd name="T20" fmla="*/ 1 w 285"/>
                            <a:gd name="T21" fmla="*/ 0 h 607"/>
                            <a:gd name="T22" fmla="*/ 1 w 285"/>
                            <a:gd name="T23" fmla="*/ 0 h 607"/>
                            <a:gd name="T24" fmla="*/ 1 w 285"/>
                            <a:gd name="T25" fmla="*/ 0 h 607"/>
                            <a:gd name="T26" fmla="*/ 1 w 285"/>
                            <a:gd name="T27" fmla="*/ 0 h 607"/>
                            <a:gd name="T28" fmla="*/ 1 w 285"/>
                            <a:gd name="T29" fmla="*/ 0 h 607"/>
                            <a:gd name="T30" fmla="*/ 1 w 285"/>
                            <a:gd name="T31" fmla="*/ 0 h 607"/>
                            <a:gd name="T32" fmla="*/ 1 w 285"/>
                            <a:gd name="T33" fmla="*/ 0 h 607"/>
                            <a:gd name="T34" fmla="*/ 1 w 285"/>
                            <a:gd name="T35" fmla="*/ 0 h 607"/>
                            <a:gd name="T36" fmla="*/ 1 w 285"/>
                            <a:gd name="T37" fmla="*/ 0 h 607"/>
                            <a:gd name="T38" fmla="*/ 1 w 285"/>
                            <a:gd name="T39" fmla="*/ 0 h 607"/>
                            <a:gd name="T40" fmla="*/ 1 w 285"/>
                            <a:gd name="T41" fmla="*/ 0 h 607"/>
                            <a:gd name="T42" fmla="*/ 1 w 285"/>
                            <a:gd name="T43" fmla="*/ 0 h 607"/>
                            <a:gd name="T44" fmla="*/ 1 w 285"/>
                            <a:gd name="T45" fmla="*/ 0 h 607"/>
                            <a:gd name="T46" fmla="*/ 1 w 285"/>
                            <a:gd name="T47" fmla="*/ 0 h 607"/>
                            <a:gd name="T48" fmla="*/ 1 w 285"/>
                            <a:gd name="T49" fmla="*/ 0 h 607"/>
                            <a:gd name="T50" fmla="*/ 0 w 285"/>
                            <a:gd name="T51" fmla="*/ 0 h 607"/>
                            <a:gd name="T52" fmla="*/ 1 w 285"/>
                            <a:gd name="T53" fmla="*/ 0 h 607"/>
                            <a:gd name="T54" fmla="*/ 1 w 285"/>
                            <a:gd name="T55" fmla="*/ 0 h 607"/>
                            <a:gd name="T56" fmla="*/ 1 w 285"/>
                            <a:gd name="T57" fmla="*/ 0 h 607"/>
                            <a:gd name="T58" fmla="*/ 1 w 285"/>
                            <a:gd name="T59" fmla="*/ 0 h 607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</a:gdLst>
                          <a:ahLst/>
                          <a:cxnLst>
                            <a:cxn ang="T60">
                              <a:pos x="T0" y="T1"/>
                            </a:cxn>
                            <a:cxn ang="T61">
                              <a:pos x="T2" y="T3"/>
                            </a:cxn>
                            <a:cxn ang="T62">
                              <a:pos x="T4" y="T5"/>
                            </a:cxn>
                            <a:cxn ang="T63">
                              <a:pos x="T6" y="T7"/>
                            </a:cxn>
                            <a:cxn ang="T64">
                              <a:pos x="T8" y="T9"/>
                            </a:cxn>
                            <a:cxn ang="T65">
                              <a:pos x="T10" y="T11"/>
                            </a:cxn>
                            <a:cxn ang="T66">
                              <a:pos x="T12" y="T13"/>
                            </a:cxn>
                            <a:cxn ang="T67">
                              <a:pos x="T14" y="T15"/>
                            </a:cxn>
                            <a:cxn ang="T68">
                              <a:pos x="T16" y="T17"/>
                            </a:cxn>
                            <a:cxn ang="T69">
                              <a:pos x="T18" y="T19"/>
                            </a:cxn>
                            <a:cxn ang="T70">
                              <a:pos x="T20" y="T21"/>
                            </a:cxn>
                            <a:cxn ang="T71">
                              <a:pos x="T22" y="T23"/>
                            </a:cxn>
                            <a:cxn ang="T72">
                              <a:pos x="T24" y="T25"/>
                            </a:cxn>
                            <a:cxn ang="T73">
                              <a:pos x="T26" y="T27"/>
                            </a:cxn>
                            <a:cxn ang="T74">
                              <a:pos x="T28" y="T29"/>
                            </a:cxn>
                            <a:cxn ang="T75">
                              <a:pos x="T30" y="T31"/>
                            </a:cxn>
                            <a:cxn ang="T76">
                              <a:pos x="T32" y="T33"/>
                            </a:cxn>
                            <a:cxn ang="T77">
                              <a:pos x="T34" y="T35"/>
                            </a:cxn>
                            <a:cxn ang="T78">
                              <a:pos x="T36" y="T37"/>
                            </a:cxn>
                            <a:cxn ang="T79">
                              <a:pos x="T38" y="T39"/>
                            </a:cxn>
                            <a:cxn ang="T80">
                              <a:pos x="T40" y="T41"/>
                            </a:cxn>
                            <a:cxn ang="T81">
                              <a:pos x="T42" y="T43"/>
                            </a:cxn>
                            <a:cxn ang="T82">
                              <a:pos x="T44" y="T45"/>
                            </a:cxn>
                            <a:cxn ang="T83">
                              <a:pos x="T46" y="T47"/>
                            </a:cxn>
                            <a:cxn ang="T84">
                              <a:pos x="T48" y="T49"/>
                            </a:cxn>
                            <a:cxn ang="T85">
                              <a:pos x="T50" y="T51"/>
                            </a:cxn>
                            <a:cxn ang="T86">
                              <a:pos x="T52" y="T53"/>
                            </a:cxn>
                            <a:cxn ang="T87">
                              <a:pos x="T54" y="T55"/>
                            </a:cxn>
                            <a:cxn ang="T88">
                              <a:pos x="T56" y="T57"/>
                            </a:cxn>
                            <a:cxn ang="T89">
                              <a:pos x="T58" y="T59"/>
                            </a:cxn>
                          </a:cxnLst>
                          <a:rect l="0" t="0" r="r" b="b"/>
                          <a:pathLst>
                            <a:path w="285" h="607">
                              <a:moveTo>
                                <a:pt x="70" y="205"/>
                              </a:moveTo>
                              <a:lnTo>
                                <a:pt x="52" y="296"/>
                              </a:lnTo>
                              <a:lnTo>
                                <a:pt x="23" y="353"/>
                              </a:lnTo>
                              <a:lnTo>
                                <a:pt x="6" y="425"/>
                              </a:lnTo>
                              <a:lnTo>
                                <a:pt x="85" y="417"/>
                              </a:lnTo>
                              <a:lnTo>
                                <a:pt x="107" y="597"/>
                              </a:lnTo>
                              <a:lnTo>
                                <a:pt x="156" y="607"/>
                              </a:lnTo>
                              <a:lnTo>
                                <a:pt x="166" y="501"/>
                              </a:lnTo>
                              <a:lnTo>
                                <a:pt x="188" y="425"/>
                              </a:lnTo>
                              <a:lnTo>
                                <a:pt x="269" y="425"/>
                              </a:lnTo>
                              <a:lnTo>
                                <a:pt x="234" y="355"/>
                              </a:lnTo>
                              <a:lnTo>
                                <a:pt x="223" y="287"/>
                              </a:lnTo>
                              <a:lnTo>
                                <a:pt x="213" y="228"/>
                              </a:lnTo>
                              <a:lnTo>
                                <a:pt x="222" y="152"/>
                              </a:lnTo>
                              <a:lnTo>
                                <a:pt x="234" y="262"/>
                              </a:lnTo>
                              <a:lnTo>
                                <a:pt x="246" y="281"/>
                              </a:lnTo>
                              <a:lnTo>
                                <a:pt x="285" y="273"/>
                              </a:lnTo>
                              <a:lnTo>
                                <a:pt x="268" y="185"/>
                              </a:lnTo>
                              <a:lnTo>
                                <a:pt x="267" y="84"/>
                              </a:lnTo>
                              <a:lnTo>
                                <a:pt x="239" y="35"/>
                              </a:lnTo>
                              <a:lnTo>
                                <a:pt x="179" y="8"/>
                              </a:lnTo>
                              <a:lnTo>
                                <a:pt x="93" y="0"/>
                              </a:lnTo>
                              <a:lnTo>
                                <a:pt x="39" y="38"/>
                              </a:lnTo>
                              <a:lnTo>
                                <a:pt x="16" y="104"/>
                              </a:lnTo>
                              <a:lnTo>
                                <a:pt x="10" y="183"/>
                              </a:lnTo>
                              <a:lnTo>
                                <a:pt x="0" y="284"/>
                              </a:lnTo>
                              <a:lnTo>
                                <a:pt x="37" y="281"/>
                              </a:lnTo>
                              <a:lnTo>
                                <a:pt x="47" y="201"/>
                              </a:lnTo>
                              <a:lnTo>
                                <a:pt x="65" y="134"/>
                              </a:lnTo>
                              <a:lnTo>
                                <a:pt x="70" y="205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tx2"/>
                        </a:solidFill>
                        <a:ln w="1905">
                          <a:solidFill>
                            <a:schemeClr val="tx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MX" sz="12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94" name="Group 59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41" y="2829"/>
                      <a:ext cx="142" cy="154"/>
                      <a:chOff x="837" y="3165"/>
                      <a:chExt cx="142" cy="154"/>
                    </a:xfrm>
                  </p:grpSpPr>
                  <p:sp>
                    <p:nvSpPr>
                      <p:cNvPr id="201" name="Freeform 59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37" y="3169"/>
                        <a:ext cx="66" cy="150"/>
                      </a:xfrm>
                      <a:custGeom>
                        <a:avLst/>
                        <a:gdLst>
                          <a:gd name="T0" fmla="*/ 0 w 347"/>
                          <a:gd name="T1" fmla="*/ 0 h 792"/>
                          <a:gd name="T2" fmla="*/ 0 w 347"/>
                          <a:gd name="T3" fmla="*/ 0 h 792"/>
                          <a:gd name="T4" fmla="*/ 0 w 347"/>
                          <a:gd name="T5" fmla="*/ 0 h 792"/>
                          <a:gd name="T6" fmla="*/ 0 w 347"/>
                          <a:gd name="T7" fmla="*/ 0 h 792"/>
                          <a:gd name="T8" fmla="*/ 0 w 347"/>
                          <a:gd name="T9" fmla="*/ 0 h 792"/>
                          <a:gd name="T10" fmla="*/ 0 w 347"/>
                          <a:gd name="T11" fmla="*/ 0 h 792"/>
                          <a:gd name="T12" fmla="*/ 0 w 347"/>
                          <a:gd name="T13" fmla="*/ 0 h 792"/>
                          <a:gd name="T14" fmla="*/ 0 w 347"/>
                          <a:gd name="T15" fmla="*/ 0 h 792"/>
                          <a:gd name="T16" fmla="*/ 0 w 347"/>
                          <a:gd name="T17" fmla="*/ 0 h 792"/>
                          <a:gd name="T18" fmla="*/ 0 w 347"/>
                          <a:gd name="T19" fmla="*/ 0 h 792"/>
                          <a:gd name="T20" fmla="*/ 0 w 347"/>
                          <a:gd name="T21" fmla="*/ 0 h 792"/>
                          <a:gd name="T22" fmla="*/ 0 w 347"/>
                          <a:gd name="T23" fmla="*/ 0 h 792"/>
                          <a:gd name="T24" fmla="*/ 0 w 347"/>
                          <a:gd name="T25" fmla="*/ 0 h 792"/>
                          <a:gd name="T26" fmla="*/ 0 w 347"/>
                          <a:gd name="T27" fmla="*/ 0 h 792"/>
                          <a:gd name="T28" fmla="*/ 0 w 347"/>
                          <a:gd name="T29" fmla="*/ 0 h 792"/>
                          <a:gd name="T30" fmla="*/ 0 w 347"/>
                          <a:gd name="T31" fmla="*/ 0 h 792"/>
                          <a:gd name="T32" fmla="*/ 0 w 347"/>
                          <a:gd name="T33" fmla="*/ 0 h 792"/>
                          <a:gd name="T34" fmla="*/ 0 w 347"/>
                          <a:gd name="T35" fmla="*/ 0 h 792"/>
                          <a:gd name="T36" fmla="*/ 0 w 347"/>
                          <a:gd name="T37" fmla="*/ 0 h 792"/>
                          <a:gd name="T38" fmla="*/ 0 w 347"/>
                          <a:gd name="T39" fmla="*/ 0 h 792"/>
                          <a:gd name="T40" fmla="*/ 0 w 347"/>
                          <a:gd name="T41" fmla="*/ 0 h 792"/>
                          <a:gd name="T42" fmla="*/ 0 w 347"/>
                          <a:gd name="T43" fmla="*/ 0 h 792"/>
                          <a:gd name="T44" fmla="*/ 0 w 347"/>
                          <a:gd name="T45" fmla="*/ 0 h 792"/>
                          <a:gd name="T46" fmla="*/ 0 w 347"/>
                          <a:gd name="T47" fmla="*/ 0 h 792"/>
                          <a:gd name="T48" fmla="*/ 0 w 347"/>
                          <a:gd name="T49" fmla="*/ 0 h 792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</a:gdLst>
                        <a:ahLst/>
                        <a:cxnLst>
                          <a:cxn ang="T50">
                            <a:pos x="T0" y="T1"/>
                          </a:cxn>
                          <a:cxn ang="T51">
                            <a:pos x="T2" y="T3"/>
                          </a:cxn>
                          <a:cxn ang="T52">
                            <a:pos x="T4" y="T5"/>
                          </a:cxn>
                          <a:cxn ang="T53">
                            <a:pos x="T6" y="T7"/>
                          </a:cxn>
                          <a:cxn ang="T54">
                            <a:pos x="T8" y="T9"/>
                          </a:cxn>
                          <a:cxn ang="T55">
                            <a:pos x="T10" y="T11"/>
                          </a:cxn>
                          <a:cxn ang="T56">
                            <a:pos x="T12" y="T13"/>
                          </a:cxn>
                          <a:cxn ang="T57">
                            <a:pos x="T14" y="T15"/>
                          </a:cxn>
                          <a:cxn ang="T58">
                            <a:pos x="T16" y="T17"/>
                          </a:cxn>
                          <a:cxn ang="T59">
                            <a:pos x="T18" y="T19"/>
                          </a:cxn>
                          <a:cxn ang="T60">
                            <a:pos x="T20" y="T21"/>
                          </a:cxn>
                          <a:cxn ang="T61">
                            <a:pos x="T22" y="T23"/>
                          </a:cxn>
                          <a:cxn ang="T62">
                            <a:pos x="T24" y="T25"/>
                          </a:cxn>
                          <a:cxn ang="T63">
                            <a:pos x="T26" y="T27"/>
                          </a:cxn>
                          <a:cxn ang="T64">
                            <a:pos x="T28" y="T29"/>
                          </a:cxn>
                          <a:cxn ang="T65">
                            <a:pos x="T30" y="T31"/>
                          </a:cxn>
                          <a:cxn ang="T66">
                            <a:pos x="T32" y="T33"/>
                          </a:cxn>
                          <a:cxn ang="T67">
                            <a:pos x="T34" y="T35"/>
                          </a:cxn>
                          <a:cxn ang="T68">
                            <a:pos x="T36" y="T37"/>
                          </a:cxn>
                          <a:cxn ang="T69">
                            <a:pos x="T38" y="T39"/>
                          </a:cxn>
                          <a:cxn ang="T70">
                            <a:pos x="T40" y="T41"/>
                          </a:cxn>
                          <a:cxn ang="T71">
                            <a:pos x="T42" y="T43"/>
                          </a:cxn>
                          <a:cxn ang="T72">
                            <a:pos x="T44" y="T45"/>
                          </a:cxn>
                          <a:cxn ang="T73">
                            <a:pos x="T46" y="T47"/>
                          </a:cxn>
                          <a:cxn ang="T74">
                            <a:pos x="T48" y="T49"/>
                          </a:cxn>
                        </a:cxnLst>
                        <a:rect l="0" t="0" r="r" b="b"/>
                        <a:pathLst>
                          <a:path w="347" h="792">
                            <a:moveTo>
                              <a:pt x="347" y="464"/>
                            </a:moveTo>
                            <a:lnTo>
                              <a:pt x="317" y="354"/>
                            </a:lnTo>
                            <a:lnTo>
                              <a:pt x="323" y="242"/>
                            </a:lnTo>
                            <a:lnTo>
                              <a:pt x="286" y="200"/>
                            </a:lnTo>
                            <a:lnTo>
                              <a:pt x="204" y="173"/>
                            </a:lnTo>
                            <a:lnTo>
                              <a:pt x="238" y="150"/>
                            </a:lnTo>
                            <a:lnTo>
                              <a:pt x="265" y="92"/>
                            </a:lnTo>
                            <a:lnTo>
                              <a:pt x="232" y="21"/>
                            </a:lnTo>
                            <a:lnTo>
                              <a:pt x="187" y="0"/>
                            </a:lnTo>
                            <a:lnTo>
                              <a:pt x="118" y="9"/>
                            </a:lnTo>
                            <a:lnTo>
                              <a:pt x="70" y="71"/>
                            </a:lnTo>
                            <a:lnTo>
                              <a:pt x="76" y="124"/>
                            </a:lnTo>
                            <a:lnTo>
                              <a:pt x="124" y="161"/>
                            </a:lnTo>
                            <a:lnTo>
                              <a:pt x="75" y="190"/>
                            </a:lnTo>
                            <a:lnTo>
                              <a:pt x="26" y="245"/>
                            </a:lnTo>
                            <a:lnTo>
                              <a:pt x="12" y="334"/>
                            </a:lnTo>
                            <a:lnTo>
                              <a:pt x="0" y="497"/>
                            </a:lnTo>
                            <a:lnTo>
                              <a:pt x="70" y="491"/>
                            </a:lnTo>
                            <a:lnTo>
                              <a:pt x="74" y="549"/>
                            </a:lnTo>
                            <a:lnTo>
                              <a:pt x="58" y="654"/>
                            </a:lnTo>
                            <a:lnTo>
                              <a:pt x="63" y="773"/>
                            </a:lnTo>
                            <a:lnTo>
                              <a:pt x="181" y="792"/>
                            </a:lnTo>
                            <a:lnTo>
                              <a:pt x="292" y="773"/>
                            </a:lnTo>
                            <a:lnTo>
                              <a:pt x="271" y="490"/>
                            </a:lnTo>
                            <a:lnTo>
                              <a:pt x="347" y="464"/>
                            </a:lnTo>
                            <a:close/>
                          </a:path>
                        </a:pathLst>
                      </a:custGeom>
                      <a:solidFill>
                        <a:schemeClr val="tx2"/>
                      </a:solidFill>
                      <a:ln w="1905">
                        <a:solidFill>
                          <a:schemeClr val="tx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MX" sz="12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grpSp>
                    <p:nvGrpSpPr>
                      <p:cNvPr id="202" name="Group 59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11" y="3165"/>
                        <a:ext cx="68" cy="154"/>
                        <a:chOff x="1102" y="2293"/>
                        <a:chExt cx="179" cy="408"/>
                      </a:xfrm>
                    </p:grpSpPr>
                    <p:sp>
                      <p:nvSpPr>
                        <p:cNvPr id="203" name="Freeform 59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102" y="2293"/>
                          <a:ext cx="179" cy="408"/>
                        </a:xfrm>
                        <a:custGeom>
                          <a:avLst/>
                          <a:gdLst>
                            <a:gd name="T0" fmla="*/ 0 w 360"/>
                            <a:gd name="T1" fmla="*/ 1 h 815"/>
                            <a:gd name="T2" fmla="*/ 0 w 360"/>
                            <a:gd name="T3" fmla="*/ 1 h 815"/>
                            <a:gd name="T4" fmla="*/ 0 w 360"/>
                            <a:gd name="T5" fmla="*/ 1 h 815"/>
                            <a:gd name="T6" fmla="*/ 0 w 360"/>
                            <a:gd name="T7" fmla="*/ 1 h 815"/>
                            <a:gd name="T8" fmla="*/ 0 w 360"/>
                            <a:gd name="T9" fmla="*/ 1 h 815"/>
                            <a:gd name="T10" fmla="*/ 0 w 360"/>
                            <a:gd name="T11" fmla="*/ 1 h 815"/>
                            <a:gd name="T12" fmla="*/ 0 w 360"/>
                            <a:gd name="T13" fmla="*/ 1 h 815"/>
                            <a:gd name="T14" fmla="*/ 0 w 360"/>
                            <a:gd name="T15" fmla="*/ 1 h 815"/>
                            <a:gd name="T16" fmla="*/ 0 w 360"/>
                            <a:gd name="T17" fmla="*/ 1 h 815"/>
                            <a:gd name="T18" fmla="*/ 0 w 360"/>
                            <a:gd name="T19" fmla="*/ 0 h 815"/>
                            <a:gd name="T20" fmla="*/ 0 w 360"/>
                            <a:gd name="T21" fmla="*/ 1 h 815"/>
                            <a:gd name="T22" fmla="*/ 0 w 360"/>
                            <a:gd name="T23" fmla="*/ 1 h 815"/>
                            <a:gd name="T24" fmla="*/ 0 w 360"/>
                            <a:gd name="T25" fmla="*/ 1 h 815"/>
                            <a:gd name="T26" fmla="*/ 0 w 360"/>
                            <a:gd name="T27" fmla="*/ 1 h 815"/>
                            <a:gd name="T28" fmla="*/ 0 w 360"/>
                            <a:gd name="T29" fmla="*/ 1 h 815"/>
                            <a:gd name="T30" fmla="*/ 0 w 360"/>
                            <a:gd name="T31" fmla="*/ 1 h 815"/>
                            <a:gd name="T32" fmla="*/ 0 w 360"/>
                            <a:gd name="T33" fmla="*/ 1 h 815"/>
                            <a:gd name="T34" fmla="*/ 0 w 360"/>
                            <a:gd name="T35" fmla="*/ 1 h 815"/>
                            <a:gd name="T36" fmla="*/ 0 w 360"/>
                            <a:gd name="T37" fmla="*/ 1 h 815"/>
                            <a:gd name="T38" fmla="*/ 0 w 360"/>
                            <a:gd name="T39" fmla="*/ 1 h 815"/>
                            <a:gd name="T40" fmla="*/ 0 w 360"/>
                            <a:gd name="T41" fmla="*/ 1 h 815"/>
                            <a:gd name="T42" fmla="*/ 0 w 360"/>
                            <a:gd name="T43" fmla="*/ 1 h 815"/>
                            <a:gd name="T44" fmla="*/ 0 w 360"/>
                            <a:gd name="T45" fmla="*/ 1 h 815"/>
                            <a:gd name="T46" fmla="*/ 0 w 360"/>
                            <a:gd name="T47" fmla="*/ 1 h 815"/>
                            <a:gd name="T48" fmla="*/ 0 w 360"/>
                            <a:gd name="T49" fmla="*/ 1 h 815"/>
                            <a:gd name="T50" fmla="*/ 0 w 360"/>
                            <a:gd name="T51" fmla="*/ 1 h 815"/>
                            <a:gd name="T52" fmla="*/ 0 w 360"/>
                            <a:gd name="T53" fmla="*/ 1 h 815"/>
                            <a:gd name="T54" fmla="*/ 0 w 360"/>
                            <a:gd name="T55" fmla="*/ 1 h 815"/>
                            <a:gd name="T56" fmla="*/ 0 w 360"/>
                            <a:gd name="T57" fmla="*/ 1 h 815"/>
                            <a:gd name="T58" fmla="*/ 0 w 360"/>
                            <a:gd name="T59" fmla="*/ 1 h 815"/>
                            <a:gd name="T60" fmla="*/ 0 w 360"/>
                            <a:gd name="T61" fmla="*/ 1 h 815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</a:gdLst>
                          <a:ahLst/>
                          <a:cxnLst>
                            <a:cxn ang="T62">
                              <a:pos x="T0" y="T1"/>
                            </a:cxn>
                            <a:cxn ang="T63">
                              <a:pos x="T2" y="T3"/>
                            </a:cxn>
                            <a:cxn ang="T64">
                              <a:pos x="T4" y="T5"/>
                            </a:cxn>
                            <a:cxn ang="T65">
                              <a:pos x="T6" y="T7"/>
                            </a:cxn>
                            <a:cxn ang="T66">
                              <a:pos x="T8" y="T9"/>
                            </a:cxn>
                            <a:cxn ang="T67">
                              <a:pos x="T10" y="T11"/>
                            </a:cxn>
                            <a:cxn ang="T68">
                              <a:pos x="T12" y="T13"/>
                            </a:cxn>
                            <a:cxn ang="T69">
                              <a:pos x="T14" y="T15"/>
                            </a:cxn>
                            <a:cxn ang="T70">
                              <a:pos x="T16" y="T17"/>
                            </a:cxn>
                            <a:cxn ang="T71">
                              <a:pos x="T18" y="T19"/>
                            </a:cxn>
                            <a:cxn ang="T72">
                              <a:pos x="T20" y="T21"/>
                            </a:cxn>
                            <a:cxn ang="T73">
                              <a:pos x="T22" y="T23"/>
                            </a:cxn>
                            <a:cxn ang="T74">
                              <a:pos x="T24" y="T25"/>
                            </a:cxn>
                            <a:cxn ang="T75">
                              <a:pos x="T26" y="T27"/>
                            </a:cxn>
                            <a:cxn ang="T76">
                              <a:pos x="T28" y="T29"/>
                            </a:cxn>
                            <a:cxn ang="T77">
                              <a:pos x="T30" y="T31"/>
                            </a:cxn>
                            <a:cxn ang="T78">
                              <a:pos x="T32" y="T33"/>
                            </a:cxn>
                            <a:cxn ang="T79">
                              <a:pos x="T34" y="T35"/>
                            </a:cxn>
                            <a:cxn ang="T80">
                              <a:pos x="T36" y="T37"/>
                            </a:cxn>
                            <a:cxn ang="T81">
                              <a:pos x="T38" y="T39"/>
                            </a:cxn>
                            <a:cxn ang="T82">
                              <a:pos x="T40" y="T41"/>
                            </a:cxn>
                            <a:cxn ang="T83">
                              <a:pos x="T42" y="T43"/>
                            </a:cxn>
                            <a:cxn ang="T84">
                              <a:pos x="T44" y="T45"/>
                            </a:cxn>
                            <a:cxn ang="T85">
                              <a:pos x="T46" y="T47"/>
                            </a:cxn>
                            <a:cxn ang="T86">
                              <a:pos x="T48" y="T49"/>
                            </a:cxn>
                            <a:cxn ang="T87">
                              <a:pos x="T50" y="T51"/>
                            </a:cxn>
                            <a:cxn ang="T88">
                              <a:pos x="T52" y="T53"/>
                            </a:cxn>
                            <a:cxn ang="T89">
                              <a:pos x="T54" y="T55"/>
                            </a:cxn>
                            <a:cxn ang="T90">
                              <a:pos x="T56" y="T57"/>
                            </a:cxn>
                            <a:cxn ang="T91">
                              <a:pos x="T58" y="T59"/>
                            </a:cxn>
                            <a:cxn ang="T92">
                              <a:pos x="T60" y="T61"/>
                            </a:cxn>
                          </a:cxnLst>
                          <a:rect l="0" t="0" r="r" b="b"/>
                          <a:pathLst>
                            <a:path w="360" h="815">
                              <a:moveTo>
                                <a:pt x="289" y="487"/>
                              </a:moveTo>
                              <a:lnTo>
                                <a:pt x="360" y="464"/>
                              </a:lnTo>
                              <a:lnTo>
                                <a:pt x="328" y="354"/>
                              </a:lnTo>
                              <a:lnTo>
                                <a:pt x="334" y="242"/>
                              </a:lnTo>
                              <a:lnTo>
                                <a:pt x="297" y="201"/>
                              </a:lnTo>
                              <a:lnTo>
                                <a:pt x="217" y="173"/>
                              </a:lnTo>
                              <a:lnTo>
                                <a:pt x="250" y="150"/>
                              </a:lnTo>
                              <a:lnTo>
                                <a:pt x="277" y="92"/>
                              </a:lnTo>
                              <a:lnTo>
                                <a:pt x="245" y="21"/>
                              </a:lnTo>
                              <a:lnTo>
                                <a:pt x="199" y="0"/>
                              </a:lnTo>
                              <a:lnTo>
                                <a:pt x="118" y="7"/>
                              </a:lnTo>
                              <a:lnTo>
                                <a:pt x="73" y="79"/>
                              </a:lnTo>
                              <a:lnTo>
                                <a:pt x="83" y="128"/>
                              </a:lnTo>
                              <a:lnTo>
                                <a:pt x="108" y="157"/>
                              </a:lnTo>
                              <a:lnTo>
                                <a:pt x="127" y="167"/>
                              </a:lnTo>
                              <a:lnTo>
                                <a:pt x="70" y="189"/>
                              </a:lnTo>
                              <a:lnTo>
                                <a:pt x="24" y="282"/>
                              </a:lnTo>
                              <a:lnTo>
                                <a:pt x="24" y="379"/>
                              </a:lnTo>
                              <a:lnTo>
                                <a:pt x="0" y="495"/>
                              </a:lnTo>
                              <a:lnTo>
                                <a:pt x="51" y="487"/>
                              </a:lnTo>
                              <a:lnTo>
                                <a:pt x="9" y="638"/>
                              </a:lnTo>
                              <a:lnTo>
                                <a:pt x="57" y="625"/>
                              </a:lnTo>
                              <a:lnTo>
                                <a:pt x="105" y="629"/>
                              </a:lnTo>
                              <a:lnTo>
                                <a:pt x="108" y="713"/>
                              </a:lnTo>
                              <a:lnTo>
                                <a:pt x="127" y="812"/>
                              </a:lnTo>
                              <a:lnTo>
                                <a:pt x="220" y="815"/>
                              </a:lnTo>
                              <a:lnTo>
                                <a:pt x="224" y="690"/>
                              </a:lnTo>
                              <a:lnTo>
                                <a:pt x="240" y="653"/>
                              </a:lnTo>
                              <a:lnTo>
                                <a:pt x="345" y="638"/>
                              </a:lnTo>
                              <a:lnTo>
                                <a:pt x="298" y="539"/>
                              </a:lnTo>
                              <a:lnTo>
                                <a:pt x="289" y="487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tx2"/>
                        </a:solidFill>
                        <a:ln w="1905">
                          <a:solidFill>
                            <a:schemeClr val="tx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MX" sz="12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04" name="Freeform 60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152" y="2301"/>
                          <a:ext cx="70" cy="71"/>
                        </a:xfrm>
                        <a:custGeom>
                          <a:avLst/>
                          <a:gdLst>
                            <a:gd name="T0" fmla="*/ 0 w 142"/>
                            <a:gd name="T1" fmla="*/ 1 h 142"/>
                            <a:gd name="T2" fmla="*/ 0 w 142"/>
                            <a:gd name="T3" fmla="*/ 1 h 142"/>
                            <a:gd name="T4" fmla="*/ 0 w 142"/>
                            <a:gd name="T5" fmla="*/ 1 h 142"/>
                            <a:gd name="T6" fmla="*/ 0 w 142"/>
                            <a:gd name="T7" fmla="*/ 1 h 142"/>
                            <a:gd name="T8" fmla="*/ 0 w 142"/>
                            <a:gd name="T9" fmla="*/ 1 h 142"/>
                            <a:gd name="T10" fmla="*/ 0 w 142"/>
                            <a:gd name="T11" fmla="*/ 1 h 142"/>
                            <a:gd name="T12" fmla="*/ 0 w 142"/>
                            <a:gd name="T13" fmla="*/ 1 h 142"/>
                            <a:gd name="T14" fmla="*/ 0 w 142"/>
                            <a:gd name="T15" fmla="*/ 1 h 142"/>
                            <a:gd name="T16" fmla="*/ 0 w 142"/>
                            <a:gd name="T17" fmla="*/ 0 h 142"/>
                            <a:gd name="T18" fmla="*/ 0 w 142"/>
                            <a:gd name="T19" fmla="*/ 1 h 142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0" t="0" r="r" b="b"/>
                          <a:pathLst>
                            <a:path w="142" h="142">
                              <a:moveTo>
                                <a:pt x="30" y="14"/>
                              </a:moveTo>
                              <a:lnTo>
                                <a:pt x="0" y="53"/>
                              </a:lnTo>
                              <a:lnTo>
                                <a:pt x="4" y="106"/>
                              </a:lnTo>
                              <a:lnTo>
                                <a:pt x="58" y="142"/>
                              </a:lnTo>
                              <a:lnTo>
                                <a:pt x="96" y="134"/>
                              </a:lnTo>
                              <a:lnTo>
                                <a:pt x="127" y="113"/>
                              </a:lnTo>
                              <a:lnTo>
                                <a:pt x="142" y="79"/>
                              </a:lnTo>
                              <a:lnTo>
                                <a:pt x="129" y="25"/>
                              </a:lnTo>
                              <a:lnTo>
                                <a:pt x="81" y="0"/>
                              </a:lnTo>
                              <a:lnTo>
                                <a:pt x="30" y="1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tx2"/>
                        </a:solidFill>
                        <a:ln w="1905">
                          <a:solidFill>
                            <a:schemeClr val="tx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MX" sz="12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05" name="Freeform 60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119" y="2385"/>
                          <a:ext cx="143" cy="303"/>
                        </a:xfrm>
                        <a:custGeom>
                          <a:avLst/>
                          <a:gdLst>
                            <a:gd name="T0" fmla="*/ 1 w 285"/>
                            <a:gd name="T1" fmla="*/ 0 h 607"/>
                            <a:gd name="T2" fmla="*/ 1 w 285"/>
                            <a:gd name="T3" fmla="*/ 0 h 607"/>
                            <a:gd name="T4" fmla="*/ 1 w 285"/>
                            <a:gd name="T5" fmla="*/ 0 h 607"/>
                            <a:gd name="T6" fmla="*/ 1 w 285"/>
                            <a:gd name="T7" fmla="*/ 0 h 607"/>
                            <a:gd name="T8" fmla="*/ 1 w 285"/>
                            <a:gd name="T9" fmla="*/ 0 h 607"/>
                            <a:gd name="T10" fmla="*/ 1 w 285"/>
                            <a:gd name="T11" fmla="*/ 0 h 607"/>
                            <a:gd name="T12" fmla="*/ 1 w 285"/>
                            <a:gd name="T13" fmla="*/ 0 h 607"/>
                            <a:gd name="T14" fmla="*/ 1 w 285"/>
                            <a:gd name="T15" fmla="*/ 0 h 607"/>
                            <a:gd name="T16" fmla="*/ 1 w 285"/>
                            <a:gd name="T17" fmla="*/ 0 h 607"/>
                            <a:gd name="T18" fmla="*/ 1 w 285"/>
                            <a:gd name="T19" fmla="*/ 0 h 607"/>
                            <a:gd name="T20" fmla="*/ 1 w 285"/>
                            <a:gd name="T21" fmla="*/ 0 h 607"/>
                            <a:gd name="T22" fmla="*/ 1 w 285"/>
                            <a:gd name="T23" fmla="*/ 0 h 607"/>
                            <a:gd name="T24" fmla="*/ 1 w 285"/>
                            <a:gd name="T25" fmla="*/ 0 h 607"/>
                            <a:gd name="T26" fmla="*/ 1 w 285"/>
                            <a:gd name="T27" fmla="*/ 0 h 607"/>
                            <a:gd name="T28" fmla="*/ 1 w 285"/>
                            <a:gd name="T29" fmla="*/ 0 h 607"/>
                            <a:gd name="T30" fmla="*/ 1 w 285"/>
                            <a:gd name="T31" fmla="*/ 0 h 607"/>
                            <a:gd name="T32" fmla="*/ 1 w 285"/>
                            <a:gd name="T33" fmla="*/ 0 h 607"/>
                            <a:gd name="T34" fmla="*/ 1 w 285"/>
                            <a:gd name="T35" fmla="*/ 0 h 607"/>
                            <a:gd name="T36" fmla="*/ 1 w 285"/>
                            <a:gd name="T37" fmla="*/ 0 h 607"/>
                            <a:gd name="T38" fmla="*/ 1 w 285"/>
                            <a:gd name="T39" fmla="*/ 0 h 607"/>
                            <a:gd name="T40" fmla="*/ 1 w 285"/>
                            <a:gd name="T41" fmla="*/ 0 h 607"/>
                            <a:gd name="T42" fmla="*/ 1 w 285"/>
                            <a:gd name="T43" fmla="*/ 0 h 607"/>
                            <a:gd name="T44" fmla="*/ 1 w 285"/>
                            <a:gd name="T45" fmla="*/ 0 h 607"/>
                            <a:gd name="T46" fmla="*/ 1 w 285"/>
                            <a:gd name="T47" fmla="*/ 0 h 607"/>
                            <a:gd name="T48" fmla="*/ 1 w 285"/>
                            <a:gd name="T49" fmla="*/ 0 h 607"/>
                            <a:gd name="T50" fmla="*/ 0 w 285"/>
                            <a:gd name="T51" fmla="*/ 0 h 607"/>
                            <a:gd name="T52" fmla="*/ 1 w 285"/>
                            <a:gd name="T53" fmla="*/ 0 h 607"/>
                            <a:gd name="T54" fmla="*/ 1 w 285"/>
                            <a:gd name="T55" fmla="*/ 0 h 607"/>
                            <a:gd name="T56" fmla="*/ 1 w 285"/>
                            <a:gd name="T57" fmla="*/ 0 h 607"/>
                            <a:gd name="T58" fmla="*/ 1 w 285"/>
                            <a:gd name="T59" fmla="*/ 0 h 607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</a:gdLst>
                          <a:ahLst/>
                          <a:cxnLst>
                            <a:cxn ang="T60">
                              <a:pos x="T0" y="T1"/>
                            </a:cxn>
                            <a:cxn ang="T61">
                              <a:pos x="T2" y="T3"/>
                            </a:cxn>
                            <a:cxn ang="T62">
                              <a:pos x="T4" y="T5"/>
                            </a:cxn>
                            <a:cxn ang="T63">
                              <a:pos x="T6" y="T7"/>
                            </a:cxn>
                            <a:cxn ang="T64">
                              <a:pos x="T8" y="T9"/>
                            </a:cxn>
                            <a:cxn ang="T65">
                              <a:pos x="T10" y="T11"/>
                            </a:cxn>
                            <a:cxn ang="T66">
                              <a:pos x="T12" y="T13"/>
                            </a:cxn>
                            <a:cxn ang="T67">
                              <a:pos x="T14" y="T15"/>
                            </a:cxn>
                            <a:cxn ang="T68">
                              <a:pos x="T16" y="T17"/>
                            </a:cxn>
                            <a:cxn ang="T69">
                              <a:pos x="T18" y="T19"/>
                            </a:cxn>
                            <a:cxn ang="T70">
                              <a:pos x="T20" y="T21"/>
                            </a:cxn>
                            <a:cxn ang="T71">
                              <a:pos x="T22" y="T23"/>
                            </a:cxn>
                            <a:cxn ang="T72">
                              <a:pos x="T24" y="T25"/>
                            </a:cxn>
                            <a:cxn ang="T73">
                              <a:pos x="T26" y="T27"/>
                            </a:cxn>
                            <a:cxn ang="T74">
                              <a:pos x="T28" y="T29"/>
                            </a:cxn>
                            <a:cxn ang="T75">
                              <a:pos x="T30" y="T31"/>
                            </a:cxn>
                            <a:cxn ang="T76">
                              <a:pos x="T32" y="T33"/>
                            </a:cxn>
                            <a:cxn ang="T77">
                              <a:pos x="T34" y="T35"/>
                            </a:cxn>
                            <a:cxn ang="T78">
                              <a:pos x="T36" y="T37"/>
                            </a:cxn>
                            <a:cxn ang="T79">
                              <a:pos x="T38" y="T39"/>
                            </a:cxn>
                            <a:cxn ang="T80">
                              <a:pos x="T40" y="T41"/>
                            </a:cxn>
                            <a:cxn ang="T81">
                              <a:pos x="T42" y="T43"/>
                            </a:cxn>
                            <a:cxn ang="T82">
                              <a:pos x="T44" y="T45"/>
                            </a:cxn>
                            <a:cxn ang="T83">
                              <a:pos x="T46" y="T47"/>
                            </a:cxn>
                            <a:cxn ang="T84">
                              <a:pos x="T48" y="T49"/>
                            </a:cxn>
                            <a:cxn ang="T85">
                              <a:pos x="T50" y="T51"/>
                            </a:cxn>
                            <a:cxn ang="T86">
                              <a:pos x="T52" y="T53"/>
                            </a:cxn>
                            <a:cxn ang="T87">
                              <a:pos x="T54" y="T55"/>
                            </a:cxn>
                            <a:cxn ang="T88">
                              <a:pos x="T56" y="T57"/>
                            </a:cxn>
                            <a:cxn ang="T89">
                              <a:pos x="T58" y="T59"/>
                            </a:cxn>
                          </a:cxnLst>
                          <a:rect l="0" t="0" r="r" b="b"/>
                          <a:pathLst>
                            <a:path w="285" h="607">
                              <a:moveTo>
                                <a:pt x="70" y="205"/>
                              </a:moveTo>
                              <a:lnTo>
                                <a:pt x="52" y="296"/>
                              </a:lnTo>
                              <a:lnTo>
                                <a:pt x="23" y="353"/>
                              </a:lnTo>
                              <a:lnTo>
                                <a:pt x="6" y="425"/>
                              </a:lnTo>
                              <a:lnTo>
                                <a:pt x="85" y="417"/>
                              </a:lnTo>
                              <a:lnTo>
                                <a:pt x="107" y="597"/>
                              </a:lnTo>
                              <a:lnTo>
                                <a:pt x="156" y="607"/>
                              </a:lnTo>
                              <a:lnTo>
                                <a:pt x="166" y="501"/>
                              </a:lnTo>
                              <a:lnTo>
                                <a:pt x="188" y="425"/>
                              </a:lnTo>
                              <a:lnTo>
                                <a:pt x="269" y="425"/>
                              </a:lnTo>
                              <a:lnTo>
                                <a:pt x="234" y="355"/>
                              </a:lnTo>
                              <a:lnTo>
                                <a:pt x="223" y="287"/>
                              </a:lnTo>
                              <a:lnTo>
                                <a:pt x="213" y="228"/>
                              </a:lnTo>
                              <a:lnTo>
                                <a:pt x="222" y="152"/>
                              </a:lnTo>
                              <a:lnTo>
                                <a:pt x="234" y="262"/>
                              </a:lnTo>
                              <a:lnTo>
                                <a:pt x="246" y="281"/>
                              </a:lnTo>
                              <a:lnTo>
                                <a:pt x="285" y="273"/>
                              </a:lnTo>
                              <a:lnTo>
                                <a:pt x="268" y="185"/>
                              </a:lnTo>
                              <a:lnTo>
                                <a:pt x="267" y="84"/>
                              </a:lnTo>
                              <a:lnTo>
                                <a:pt x="239" y="35"/>
                              </a:lnTo>
                              <a:lnTo>
                                <a:pt x="179" y="8"/>
                              </a:lnTo>
                              <a:lnTo>
                                <a:pt x="93" y="0"/>
                              </a:lnTo>
                              <a:lnTo>
                                <a:pt x="39" y="38"/>
                              </a:lnTo>
                              <a:lnTo>
                                <a:pt x="16" y="104"/>
                              </a:lnTo>
                              <a:lnTo>
                                <a:pt x="10" y="183"/>
                              </a:lnTo>
                              <a:lnTo>
                                <a:pt x="0" y="284"/>
                              </a:lnTo>
                              <a:lnTo>
                                <a:pt x="37" y="281"/>
                              </a:lnTo>
                              <a:lnTo>
                                <a:pt x="47" y="201"/>
                              </a:lnTo>
                              <a:lnTo>
                                <a:pt x="65" y="134"/>
                              </a:lnTo>
                              <a:lnTo>
                                <a:pt x="70" y="205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tx2"/>
                        </a:solidFill>
                        <a:ln w="1905">
                          <a:solidFill>
                            <a:schemeClr val="tx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MX" sz="12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95" name="Group 60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91" y="2829"/>
                      <a:ext cx="142" cy="154"/>
                      <a:chOff x="837" y="3165"/>
                      <a:chExt cx="142" cy="154"/>
                    </a:xfrm>
                  </p:grpSpPr>
                  <p:sp>
                    <p:nvSpPr>
                      <p:cNvPr id="196" name="Freeform 60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37" y="3169"/>
                        <a:ext cx="66" cy="150"/>
                      </a:xfrm>
                      <a:custGeom>
                        <a:avLst/>
                        <a:gdLst>
                          <a:gd name="T0" fmla="*/ 0 w 347"/>
                          <a:gd name="T1" fmla="*/ 0 h 792"/>
                          <a:gd name="T2" fmla="*/ 0 w 347"/>
                          <a:gd name="T3" fmla="*/ 0 h 792"/>
                          <a:gd name="T4" fmla="*/ 0 w 347"/>
                          <a:gd name="T5" fmla="*/ 0 h 792"/>
                          <a:gd name="T6" fmla="*/ 0 w 347"/>
                          <a:gd name="T7" fmla="*/ 0 h 792"/>
                          <a:gd name="T8" fmla="*/ 0 w 347"/>
                          <a:gd name="T9" fmla="*/ 0 h 792"/>
                          <a:gd name="T10" fmla="*/ 0 w 347"/>
                          <a:gd name="T11" fmla="*/ 0 h 792"/>
                          <a:gd name="T12" fmla="*/ 0 w 347"/>
                          <a:gd name="T13" fmla="*/ 0 h 792"/>
                          <a:gd name="T14" fmla="*/ 0 w 347"/>
                          <a:gd name="T15" fmla="*/ 0 h 792"/>
                          <a:gd name="T16" fmla="*/ 0 w 347"/>
                          <a:gd name="T17" fmla="*/ 0 h 792"/>
                          <a:gd name="T18" fmla="*/ 0 w 347"/>
                          <a:gd name="T19" fmla="*/ 0 h 792"/>
                          <a:gd name="T20" fmla="*/ 0 w 347"/>
                          <a:gd name="T21" fmla="*/ 0 h 792"/>
                          <a:gd name="T22" fmla="*/ 0 w 347"/>
                          <a:gd name="T23" fmla="*/ 0 h 792"/>
                          <a:gd name="T24" fmla="*/ 0 w 347"/>
                          <a:gd name="T25" fmla="*/ 0 h 792"/>
                          <a:gd name="T26" fmla="*/ 0 w 347"/>
                          <a:gd name="T27" fmla="*/ 0 h 792"/>
                          <a:gd name="T28" fmla="*/ 0 w 347"/>
                          <a:gd name="T29" fmla="*/ 0 h 792"/>
                          <a:gd name="T30" fmla="*/ 0 w 347"/>
                          <a:gd name="T31" fmla="*/ 0 h 792"/>
                          <a:gd name="T32" fmla="*/ 0 w 347"/>
                          <a:gd name="T33" fmla="*/ 0 h 792"/>
                          <a:gd name="T34" fmla="*/ 0 w 347"/>
                          <a:gd name="T35" fmla="*/ 0 h 792"/>
                          <a:gd name="T36" fmla="*/ 0 w 347"/>
                          <a:gd name="T37" fmla="*/ 0 h 792"/>
                          <a:gd name="T38" fmla="*/ 0 w 347"/>
                          <a:gd name="T39" fmla="*/ 0 h 792"/>
                          <a:gd name="T40" fmla="*/ 0 w 347"/>
                          <a:gd name="T41" fmla="*/ 0 h 792"/>
                          <a:gd name="T42" fmla="*/ 0 w 347"/>
                          <a:gd name="T43" fmla="*/ 0 h 792"/>
                          <a:gd name="T44" fmla="*/ 0 w 347"/>
                          <a:gd name="T45" fmla="*/ 0 h 792"/>
                          <a:gd name="T46" fmla="*/ 0 w 347"/>
                          <a:gd name="T47" fmla="*/ 0 h 792"/>
                          <a:gd name="T48" fmla="*/ 0 w 347"/>
                          <a:gd name="T49" fmla="*/ 0 h 792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</a:gdLst>
                        <a:ahLst/>
                        <a:cxnLst>
                          <a:cxn ang="T50">
                            <a:pos x="T0" y="T1"/>
                          </a:cxn>
                          <a:cxn ang="T51">
                            <a:pos x="T2" y="T3"/>
                          </a:cxn>
                          <a:cxn ang="T52">
                            <a:pos x="T4" y="T5"/>
                          </a:cxn>
                          <a:cxn ang="T53">
                            <a:pos x="T6" y="T7"/>
                          </a:cxn>
                          <a:cxn ang="T54">
                            <a:pos x="T8" y="T9"/>
                          </a:cxn>
                          <a:cxn ang="T55">
                            <a:pos x="T10" y="T11"/>
                          </a:cxn>
                          <a:cxn ang="T56">
                            <a:pos x="T12" y="T13"/>
                          </a:cxn>
                          <a:cxn ang="T57">
                            <a:pos x="T14" y="T15"/>
                          </a:cxn>
                          <a:cxn ang="T58">
                            <a:pos x="T16" y="T17"/>
                          </a:cxn>
                          <a:cxn ang="T59">
                            <a:pos x="T18" y="T19"/>
                          </a:cxn>
                          <a:cxn ang="T60">
                            <a:pos x="T20" y="T21"/>
                          </a:cxn>
                          <a:cxn ang="T61">
                            <a:pos x="T22" y="T23"/>
                          </a:cxn>
                          <a:cxn ang="T62">
                            <a:pos x="T24" y="T25"/>
                          </a:cxn>
                          <a:cxn ang="T63">
                            <a:pos x="T26" y="T27"/>
                          </a:cxn>
                          <a:cxn ang="T64">
                            <a:pos x="T28" y="T29"/>
                          </a:cxn>
                          <a:cxn ang="T65">
                            <a:pos x="T30" y="T31"/>
                          </a:cxn>
                          <a:cxn ang="T66">
                            <a:pos x="T32" y="T33"/>
                          </a:cxn>
                          <a:cxn ang="T67">
                            <a:pos x="T34" y="T35"/>
                          </a:cxn>
                          <a:cxn ang="T68">
                            <a:pos x="T36" y="T37"/>
                          </a:cxn>
                          <a:cxn ang="T69">
                            <a:pos x="T38" y="T39"/>
                          </a:cxn>
                          <a:cxn ang="T70">
                            <a:pos x="T40" y="T41"/>
                          </a:cxn>
                          <a:cxn ang="T71">
                            <a:pos x="T42" y="T43"/>
                          </a:cxn>
                          <a:cxn ang="T72">
                            <a:pos x="T44" y="T45"/>
                          </a:cxn>
                          <a:cxn ang="T73">
                            <a:pos x="T46" y="T47"/>
                          </a:cxn>
                          <a:cxn ang="T74">
                            <a:pos x="T48" y="T49"/>
                          </a:cxn>
                        </a:cxnLst>
                        <a:rect l="0" t="0" r="r" b="b"/>
                        <a:pathLst>
                          <a:path w="347" h="792">
                            <a:moveTo>
                              <a:pt x="347" y="464"/>
                            </a:moveTo>
                            <a:lnTo>
                              <a:pt x="317" y="354"/>
                            </a:lnTo>
                            <a:lnTo>
                              <a:pt x="323" y="242"/>
                            </a:lnTo>
                            <a:lnTo>
                              <a:pt x="286" y="200"/>
                            </a:lnTo>
                            <a:lnTo>
                              <a:pt x="204" y="173"/>
                            </a:lnTo>
                            <a:lnTo>
                              <a:pt x="238" y="150"/>
                            </a:lnTo>
                            <a:lnTo>
                              <a:pt x="265" y="92"/>
                            </a:lnTo>
                            <a:lnTo>
                              <a:pt x="232" y="21"/>
                            </a:lnTo>
                            <a:lnTo>
                              <a:pt x="187" y="0"/>
                            </a:lnTo>
                            <a:lnTo>
                              <a:pt x="118" y="9"/>
                            </a:lnTo>
                            <a:lnTo>
                              <a:pt x="70" y="71"/>
                            </a:lnTo>
                            <a:lnTo>
                              <a:pt x="76" y="124"/>
                            </a:lnTo>
                            <a:lnTo>
                              <a:pt x="124" y="161"/>
                            </a:lnTo>
                            <a:lnTo>
                              <a:pt x="75" y="190"/>
                            </a:lnTo>
                            <a:lnTo>
                              <a:pt x="26" y="245"/>
                            </a:lnTo>
                            <a:lnTo>
                              <a:pt x="12" y="334"/>
                            </a:lnTo>
                            <a:lnTo>
                              <a:pt x="0" y="497"/>
                            </a:lnTo>
                            <a:lnTo>
                              <a:pt x="70" y="491"/>
                            </a:lnTo>
                            <a:lnTo>
                              <a:pt x="74" y="549"/>
                            </a:lnTo>
                            <a:lnTo>
                              <a:pt x="58" y="654"/>
                            </a:lnTo>
                            <a:lnTo>
                              <a:pt x="63" y="773"/>
                            </a:lnTo>
                            <a:lnTo>
                              <a:pt x="181" y="792"/>
                            </a:lnTo>
                            <a:lnTo>
                              <a:pt x="292" y="773"/>
                            </a:lnTo>
                            <a:lnTo>
                              <a:pt x="271" y="490"/>
                            </a:lnTo>
                            <a:lnTo>
                              <a:pt x="347" y="464"/>
                            </a:lnTo>
                            <a:close/>
                          </a:path>
                        </a:pathLst>
                      </a:custGeom>
                      <a:solidFill>
                        <a:schemeClr val="tx2"/>
                      </a:solidFill>
                      <a:ln w="1905">
                        <a:solidFill>
                          <a:schemeClr val="tx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MX" sz="12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grpSp>
                    <p:nvGrpSpPr>
                      <p:cNvPr id="197" name="Group 60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11" y="3165"/>
                        <a:ext cx="68" cy="154"/>
                        <a:chOff x="1102" y="2293"/>
                        <a:chExt cx="179" cy="408"/>
                      </a:xfrm>
                    </p:grpSpPr>
                    <p:sp>
                      <p:nvSpPr>
                        <p:cNvPr id="198" name="Freeform 60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102" y="2293"/>
                          <a:ext cx="179" cy="408"/>
                        </a:xfrm>
                        <a:custGeom>
                          <a:avLst/>
                          <a:gdLst>
                            <a:gd name="T0" fmla="*/ 0 w 360"/>
                            <a:gd name="T1" fmla="*/ 1 h 815"/>
                            <a:gd name="T2" fmla="*/ 0 w 360"/>
                            <a:gd name="T3" fmla="*/ 1 h 815"/>
                            <a:gd name="T4" fmla="*/ 0 w 360"/>
                            <a:gd name="T5" fmla="*/ 1 h 815"/>
                            <a:gd name="T6" fmla="*/ 0 w 360"/>
                            <a:gd name="T7" fmla="*/ 1 h 815"/>
                            <a:gd name="T8" fmla="*/ 0 w 360"/>
                            <a:gd name="T9" fmla="*/ 1 h 815"/>
                            <a:gd name="T10" fmla="*/ 0 w 360"/>
                            <a:gd name="T11" fmla="*/ 1 h 815"/>
                            <a:gd name="T12" fmla="*/ 0 w 360"/>
                            <a:gd name="T13" fmla="*/ 1 h 815"/>
                            <a:gd name="T14" fmla="*/ 0 w 360"/>
                            <a:gd name="T15" fmla="*/ 1 h 815"/>
                            <a:gd name="T16" fmla="*/ 0 w 360"/>
                            <a:gd name="T17" fmla="*/ 1 h 815"/>
                            <a:gd name="T18" fmla="*/ 0 w 360"/>
                            <a:gd name="T19" fmla="*/ 0 h 815"/>
                            <a:gd name="T20" fmla="*/ 0 w 360"/>
                            <a:gd name="T21" fmla="*/ 1 h 815"/>
                            <a:gd name="T22" fmla="*/ 0 w 360"/>
                            <a:gd name="T23" fmla="*/ 1 h 815"/>
                            <a:gd name="T24" fmla="*/ 0 w 360"/>
                            <a:gd name="T25" fmla="*/ 1 h 815"/>
                            <a:gd name="T26" fmla="*/ 0 w 360"/>
                            <a:gd name="T27" fmla="*/ 1 h 815"/>
                            <a:gd name="T28" fmla="*/ 0 w 360"/>
                            <a:gd name="T29" fmla="*/ 1 h 815"/>
                            <a:gd name="T30" fmla="*/ 0 w 360"/>
                            <a:gd name="T31" fmla="*/ 1 h 815"/>
                            <a:gd name="T32" fmla="*/ 0 w 360"/>
                            <a:gd name="T33" fmla="*/ 1 h 815"/>
                            <a:gd name="T34" fmla="*/ 0 w 360"/>
                            <a:gd name="T35" fmla="*/ 1 h 815"/>
                            <a:gd name="T36" fmla="*/ 0 w 360"/>
                            <a:gd name="T37" fmla="*/ 1 h 815"/>
                            <a:gd name="T38" fmla="*/ 0 w 360"/>
                            <a:gd name="T39" fmla="*/ 1 h 815"/>
                            <a:gd name="T40" fmla="*/ 0 w 360"/>
                            <a:gd name="T41" fmla="*/ 1 h 815"/>
                            <a:gd name="T42" fmla="*/ 0 w 360"/>
                            <a:gd name="T43" fmla="*/ 1 h 815"/>
                            <a:gd name="T44" fmla="*/ 0 w 360"/>
                            <a:gd name="T45" fmla="*/ 1 h 815"/>
                            <a:gd name="T46" fmla="*/ 0 w 360"/>
                            <a:gd name="T47" fmla="*/ 1 h 815"/>
                            <a:gd name="T48" fmla="*/ 0 w 360"/>
                            <a:gd name="T49" fmla="*/ 1 h 815"/>
                            <a:gd name="T50" fmla="*/ 0 w 360"/>
                            <a:gd name="T51" fmla="*/ 1 h 815"/>
                            <a:gd name="T52" fmla="*/ 0 w 360"/>
                            <a:gd name="T53" fmla="*/ 1 h 815"/>
                            <a:gd name="T54" fmla="*/ 0 w 360"/>
                            <a:gd name="T55" fmla="*/ 1 h 815"/>
                            <a:gd name="T56" fmla="*/ 0 w 360"/>
                            <a:gd name="T57" fmla="*/ 1 h 815"/>
                            <a:gd name="T58" fmla="*/ 0 w 360"/>
                            <a:gd name="T59" fmla="*/ 1 h 815"/>
                            <a:gd name="T60" fmla="*/ 0 w 360"/>
                            <a:gd name="T61" fmla="*/ 1 h 815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</a:gdLst>
                          <a:ahLst/>
                          <a:cxnLst>
                            <a:cxn ang="T62">
                              <a:pos x="T0" y="T1"/>
                            </a:cxn>
                            <a:cxn ang="T63">
                              <a:pos x="T2" y="T3"/>
                            </a:cxn>
                            <a:cxn ang="T64">
                              <a:pos x="T4" y="T5"/>
                            </a:cxn>
                            <a:cxn ang="T65">
                              <a:pos x="T6" y="T7"/>
                            </a:cxn>
                            <a:cxn ang="T66">
                              <a:pos x="T8" y="T9"/>
                            </a:cxn>
                            <a:cxn ang="T67">
                              <a:pos x="T10" y="T11"/>
                            </a:cxn>
                            <a:cxn ang="T68">
                              <a:pos x="T12" y="T13"/>
                            </a:cxn>
                            <a:cxn ang="T69">
                              <a:pos x="T14" y="T15"/>
                            </a:cxn>
                            <a:cxn ang="T70">
                              <a:pos x="T16" y="T17"/>
                            </a:cxn>
                            <a:cxn ang="T71">
                              <a:pos x="T18" y="T19"/>
                            </a:cxn>
                            <a:cxn ang="T72">
                              <a:pos x="T20" y="T21"/>
                            </a:cxn>
                            <a:cxn ang="T73">
                              <a:pos x="T22" y="T23"/>
                            </a:cxn>
                            <a:cxn ang="T74">
                              <a:pos x="T24" y="T25"/>
                            </a:cxn>
                            <a:cxn ang="T75">
                              <a:pos x="T26" y="T27"/>
                            </a:cxn>
                            <a:cxn ang="T76">
                              <a:pos x="T28" y="T29"/>
                            </a:cxn>
                            <a:cxn ang="T77">
                              <a:pos x="T30" y="T31"/>
                            </a:cxn>
                            <a:cxn ang="T78">
                              <a:pos x="T32" y="T33"/>
                            </a:cxn>
                            <a:cxn ang="T79">
                              <a:pos x="T34" y="T35"/>
                            </a:cxn>
                            <a:cxn ang="T80">
                              <a:pos x="T36" y="T37"/>
                            </a:cxn>
                            <a:cxn ang="T81">
                              <a:pos x="T38" y="T39"/>
                            </a:cxn>
                            <a:cxn ang="T82">
                              <a:pos x="T40" y="T41"/>
                            </a:cxn>
                            <a:cxn ang="T83">
                              <a:pos x="T42" y="T43"/>
                            </a:cxn>
                            <a:cxn ang="T84">
                              <a:pos x="T44" y="T45"/>
                            </a:cxn>
                            <a:cxn ang="T85">
                              <a:pos x="T46" y="T47"/>
                            </a:cxn>
                            <a:cxn ang="T86">
                              <a:pos x="T48" y="T49"/>
                            </a:cxn>
                            <a:cxn ang="T87">
                              <a:pos x="T50" y="T51"/>
                            </a:cxn>
                            <a:cxn ang="T88">
                              <a:pos x="T52" y="T53"/>
                            </a:cxn>
                            <a:cxn ang="T89">
                              <a:pos x="T54" y="T55"/>
                            </a:cxn>
                            <a:cxn ang="T90">
                              <a:pos x="T56" y="T57"/>
                            </a:cxn>
                            <a:cxn ang="T91">
                              <a:pos x="T58" y="T59"/>
                            </a:cxn>
                            <a:cxn ang="T92">
                              <a:pos x="T60" y="T61"/>
                            </a:cxn>
                          </a:cxnLst>
                          <a:rect l="0" t="0" r="r" b="b"/>
                          <a:pathLst>
                            <a:path w="360" h="815">
                              <a:moveTo>
                                <a:pt x="289" y="487"/>
                              </a:moveTo>
                              <a:lnTo>
                                <a:pt x="360" y="464"/>
                              </a:lnTo>
                              <a:lnTo>
                                <a:pt x="328" y="354"/>
                              </a:lnTo>
                              <a:lnTo>
                                <a:pt x="334" y="242"/>
                              </a:lnTo>
                              <a:lnTo>
                                <a:pt x="297" y="201"/>
                              </a:lnTo>
                              <a:lnTo>
                                <a:pt x="217" y="173"/>
                              </a:lnTo>
                              <a:lnTo>
                                <a:pt x="250" y="150"/>
                              </a:lnTo>
                              <a:lnTo>
                                <a:pt x="277" y="92"/>
                              </a:lnTo>
                              <a:lnTo>
                                <a:pt x="245" y="21"/>
                              </a:lnTo>
                              <a:lnTo>
                                <a:pt x="199" y="0"/>
                              </a:lnTo>
                              <a:lnTo>
                                <a:pt x="118" y="7"/>
                              </a:lnTo>
                              <a:lnTo>
                                <a:pt x="73" y="79"/>
                              </a:lnTo>
                              <a:lnTo>
                                <a:pt x="83" y="128"/>
                              </a:lnTo>
                              <a:lnTo>
                                <a:pt x="108" y="157"/>
                              </a:lnTo>
                              <a:lnTo>
                                <a:pt x="127" y="167"/>
                              </a:lnTo>
                              <a:lnTo>
                                <a:pt x="70" y="189"/>
                              </a:lnTo>
                              <a:lnTo>
                                <a:pt x="24" y="282"/>
                              </a:lnTo>
                              <a:lnTo>
                                <a:pt x="24" y="379"/>
                              </a:lnTo>
                              <a:lnTo>
                                <a:pt x="0" y="495"/>
                              </a:lnTo>
                              <a:lnTo>
                                <a:pt x="51" y="487"/>
                              </a:lnTo>
                              <a:lnTo>
                                <a:pt x="9" y="638"/>
                              </a:lnTo>
                              <a:lnTo>
                                <a:pt x="57" y="625"/>
                              </a:lnTo>
                              <a:lnTo>
                                <a:pt x="105" y="629"/>
                              </a:lnTo>
                              <a:lnTo>
                                <a:pt x="108" y="713"/>
                              </a:lnTo>
                              <a:lnTo>
                                <a:pt x="127" y="812"/>
                              </a:lnTo>
                              <a:lnTo>
                                <a:pt x="220" y="815"/>
                              </a:lnTo>
                              <a:lnTo>
                                <a:pt x="224" y="690"/>
                              </a:lnTo>
                              <a:lnTo>
                                <a:pt x="240" y="653"/>
                              </a:lnTo>
                              <a:lnTo>
                                <a:pt x="345" y="638"/>
                              </a:lnTo>
                              <a:lnTo>
                                <a:pt x="298" y="539"/>
                              </a:lnTo>
                              <a:lnTo>
                                <a:pt x="289" y="487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tx2"/>
                        </a:solidFill>
                        <a:ln w="1905">
                          <a:solidFill>
                            <a:schemeClr val="tx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MX" sz="12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99" name="Freeform 60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152" y="2301"/>
                          <a:ext cx="70" cy="71"/>
                        </a:xfrm>
                        <a:custGeom>
                          <a:avLst/>
                          <a:gdLst>
                            <a:gd name="T0" fmla="*/ 0 w 142"/>
                            <a:gd name="T1" fmla="*/ 1 h 142"/>
                            <a:gd name="T2" fmla="*/ 0 w 142"/>
                            <a:gd name="T3" fmla="*/ 1 h 142"/>
                            <a:gd name="T4" fmla="*/ 0 w 142"/>
                            <a:gd name="T5" fmla="*/ 1 h 142"/>
                            <a:gd name="T6" fmla="*/ 0 w 142"/>
                            <a:gd name="T7" fmla="*/ 1 h 142"/>
                            <a:gd name="T8" fmla="*/ 0 w 142"/>
                            <a:gd name="T9" fmla="*/ 1 h 142"/>
                            <a:gd name="T10" fmla="*/ 0 w 142"/>
                            <a:gd name="T11" fmla="*/ 1 h 142"/>
                            <a:gd name="T12" fmla="*/ 0 w 142"/>
                            <a:gd name="T13" fmla="*/ 1 h 142"/>
                            <a:gd name="T14" fmla="*/ 0 w 142"/>
                            <a:gd name="T15" fmla="*/ 1 h 142"/>
                            <a:gd name="T16" fmla="*/ 0 w 142"/>
                            <a:gd name="T17" fmla="*/ 0 h 142"/>
                            <a:gd name="T18" fmla="*/ 0 w 142"/>
                            <a:gd name="T19" fmla="*/ 1 h 142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0" t="0" r="r" b="b"/>
                          <a:pathLst>
                            <a:path w="142" h="142">
                              <a:moveTo>
                                <a:pt x="30" y="14"/>
                              </a:moveTo>
                              <a:lnTo>
                                <a:pt x="0" y="53"/>
                              </a:lnTo>
                              <a:lnTo>
                                <a:pt x="4" y="106"/>
                              </a:lnTo>
                              <a:lnTo>
                                <a:pt x="58" y="142"/>
                              </a:lnTo>
                              <a:lnTo>
                                <a:pt x="96" y="134"/>
                              </a:lnTo>
                              <a:lnTo>
                                <a:pt x="127" y="113"/>
                              </a:lnTo>
                              <a:lnTo>
                                <a:pt x="142" y="79"/>
                              </a:lnTo>
                              <a:lnTo>
                                <a:pt x="129" y="25"/>
                              </a:lnTo>
                              <a:lnTo>
                                <a:pt x="81" y="0"/>
                              </a:lnTo>
                              <a:lnTo>
                                <a:pt x="30" y="1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tx2"/>
                        </a:solidFill>
                        <a:ln w="1905">
                          <a:solidFill>
                            <a:schemeClr val="tx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MX" sz="12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00" name="Freeform 60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119" y="2385"/>
                          <a:ext cx="143" cy="303"/>
                        </a:xfrm>
                        <a:custGeom>
                          <a:avLst/>
                          <a:gdLst>
                            <a:gd name="T0" fmla="*/ 1 w 285"/>
                            <a:gd name="T1" fmla="*/ 0 h 607"/>
                            <a:gd name="T2" fmla="*/ 1 w 285"/>
                            <a:gd name="T3" fmla="*/ 0 h 607"/>
                            <a:gd name="T4" fmla="*/ 1 w 285"/>
                            <a:gd name="T5" fmla="*/ 0 h 607"/>
                            <a:gd name="T6" fmla="*/ 1 w 285"/>
                            <a:gd name="T7" fmla="*/ 0 h 607"/>
                            <a:gd name="T8" fmla="*/ 1 w 285"/>
                            <a:gd name="T9" fmla="*/ 0 h 607"/>
                            <a:gd name="T10" fmla="*/ 1 w 285"/>
                            <a:gd name="T11" fmla="*/ 0 h 607"/>
                            <a:gd name="T12" fmla="*/ 1 w 285"/>
                            <a:gd name="T13" fmla="*/ 0 h 607"/>
                            <a:gd name="T14" fmla="*/ 1 w 285"/>
                            <a:gd name="T15" fmla="*/ 0 h 607"/>
                            <a:gd name="T16" fmla="*/ 1 w 285"/>
                            <a:gd name="T17" fmla="*/ 0 h 607"/>
                            <a:gd name="T18" fmla="*/ 1 w 285"/>
                            <a:gd name="T19" fmla="*/ 0 h 607"/>
                            <a:gd name="T20" fmla="*/ 1 w 285"/>
                            <a:gd name="T21" fmla="*/ 0 h 607"/>
                            <a:gd name="T22" fmla="*/ 1 w 285"/>
                            <a:gd name="T23" fmla="*/ 0 h 607"/>
                            <a:gd name="T24" fmla="*/ 1 w 285"/>
                            <a:gd name="T25" fmla="*/ 0 h 607"/>
                            <a:gd name="T26" fmla="*/ 1 w 285"/>
                            <a:gd name="T27" fmla="*/ 0 h 607"/>
                            <a:gd name="T28" fmla="*/ 1 w 285"/>
                            <a:gd name="T29" fmla="*/ 0 h 607"/>
                            <a:gd name="T30" fmla="*/ 1 w 285"/>
                            <a:gd name="T31" fmla="*/ 0 h 607"/>
                            <a:gd name="T32" fmla="*/ 1 w 285"/>
                            <a:gd name="T33" fmla="*/ 0 h 607"/>
                            <a:gd name="T34" fmla="*/ 1 w 285"/>
                            <a:gd name="T35" fmla="*/ 0 h 607"/>
                            <a:gd name="T36" fmla="*/ 1 w 285"/>
                            <a:gd name="T37" fmla="*/ 0 h 607"/>
                            <a:gd name="T38" fmla="*/ 1 w 285"/>
                            <a:gd name="T39" fmla="*/ 0 h 607"/>
                            <a:gd name="T40" fmla="*/ 1 w 285"/>
                            <a:gd name="T41" fmla="*/ 0 h 607"/>
                            <a:gd name="T42" fmla="*/ 1 w 285"/>
                            <a:gd name="T43" fmla="*/ 0 h 607"/>
                            <a:gd name="T44" fmla="*/ 1 w 285"/>
                            <a:gd name="T45" fmla="*/ 0 h 607"/>
                            <a:gd name="T46" fmla="*/ 1 w 285"/>
                            <a:gd name="T47" fmla="*/ 0 h 607"/>
                            <a:gd name="T48" fmla="*/ 1 w 285"/>
                            <a:gd name="T49" fmla="*/ 0 h 607"/>
                            <a:gd name="T50" fmla="*/ 0 w 285"/>
                            <a:gd name="T51" fmla="*/ 0 h 607"/>
                            <a:gd name="T52" fmla="*/ 1 w 285"/>
                            <a:gd name="T53" fmla="*/ 0 h 607"/>
                            <a:gd name="T54" fmla="*/ 1 w 285"/>
                            <a:gd name="T55" fmla="*/ 0 h 607"/>
                            <a:gd name="T56" fmla="*/ 1 w 285"/>
                            <a:gd name="T57" fmla="*/ 0 h 607"/>
                            <a:gd name="T58" fmla="*/ 1 w 285"/>
                            <a:gd name="T59" fmla="*/ 0 h 607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</a:gdLst>
                          <a:ahLst/>
                          <a:cxnLst>
                            <a:cxn ang="T60">
                              <a:pos x="T0" y="T1"/>
                            </a:cxn>
                            <a:cxn ang="T61">
                              <a:pos x="T2" y="T3"/>
                            </a:cxn>
                            <a:cxn ang="T62">
                              <a:pos x="T4" y="T5"/>
                            </a:cxn>
                            <a:cxn ang="T63">
                              <a:pos x="T6" y="T7"/>
                            </a:cxn>
                            <a:cxn ang="T64">
                              <a:pos x="T8" y="T9"/>
                            </a:cxn>
                            <a:cxn ang="T65">
                              <a:pos x="T10" y="T11"/>
                            </a:cxn>
                            <a:cxn ang="T66">
                              <a:pos x="T12" y="T13"/>
                            </a:cxn>
                            <a:cxn ang="T67">
                              <a:pos x="T14" y="T15"/>
                            </a:cxn>
                            <a:cxn ang="T68">
                              <a:pos x="T16" y="T17"/>
                            </a:cxn>
                            <a:cxn ang="T69">
                              <a:pos x="T18" y="T19"/>
                            </a:cxn>
                            <a:cxn ang="T70">
                              <a:pos x="T20" y="T21"/>
                            </a:cxn>
                            <a:cxn ang="T71">
                              <a:pos x="T22" y="T23"/>
                            </a:cxn>
                            <a:cxn ang="T72">
                              <a:pos x="T24" y="T25"/>
                            </a:cxn>
                            <a:cxn ang="T73">
                              <a:pos x="T26" y="T27"/>
                            </a:cxn>
                            <a:cxn ang="T74">
                              <a:pos x="T28" y="T29"/>
                            </a:cxn>
                            <a:cxn ang="T75">
                              <a:pos x="T30" y="T31"/>
                            </a:cxn>
                            <a:cxn ang="T76">
                              <a:pos x="T32" y="T33"/>
                            </a:cxn>
                            <a:cxn ang="T77">
                              <a:pos x="T34" y="T35"/>
                            </a:cxn>
                            <a:cxn ang="T78">
                              <a:pos x="T36" y="T37"/>
                            </a:cxn>
                            <a:cxn ang="T79">
                              <a:pos x="T38" y="T39"/>
                            </a:cxn>
                            <a:cxn ang="T80">
                              <a:pos x="T40" y="T41"/>
                            </a:cxn>
                            <a:cxn ang="T81">
                              <a:pos x="T42" y="T43"/>
                            </a:cxn>
                            <a:cxn ang="T82">
                              <a:pos x="T44" y="T45"/>
                            </a:cxn>
                            <a:cxn ang="T83">
                              <a:pos x="T46" y="T47"/>
                            </a:cxn>
                            <a:cxn ang="T84">
                              <a:pos x="T48" y="T49"/>
                            </a:cxn>
                            <a:cxn ang="T85">
                              <a:pos x="T50" y="T51"/>
                            </a:cxn>
                            <a:cxn ang="T86">
                              <a:pos x="T52" y="T53"/>
                            </a:cxn>
                            <a:cxn ang="T87">
                              <a:pos x="T54" y="T55"/>
                            </a:cxn>
                            <a:cxn ang="T88">
                              <a:pos x="T56" y="T57"/>
                            </a:cxn>
                            <a:cxn ang="T89">
                              <a:pos x="T58" y="T59"/>
                            </a:cxn>
                          </a:cxnLst>
                          <a:rect l="0" t="0" r="r" b="b"/>
                          <a:pathLst>
                            <a:path w="285" h="607">
                              <a:moveTo>
                                <a:pt x="70" y="205"/>
                              </a:moveTo>
                              <a:lnTo>
                                <a:pt x="52" y="296"/>
                              </a:lnTo>
                              <a:lnTo>
                                <a:pt x="23" y="353"/>
                              </a:lnTo>
                              <a:lnTo>
                                <a:pt x="6" y="425"/>
                              </a:lnTo>
                              <a:lnTo>
                                <a:pt x="85" y="417"/>
                              </a:lnTo>
                              <a:lnTo>
                                <a:pt x="107" y="597"/>
                              </a:lnTo>
                              <a:lnTo>
                                <a:pt x="156" y="607"/>
                              </a:lnTo>
                              <a:lnTo>
                                <a:pt x="166" y="501"/>
                              </a:lnTo>
                              <a:lnTo>
                                <a:pt x="188" y="425"/>
                              </a:lnTo>
                              <a:lnTo>
                                <a:pt x="269" y="425"/>
                              </a:lnTo>
                              <a:lnTo>
                                <a:pt x="234" y="355"/>
                              </a:lnTo>
                              <a:lnTo>
                                <a:pt x="223" y="287"/>
                              </a:lnTo>
                              <a:lnTo>
                                <a:pt x="213" y="228"/>
                              </a:lnTo>
                              <a:lnTo>
                                <a:pt x="222" y="152"/>
                              </a:lnTo>
                              <a:lnTo>
                                <a:pt x="234" y="262"/>
                              </a:lnTo>
                              <a:lnTo>
                                <a:pt x="246" y="281"/>
                              </a:lnTo>
                              <a:lnTo>
                                <a:pt x="285" y="273"/>
                              </a:lnTo>
                              <a:lnTo>
                                <a:pt x="268" y="185"/>
                              </a:lnTo>
                              <a:lnTo>
                                <a:pt x="267" y="84"/>
                              </a:lnTo>
                              <a:lnTo>
                                <a:pt x="239" y="35"/>
                              </a:lnTo>
                              <a:lnTo>
                                <a:pt x="179" y="8"/>
                              </a:lnTo>
                              <a:lnTo>
                                <a:pt x="93" y="0"/>
                              </a:lnTo>
                              <a:lnTo>
                                <a:pt x="39" y="38"/>
                              </a:lnTo>
                              <a:lnTo>
                                <a:pt x="16" y="104"/>
                              </a:lnTo>
                              <a:lnTo>
                                <a:pt x="10" y="183"/>
                              </a:lnTo>
                              <a:lnTo>
                                <a:pt x="0" y="284"/>
                              </a:lnTo>
                              <a:lnTo>
                                <a:pt x="37" y="281"/>
                              </a:lnTo>
                              <a:lnTo>
                                <a:pt x="47" y="201"/>
                              </a:lnTo>
                              <a:lnTo>
                                <a:pt x="65" y="134"/>
                              </a:lnTo>
                              <a:lnTo>
                                <a:pt x="70" y="205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tx2"/>
                        </a:solidFill>
                        <a:ln w="1905">
                          <a:solidFill>
                            <a:schemeClr val="tx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MX" sz="12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60" name="Group 609"/>
                  <p:cNvGrpSpPr>
                    <a:grpSpLocks/>
                  </p:cNvGrpSpPr>
                  <p:nvPr/>
                </p:nvGrpSpPr>
                <p:grpSpPr bwMode="auto">
                  <a:xfrm>
                    <a:off x="1530350" y="2457450"/>
                    <a:ext cx="107950" cy="241300"/>
                    <a:chOff x="1102" y="2293"/>
                    <a:chExt cx="179" cy="408"/>
                  </a:xfrm>
                </p:grpSpPr>
                <p:sp>
                  <p:nvSpPr>
                    <p:cNvPr id="190" name="Freeform 610"/>
                    <p:cNvSpPr>
                      <a:spLocks/>
                    </p:cNvSpPr>
                    <p:nvPr/>
                  </p:nvSpPr>
                  <p:spPr bwMode="auto">
                    <a:xfrm>
                      <a:off x="1102" y="2293"/>
                      <a:ext cx="179" cy="408"/>
                    </a:xfrm>
                    <a:custGeom>
                      <a:avLst/>
                      <a:gdLst>
                        <a:gd name="T0" fmla="*/ 0 w 360"/>
                        <a:gd name="T1" fmla="*/ 1 h 815"/>
                        <a:gd name="T2" fmla="*/ 0 w 360"/>
                        <a:gd name="T3" fmla="*/ 1 h 815"/>
                        <a:gd name="T4" fmla="*/ 0 w 360"/>
                        <a:gd name="T5" fmla="*/ 1 h 815"/>
                        <a:gd name="T6" fmla="*/ 0 w 360"/>
                        <a:gd name="T7" fmla="*/ 1 h 815"/>
                        <a:gd name="T8" fmla="*/ 0 w 360"/>
                        <a:gd name="T9" fmla="*/ 1 h 815"/>
                        <a:gd name="T10" fmla="*/ 0 w 360"/>
                        <a:gd name="T11" fmla="*/ 1 h 815"/>
                        <a:gd name="T12" fmla="*/ 0 w 360"/>
                        <a:gd name="T13" fmla="*/ 1 h 815"/>
                        <a:gd name="T14" fmla="*/ 0 w 360"/>
                        <a:gd name="T15" fmla="*/ 1 h 815"/>
                        <a:gd name="T16" fmla="*/ 0 w 360"/>
                        <a:gd name="T17" fmla="*/ 1 h 815"/>
                        <a:gd name="T18" fmla="*/ 0 w 360"/>
                        <a:gd name="T19" fmla="*/ 0 h 815"/>
                        <a:gd name="T20" fmla="*/ 0 w 360"/>
                        <a:gd name="T21" fmla="*/ 1 h 815"/>
                        <a:gd name="T22" fmla="*/ 0 w 360"/>
                        <a:gd name="T23" fmla="*/ 1 h 815"/>
                        <a:gd name="T24" fmla="*/ 0 w 360"/>
                        <a:gd name="T25" fmla="*/ 1 h 815"/>
                        <a:gd name="T26" fmla="*/ 0 w 360"/>
                        <a:gd name="T27" fmla="*/ 1 h 815"/>
                        <a:gd name="T28" fmla="*/ 0 w 360"/>
                        <a:gd name="T29" fmla="*/ 1 h 815"/>
                        <a:gd name="T30" fmla="*/ 0 w 360"/>
                        <a:gd name="T31" fmla="*/ 1 h 815"/>
                        <a:gd name="T32" fmla="*/ 0 w 360"/>
                        <a:gd name="T33" fmla="*/ 1 h 815"/>
                        <a:gd name="T34" fmla="*/ 0 w 360"/>
                        <a:gd name="T35" fmla="*/ 1 h 815"/>
                        <a:gd name="T36" fmla="*/ 0 w 360"/>
                        <a:gd name="T37" fmla="*/ 1 h 815"/>
                        <a:gd name="T38" fmla="*/ 0 w 360"/>
                        <a:gd name="T39" fmla="*/ 1 h 815"/>
                        <a:gd name="T40" fmla="*/ 0 w 360"/>
                        <a:gd name="T41" fmla="*/ 1 h 815"/>
                        <a:gd name="T42" fmla="*/ 0 w 360"/>
                        <a:gd name="T43" fmla="*/ 1 h 815"/>
                        <a:gd name="T44" fmla="*/ 0 w 360"/>
                        <a:gd name="T45" fmla="*/ 1 h 815"/>
                        <a:gd name="T46" fmla="*/ 0 w 360"/>
                        <a:gd name="T47" fmla="*/ 1 h 815"/>
                        <a:gd name="T48" fmla="*/ 0 w 360"/>
                        <a:gd name="T49" fmla="*/ 1 h 815"/>
                        <a:gd name="T50" fmla="*/ 0 w 360"/>
                        <a:gd name="T51" fmla="*/ 1 h 815"/>
                        <a:gd name="T52" fmla="*/ 0 w 360"/>
                        <a:gd name="T53" fmla="*/ 1 h 815"/>
                        <a:gd name="T54" fmla="*/ 0 w 360"/>
                        <a:gd name="T55" fmla="*/ 1 h 815"/>
                        <a:gd name="T56" fmla="*/ 0 w 360"/>
                        <a:gd name="T57" fmla="*/ 1 h 815"/>
                        <a:gd name="T58" fmla="*/ 0 w 360"/>
                        <a:gd name="T59" fmla="*/ 1 h 815"/>
                        <a:gd name="T60" fmla="*/ 0 w 360"/>
                        <a:gd name="T61" fmla="*/ 1 h 815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</a:gdLst>
                      <a:ahLst/>
                      <a:cxnLst>
                        <a:cxn ang="T62">
                          <a:pos x="T0" y="T1"/>
                        </a:cxn>
                        <a:cxn ang="T63">
                          <a:pos x="T2" y="T3"/>
                        </a:cxn>
                        <a:cxn ang="T64">
                          <a:pos x="T4" y="T5"/>
                        </a:cxn>
                        <a:cxn ang="T65">
                          <a:pos x="T6" y="T7"/>
                        </a:cxn>
                        <a:cxn ang="T66">
                          <a:pos x="T8" y="T9"/>
                        </a:cxn>
                        <a:cxn ang="T67">
                          <a:pos x="T10" y="T11"/>
                        </a:cxn>
                        <a:cxn ang="T68">
                          <a:pos x="T12" y="T13"/>
                        </a:cxn>
                        <a:cxn ang="T69">
                          <a:pos x="T14" y="T15"/>
                        </a:cxn>
                        <a:cxn ang="T70">
                          <a:pos x="T16" y="T17"/>
                        </a:cxn>
                        <a:cxn ang="T71">
                          <a:pos x="T18" y="T19"/>
                        </a:cxn>
                        <a:cxn ang="T72">
                          <a:pos x="T20" y="T21"/>
                        </a:cxn>
                        <a:cxn ang="T73">
                          <a:pos x="T22" y="T23"/>
                        </a:cxn>
                        <a:cxn ang="T74">
                          <a:pos x="T24" y="T25"/>
                        </a:cxn>
                        <a:cxn ang="T75">
                          <a:pos x="T26" y="T27"/>
                        </a:cxn>
                        <a:cxn ang="T76">
                          <a:pos x="T28" y="T29"/>
                        </a:cxn>
                        <a:cxn ang="T77">
                          <a:pos x="T30" y="T31"/>
                        </a:cxn>
                        <a:cxn ang="T78">
                          <a:pos x="T32" y="T33"/>
                        </a:cxn>
                        <a:cxn ang="T79">
                          <a:pos x="T34" y="T35"/>
                        </a:cxn>
                        <a:cxn ang="T80">
                          <a:pos x="T36" y="T37"/>
                        </a:cxn>
                        <a:cxn ang="T81">
                          <a:pos x="T38" y="T39"/>
                        </a:cxn>
                        <a:cxn ang="T82">
                          <a:pos x="T40" y="T41"/>
                        </a:cxn>
                        <a:cxn ang="T83">
                          <a:pos x="T42" y="T43"/>
                        </a:cxn>
                        <a:cxn ang="T84">
                          <a:pos x="T44" y="T45"/>
                        </a:cxn>
                        <a:cxn ang="T85">
                          <a:pos x="T46" y="T47"/>
                        </a:cxn>
                        <a:cxn ang="T86">
                          <a:pos x="T48" y="T49"/>
                        </a:cxn>
                        <a:cxn ang="T87">
                          <a:pos x="T50" y="T51"/>
                        </a:cxn>
                        <a:cxn ang="T88">
                          <a:pos x="T52" y="T53"/>
                        </a:cxn>
                        <a:cxn ang="T89">
                          <a:pos x="T54" y="T55"/>
                        </a:cxn>
                        <a:cxn ang="T90">
                          <a:pos x="T56" y="T57"/>
                        </a:cxn>
                        <a:cxn ang="T91">
                          <a:pos x="T58" y="T59"/>
                        </a:cxn>
                        <a:cxn ang="T92">
                          <a:pos x="T60" y="T61"/>
                        </a:cxn>
                      </a:cxnLst>
                      <a:rect l="0" t="0" r="r" b="b"/>
                      <a:pathLst>
                        <a:path w="360" h="815">
                          <a:moveTo>
                            <a:pt x="289" y="487"/>
                          </a:moveTo>
                          <a:lnTo>
                            <a:pt x="360" y="464"/>
                          </a:lnTo>
                          <a:lnTo>
                            <a:pt x="328" y="354"/>
                          </a:lnTo>
                          <a:lnTo>
                            <a:pt x="334" y="242"/>
                          </a:lnTo>
                          <a:lnTo>
                            <a:pt x="297" y="201"/>
                          </a:lnTo>
                          <a:lnTo>
                            <a:pt x="217" y="173"/>
                          </a:lnTo>
                          <a:lnTo>
                            <a:pt x="250" y="150"/>
                          </a:lnTo>
                          <a:lnTo>
                            <a:pt x="277" y="92"/>
                          </a:lnTo>
                          <a:lnTo>
                            <a:pt x="245" y="21"/>
                          </a:lnTo>
                          <a:lnTo>
                            <a:pt x="199" y="0"/>
                          </a:lnTo>
                          <a:lnTo>
                            <a:pt x="118" y="7"/>
                          </a:lnTo>
                          <a:lnTo>
                            <a:pt x="73" y="79"/>
                          </a:lnTo>
                          <a:lnTo>
                            <a:pt x="83" y="128"/>
                          </a:lnTo>
                          <a:lnTo>
                            <a:pt x="108" y="157"/>
                          </a:lnTo>
                          <a:lnTo>
                            <a:pt x="127" y="167"/>
                          </a:lnTo>
                          <a:lnTo>
                            <a:pt x="70" y="189"/>
                          </a:lnTo>
                          <a:lnTo>
                            <a:pt x="24" y="282"/>
                          </a:lnTo>
                          <a:lnTo>
                            <a:pt x="24" y="379"/>
                          </a:lnTo>
                          <a:lnTo>
                            <a:pt x="0" y="495"/>
                          </a:lnTo>
                          <a:lnTo>
                            <a:pt x="51" y="487"/>
                          </a:lnTo>
                          <a:lnTo>
                            <a:pt x="9" y="638"/>
                          </a:lnTo>
                          <a:lnTo>
                            <a:pt x="57" y="625"/>
                          </a:lnTo>
                          <a:lnTo>
                            <a:pt x="105" y="629"/>
                          </a:lnTo>
                          <a:lnTo>
                            <a:pt x="108" y="713"/>
                          </a:lnTo>
                          <a:lnTo>
                            <a:pt x="127" y="812"/>
                          </a:lnTo>
                          <a:lnTo>
                            <a:pt x="220" y="815"/>
                          </a:lnTo>
                          <a:lnTo>
                            <a:pt x="224" y="690"/>
                          </a:lnTo>
                          <a:lnTo>
                            <a:pt x="240" y="653"/>
                          </a:lnTo>
                          <a:lnTo>
                            <a:pt x="345" y="638"/>
                          </a:lnTo>
                          <a:lnTo>
                            <a:pt x="298" y="539"/>
                          </a:lnTo>
                          <a:lnTo>
                            <a:pt x="289" y="487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190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MX" sz="12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91" name="Freeform 611"/>
                    <p:cNvSpPr>
                      <a:spLocks/>
                    </p:cNvSpPr>
                    <p:nvPr/>
                  </p:nvSpPr>
                  <p:spPr bwMode="auto">
                    <a:xfrm>
                      <a:off x="1152" y="2301"/>
                      <a:ext cx="70" cy="71"/>
                    </a:xfrm>
                    <a:custGeom>
                      <a:avLst/>
                      <a:gdLst>
                        <a:gd name="T0" fmla="*/ 0 w 142"/>
                        <a:gd name="T1" fmla="*/ 1 h 142"/>
                        <a:gd name="T2" fmla="*/ 0 w 142"/>
                        <a:gd name="T3" fmla="*/ 1 h 142"/>
                        <a:gd name="T4" fmla="*/ 0 w 142"/>
                        <a:gd name="T5" fmla="*/ 1 h 142"/>
                        <a:gd name="T6" fmla="*/ 0 w 142"/>
                        <a:gd name="T7" fmla="*/ 1 h 142"/>
                        <a:gd name="T8" fmla="*/ 0 w 142"/>
                        <a:gd name="T9" fmla="*/ 1 h 142"/>
                        <a:gd name="T10" fmla="*/ 0 w 142"/>
                        <a:gd name="T11" fmla="*/ 1 h 142"/>
                        <a:gd name="T12" fmla="*/ 0 w 142"/>
                        <a:gd name="T13" fmla="*/ 1 h 142"/>
                        <a:gd name="T14" fmla="*/ 0 w 142"/>
                        <a:gd name="T15" fmla="*/ 1 h 142"/>
                        <a:gd name="T16" fmla="*/ 0 w 142"/>
                        <a:gd name="T17" fmla="*/ 0 h 142"/>
                        <a:gd name="T18" fmla="*/ 0 w 142"/>
                        <a:gd name="T19" fmla="*/ 1 h 142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0" t="0" r="r" b="b"/>
                      <a:pathLst>
                        <a:path w="142" h="142">
                          <a:moveTo>
                            <a:pt x="30" y="14"/>
                          </a:moveTo>
                          <a:lnTo>
                            <a:pt x="0" y="53"/>
                          </a:lnTo>
                          <a:lnTo>
                            <a:pt x="4" y="106"/>
                          </a:lnTo>
                          <a:lnTo>
                            <a:pt x="58" y="142"/>
                          </a:lnTo>
                          <a:lnTo>
                            <a:pt x="96" y="134"/>
                          </a:lnTo>
                          <a:lnTo>
                            <a:pt x="127" y="113"/>
                          </a:lnTo>
                          <a:lnTo>
                            <a:pt x="142" y="79"/>
                          </a:lnTo>
                          <a:lnTo>
                            <a:pt x="129" y="25"/>
                          </a:lnTo>
                          <a:lnTo>
                            <a:pt x="81" y="0"/>
                          </a:lnTo>
                          <a:lnTo>
                            <a:pt x="30" y="14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190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MX" sz="12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92" name="Freeform 612"/>
                    <p:cNvSpPr>
                      <a:spLocks/>
                    </p:cNvSpPr>
                    <p:nvPr/>
                  </p:nvSpPr>
                  <p:spPr bwMode="auto">
                    <a:xfrm>
                      <a:off x="1119" y="2385"/>
                      <a:ext cx="143" cy="303"/>
                    </a:xfrm>
                    <a:custGeom>
                      <a:avLst/>
                      <a:gdLst>
                        <a:gd name="T0" fmla="*/ 1 w 285"/>
                        <a:gd name="T1" fmla="*/ 0 h 607"/>
                        <a:gd name="T2" fmla="*/ 1 w 285"/>
                        <a:gd name="T3" fmla="*/ 0 h 607"/>
                        <a:gd name="T4" fmla="*/ 1 w 285"/>
                        <a:gd name="T5" fmla="*/ 0 h 607"/>
                        <a:gd name="T6" fmla="*/ 1 w 285"/>
                        <a:gd name="T7" fmla="*/ 0 h 607"/>
                        <a:gd name="T8" fmla="*/ 1 w 285"/>
                        <a:gd name="T9" fmla="*/ 0 h 607"/>
                        <a:gd name="T10" fmla="*/ 1 w 285"/>
                        <a:gd name="T11" fmla="*/ 0 h 607"/>
                        <a:gd name="T12" fmla="*/ 1 w 285"/>
                        <a:gd name="T13" fmla="*/ 0 h 607"/>
                        <a:gd name="T14" fmla="*/ 1 w 285"/>
                        <a:gd name="T15" fmla="*/ 0 h 607"/>
                        <a:gd name="T16" fmla="*/ 1 w 285"/>
                        <a:gd name="T17" fmla="*/ 0 h 607"/>
                        <a:gd name="T18" fmla="*/ 1 w 285"/>
                        <a:gd name="T19" fmla="*/ 0 h 607"/>
                        <a:gd name="T20" fmla="*/ 1 w 285"/>
                        <a:gd name="T21" fmla="*/ 0 h 607"/>
                        <a:gd name="T22" fmla="*/ 1 w 285"/>
                        <a:gd name="T23" fmla="*/ 0 h 607"/>
                        <a:gd name="T24" fmla="*/ 1 w 285"/>
                        <a:gd name="T25" fmla="*/ 0 h 607"/>
                        <a:gd name="T26" fmla="*/ 1 w 285"/>
                        <a:gd name="T27" fmla="*/ 0 h 607"/>
                        <a:gd name="T28" fmla="*/ 1 w 285"/>
                        <a:gd name="T29" fmla="*/ 0 h 607"/>
                        <a:gd name="T30" fmla="*/ 1 w 285"/>
                        <a:gd name="T31" fmla="*/ 0 h 607"/>
                        <a:gd name="T32" fmla="*/ 1 w 285"/>
                        <a:gd name="T33" fmla="*/ 0 h 607"/>
                        <a:gd name="T34" fmla="*/ 1 w 285"/>
                        <a:gd name="T35" fmla="*/ 0 h 607"/>
                        <a:gd name="T36" fmla="*/ 1 w 285"/>
                        <a:gd name="T37" fmla="*/ 0 h 607"/>
                        <a:gd name="T38" fmla="*/ 1 w 285"/>
                        <a:gd name="T39" fmla="*/ 0 h 607"/>
                        <a:gd name="T40" fmla="*/ 1 w 285"/>
                        <a:gd name="T41" fmla="*/ 0 h 607"/>
                        <a:gd name="T42" fmla="*/ 1 w 285"/>
                        <a:gd name="T43" fmla="*/ 0 h 607"/>
                        <a:gd name="T44" fmla="*/ 1 w 285"/>
                        <a:gd name="T45" fmla="*/ 0 h 607"/>
                        <a:gd name="T46" fmla="*/ 1 w 285"/>
                        <a:gd name="T47" fmla="*/ 0 h 607"/>
                        <a:gd name="T48" fmla="*/ 1 w 285"/>
                        <a:gd name="T49" fmla="*/ 0 h 607"/>
                        <a:gd name="T50" fmla="*/ 0 w 285"/>
                        <a:gd name="T51" fmla="*/ 0 h 607"/>
                        <a:gd name="T52" fmla="*/ 1 w 285"/>
                        <a:gd name="T53" fmla="*/ 0 h 607"/>
                        <a:gd name="T54" fmla="*/ 1 w 285"/>
                        <a:gd name="T55" fmla="*/ 0 h 607"/>
                        <a:gd name="T56" fmla="*/ 1 w 285"/>
                        <a:gd name="T57" fmla="*/ 0 h 607"/>
                        <a:gd name="T58" fmla="*/ 1 w 285"/>
                        <a:gd name="T59" fmla="*/ 0 h 607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</a:gdLst>
                      <a:ahLst/>
                      <a:cxnLst>
                        <a:cxn ang="T60">
                          <a:pos x="T0" y="T1"/>
                        </a:cxn>
                        <a:cxn ang="T61">
                          <a:pos x="T2" y="T3"/>
                        </a:cxn>
                        <a:cxn ang="T62">
                          <a:pos x="T4" y="T5"/>
                        </a:cxn>
                        <a:cxn ang="T63">
                          <a:pos x="T6" y="T7"/>
                        </a:cxn>
                        <a:cxn ang="T64">
                          <a:pos x="T8" y="T9"/>
                        </a:cxn>
                        <a:cxn ang="T65">
                          <a:pos x="T10" y="T11"/>
                        </a:cxn>
                        <a:cxn ang="T66">
                          <a:pos x="T12" y="T13"/>
                        </a:cxn>
                        <a:cxn ang="T67">
                          <a:pos x="T14" y="T15"/>
                        </a:cxn>
                        <a:cxn ang="T68">
                          <a:pos x="T16" y="T17"/>
                        </a:cxn>
                        <a:cxn ang="T69">
                          <a:pos x="T18" y="T19"/>
                        </a:cxn>
                        <a:cxn ang="T70">
                          <a:pos x="T20" y="T21"/>
                        </a:cxn>
                        <a:cxn ang="T71">
                          <a:pos x="T22" y="T23"/>
                        </a:cxn>
                        <a:cxn ang="T72">
                          <a:pos x="T24" y="T25"/>
                        </a:cxn>
                        <a:cxn ang="T73">
                          <a:pos x="T26" y="T27"/>
                        </a:cxn>
                        <a:cxn ang="T74">
                          <a:pos x="T28" y="T29"/>
                        </a:cxn>
                        <a:cxn ang="T75">
                          <a:pos x="T30" y="T31"/>
                        </a:cxn>
                        <a:cxn ang="T76">
                          <a:pos x="T32" y="T33"/>
                        </a:cxn>
                        <a:cxn ang="T77">
                          <a:pos x="T34" y="T35"/>
                        </a:cxn>
                        <a:cxn ang="T78">
                          <a:pos x="T36" y="T37"/>
                        </a:cxn>
                        <a:cxn ang="T79">
                          <a:pos x="T38" y="T39"/>
                        </a:cxn>
                        <a:cxn ang="T80">
                          <a:pos x="T40" y="T41"/>
                        </a:cxn>
                        <a:cxn ang="T81">
                          <a:pos x="T42" y="T43"/>
                        </a:cxn>
                        <a:cxn ang="T82">
                          <a:pos x="T44" y="T45"/>
                        </a:cxn>
                        <a:cxn ang="T83">
                          <a:pos x="T46" y="T47"/>
                        </a:cxn>
                        <a:cxn ang="T84">
                          <a:pos x="T48" y="T49"/>
                        </a:cxn>
                        <a:cxn ang="T85">
                          <a:pos x="T50" y="T51"/>
                        </a:cxn>
                        <a:cxn ang="T86">
                          <a:pos x="T52" y="T53"/>
                        </a:cxn>
                        <a:cxn ang="T87">
                          <a:pos x="T54" y="T55"/>
                        </a:cxn>
                        <a:cxn ang="T88">
                          <a:pos x="T56" y="T57"/>
                        </a:cxn>
                        <a:cxn ang="T89">
                          <a:pos x="T58" y="T59"/>
                        </a:cxn>
                      </a:cxnLst>
                      <a:rect l="0" t="0" r="r" b="b"/>
                      <a:pathLst>
                        <a:path w="285" h="607">
                          <a:moveTo>
                            <a:pt x="70" y="205"/>
                          </a:moveTo>
                          <a:lnTo>
                            <a:pt x="52" y="296"/>
                          </a:lnTo>
                          <a:lnTo>
                            <a:pt x="23" y="353"/>
                          </a:lnTo>
                          <a:lnTo>
                            <a:pt x="6" y="425"/>
                          </a:lnTo>
                          <a:lnTo>
                            <a:pt x="85" y="417"/>
                          </a:lnTo>
                          <a:lnTo>
                            <a:pt x="107" y="597"/>
                          </a:lnTo>
                          <a:lnTo>
                            <a:pt x="156" y="607"/>
                          </a:lnTo>
                          <a:lnTo>
                            <a:pt x="166" y="501"/>
                          </a:lnTo>
                          <a:lnTo>
                            <a:pt x="188" y="425"/>
                          </a:lnTo>
                          <a:lnTo>
                            <a:pt x="269" y="425"/>
                          </a:lnTo>
                          <a:lnTo>
                            <a:pt x="234" y="355"/>
                          </a:lnTo>
                          <a:lnTo>
                            <a:pt x="223" y="287"/>
                          </a:lnTo>
                          <a:lnTo>
                            <a:pt x="213" y="228"/>
                          </a:lnTo>
                          <a:lnTo>
                            <a:pt x="222" y="152"/>
                          </a:lnTo>
                          <a:lnTo>
                            <a:pt x="234" y="262"/>
                          </a:lnTo>
                          <a:lnTo>
                            <a:pt x="246" y="281"/>
                          </a:lnTo>
                          <a:lnTo>
                            <a:pt x="285" y="273"/>
                          </a:lnTo>
                          <a:lnTo>
                            <a:pt x="268" y="185"/>
                          </a:lnTo>
                          <a:lnTo>
                            <a:pt x="267" y="84"/>
                          </a:lnTo>
                          <a:lnTo>
                            <a:pt x="239" y="35"/>
                          </a:lnTo>
                          <a:lnTo>
                            <a:pt x="179" y="8"/>
                          </a:lnTo>
                          <a:lnTo>
                            <a:pt x="93" y="0"/>
                          </a:lnTo>
                          <a:lnTo>
                            <a:pt x="39" y="38"/>
                          </a:lnTo>
                          <a:lnTo>
                            <a:pt x="16" y="104"/>
                          </a:lnTo>
                          <a:lnTo>
                            <a:pt x="10" y="183"/>
                          </a:lnTo>
                          <a:lnTo>
                            <a:pt x="0" y="284"/>
                          </a:lnTo>
                          <a:lnTo>
                            <a:pt x="37" y="281"/>
                          </a:lnTo>
                          <a:lnTo>
                            <a:pt x="47" y="201"/>
                          </a:lnTo>
                          <a:lnTo>
                            <a:pt x="65" y="134"/>
                          </a:lnTo>
                          <a:lnTo>
                            <a:pt x="70" y="205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190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MX" sz="120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61" name="Freeform 613"/>
                  <p:cNvSpPr>
                    <a:spLocks/>
                  </p:cNvSpPr>
                  <p:nvPr/>
                </p:nvSpPr>
                <p:spPr bwMode="auto">
                  <a:xfrm>
                    <a:off x="1677988" y="2463800"/>
                    <a:ext cx="104775" cy="234950"/>
                  </a:xfrm>
                  <a:custGeom>
                    <a:avLst/>
                    <a:gdLst>
                      <a:gd name="T0" fmla="*/ 2147483647 w 347"/>
                      <a:gd name="T1" fmla="*/ 2147483647 h 792"/>
                      <a:gd name="T2" fmla="*/ 2147483647 w 347"/>
                      <a:gd name="T3" fmla="*/ 2147483647 h 792"/>
                      <a:gd name="T4" fmla="*/ 2147483647 w 347"/>
                      <a:gd name="T5" fmla="*/ 2147483647 h 792"/>
                      <a:gd name="T6" fmla="*/ 2147483647 w 347"/>
                      <a:gd name="T7" fmla="*/ 2147483647 h 792"/>
                      <a:gd name="T8" fmla="*/ 2147483647 w 347"/>
                      <a:gd name="T9" fmla="*/ 2147483647 h 792"/>
                      <a:gd name="T10" fmla="*/ 2147483647 w 347"/>
                      <a:gd name="T11" fmla="*/ 2147483647 h 792"/>
                      <a:gd name="T12" fmla="*/ 2147483647 w 347"/>
                      <a:gd name="T13" fmla="*/ 2147483647 h 792"/>
                      <a:gd name="T14" fmla="*/ 2147483647 w 347"/>
                      <a:gd name="T15" fmla="*/ 2147483647 h 792"/>
                      <a:gd name="T16" fmla="*/ 2147483647 w 347"/>
                      <a:gd name="T17" fmla="*/ 0 h 792"/>
                      <a:gd name="T18" fmla="*/ 2147483647 w 347"/>
                      <a:gd name="T19" fmla="*/ 2147483647 h 792"/>
                      <a:gd name="T20" fmla="*/ 2147483647 w 347"/>
                      <a:gd name="T21" fmla="*/ 2147483647 h 792"/>
                      <a:gd name="T22" fmla="*/ 2147483647 w 347"/>
                      <a:gd name="T23" fmla="*/ 2147483647 h 792"/>
                      <a:gd name="T24" fmla="*/ 2147483647 w 347"/>
                      <a:gd name="T25" fmla="*/ 2147483647 h 792"/>
                      <a:gd name="T26" fmla="*/ 2147483647 w 347"/>
                      <a:gd name="T27" fmla="*/ 2147483647 h 792"/>
                      <a:gd name="T28" fmla="*/ 2147483647 w 347"/>
                      <a:gd name="T29" fmla="*/ 2147483647 h 792"/>
                      <a:gd name="T30" fmla="*/ 2147483647 w 347"/>
                      <a:gd name="T31" fmla="*/ 2147483647 h 792"/>
                      <a:gd name="T32" fmla="*/ 0 w 347"/>
                      <a:gd name="T33" fmla="*/ 2147483647 h 792"/>
                      <a:gd name="T34" fmla="*/ 2147483647 w 347"/>
                      <a:gd name="T35" fmla="*/ 2147483647 h 792"/>
                      <a:gd name="T36" fmla="*/ 2147483647 w 347"/>
                      <a:gd name="T37" fmla="*/ 2147483647 h 792"/>
                      <a:gd name="T38" fmla="*/ 2147483647 w 347"/>
                      <a:gd name="T39" fmla="*/ 2147483647 h 792"/>
                      <a:gd name="T40" fmla="*/ 2147483647 w 347"/>
                      <a:gd name="T41" fmla="*/ 2147483647 h 792"/>
                      <a:gd name="T42" fmla="*/ 2147483647 w 347"/>
                      <a:gd name="T43" fmla="*/ 2147483647 h 792"/>
                      <a:gd name="T44" fmla="*/ 2147483647 w 347"/>
                      <a:gd name="T45" fmla="*/ 2147483647 h 792"/>
                      <a:gd name="T46" fmla="*/ 2147483647 w 347"/>
                      <a:gd name="T47" fmla="*/ 2147483647 h 792"/>
                      <a:gd name="T48" fmla="*/ 2147483647 w 347"/>
                      <a:gd name="T49" fmla="*/ 2147483647 h 792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347" h="792">
                        <a:moveTo>
                          <a:pt x="347" y="464"/>
                        </a:moveTo>
                        <a:lnTo>
                          <a:pt x="317" y="354"/>
                        </a:lnTo>
                        <a:lnTo>
                          <a:pt x="323" y="242"/>
                        </a:lnTo>
                        <a:lnTo>
                          <a:pt x="286" y="200"/>
                        </a:lnTo>
                        <a:lnTo>
                          <a:pt x="204" y="173"/>
                        </a:lnTo>
                        <a:lnTo>
                          <a:pt x="238" y="150"/>
                        </a:lnTo>
                        <a:lnTo>
                          <a:pt x="265" y="92"/>
                        </a:lnTo>
                        <a:lnTo>
                          <a:pt x="232" y="21"/>
                        </a:lnTo>
                        <a:lnTo>
                          <a:pt x="187" y="0"/>
                        </a:lnTo>
                        <a:lnTo>
                          <a:pt x="118" y="9"/>
                        </a:lnTo>
                        <a:lnTo>
                          <a:pt x="70" y="71"/>
                        </a:lnTo>
                        <a:lnTo>
                          <a:pt x="76" y="124"/>
                        </a:lnTo>
                        <a:lnTo>
                          <a:pt x="124" y="161"/>
                        </a:lnTo>
                        <a:lnTo>
                          <a:pt x="75" y="190"/>
                        </a:lnTo>
                        <a:lnTo>
                          <a:pt x="26" y="245"/>
                        </a:lnTo>
                        <a:lnTo>
                          <a:pt x="12" y="334"/>
                        </a:lnTo>
                        <a:lnTo>
                          <a:pt x="0" y="497"/>
                        </a:lnTo>
                        <a:lnTo>
                          <a:pt x="70" y="491"/>
                        </a:lnTo>
                        <a:lnTo>
                          <a:pt x="74" y="549"/>
                        </a:lnTo>
                        <a:lnTo>
                          <a:pt x="58" y="654"/>
                        </a:lnTo>
                        <a:lnTo>
                          <a:pt x="63" y="773"/>
                        </a:lnTo>
                        <a:lnTo>
                          <a:pt x="181" y="792"/>
                        </a:lnTo>
                        <a:lnTo>
                          <a:pt x="292" y="773"/>
                        </a:lnTo>
                        <a:lnTo>
                          <a:pt x="271" y="490"/>
                        </a:lnTo>
                        <a:lnTo>
                          <a:pt x="347" y="464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190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MX" sz="1200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62" name="Group 614"/>
                  <p:cNvGrpSpPr>
                    <a:grpSpLocks/>
                  </p:cNvGrpSpPr>
                  <p:nvPr/>
                </p:nvGrpSpPr>
                <p:grpSpPr bwMode="auto">
                  <a:xfrm>
                    <a:off x="1835150" y="2459038"/>
                    <a:ext cx="107950" cy="241300"/>
                    <a:chOff x="1102" y="2293"/>
                    <a:chExt cx="179" cy="408"/>
                  </a:xfrm>
                </p:grpSpPr>
                <p:sp>
                  <p:nvSpPr>
                    <p:cNvPr id="187" name="Freeform 615"/>
                    <p:cNvSpPr>
                      <a:spLocks/>
                    </p:cNvSpPr>
                    <p:nvPr/>
                  </p:nvSpPr>
                  <p:spPr bwMode="auto">
                    <a:xfrm>
                      <a:off x="1102" y="2293"/>
                      <a:ext cx="179" cy="408"/>
                    </a:xfrm>
                    <a:custGeom>
                      <a:avLst/>
                      <a:gdLst>
                        <a:gd name="T0" fmla="*/ 0 w 360"/>
                        <a:gd name="T1" fmla="*/ 1 h 815"/>
                        <a:gd name="T2" fmla="*/ 0 w 360"/>
                        <a:gd name="T3" fmla="*/ 1 h 815"/>
                        <a:gd name="T4" fmla="*/ 0 w 360"/>
                        <a:gd name="T5" fmla="*/ 1 h 815"/>
                        <a:gd name="T6" fmla="*/ 0 w 360"/>
                        <a:gd name="T7" fmla="*/ 1 h 815"/>
                        <a:gd name="T8" fmla="*/ 0 w 360"/>
                        <a:gd name="T9" fmla="*/ 1 h 815"/>
                        <a:gd name="T10" fmla="*/ 0 w 360"/>
                        <a:gd name="T11" fmla="*/ 1 h 815"/>
                        <a:gd name="T12" fmla="*/ 0 w 360"/>
                        <a:gd name="T13" fmla="*/ 1 h 815"/>
                        <a:gd name="T14" fmla="*/ 0 w 360"/>
                        <a:gd name="T15" fmla="*/ 1 h 815"/>
                        <a:gd name="T16" fmla="*/ 0 w 360"/>
                        <a:gd name="T17" fmla="*/ 1 h 815"/>
                        <a:gd name="T18" fmla="*/ 0 w 360"/>
                        <a:gd name="T19" fmla="*/ 0 h 815"/>
                        <a:gd name="T20" fmla="*/ 0 w 360"/>
                        <a:gd name="T21" fmla="*/ 1 h 815"/>
                        <a:gd name="T22" fmla="*/ 0 w 360"/>
                        <a:gd name="T23" fmla="*/ 1 h 815"/>
                        <a:gd name="T24" fmla="*/ 0 w 360"/>
                        <a:gd name="T25" fmla="*/ 1 h 815"/>
                        <a:gd name="T26" fmla="*/ 0 w 360"/>
                        <a:gd name="T27" fmla="*/ 1 h 815"/>
                        <a:gd name="T28" fmla="*/ 0 w 360"/>
                        <a:gd name="T29" fmla="*/ 1 h 815"/>
                        <a:gd name="T30" fmla="*/ 0 w 360"/>
                        <a:gd name="T31" fmla="*/ 1 h 815"/>
                        <a:gd name="T32" fmla="*/ 0 w 360"/>
                        <a:gd name="T33" fmla="*/ 1 h 815"/>
                        <a:gd name="T34" fmla="*/ 0 w 360"/>
                        <a:gd name="T35" fmla="*/ 1 h 815"/>
                        <a:gd name="T36" fmla="*/ 0 w 360"/>
                        <a:gd name="T37" fmla="*/ 1 h 815"/>
                        <a:gd name="T38" fmla="*/ 0 w 360"/>
                        <a:gd name="T39" fmla="*/ 1 h 815"/>
                        <a:gd name="T40" fmla="*/ 0 w 360"/>
                        <a:gd name="T41" fmla="*/ 1 h 815"/>
                        <a:gd name="T42" fmla="*/ 0 w 360"/>
                        <a:gd name="T43" fmla="*/ 1 h 815"/>
                        <a:gd name="T44" fmla="*/ 0 w 360"/>
                        <a:gd name="T45" fmla="*/ 1 h 815"/>
                        <a:gd name="T46" fmla="*/ 0 w 360"/>
                        <a:gd name="T47" fmla="*/ 1 h 815"/>
                        <a:gd name="T48" fmla="*/ 0 w 360"/>
                        <a:gd name="T49" fmla="*/ 1 h 815"/>
                        <a:gd name="T50" fmla="*/ 0 w 360"/>
                        <a:gd name="T51" fmla="*/ 1 h 815"/>
                        <a:gd name="T52" fmla="*/ 0 w 360"/>
                        <a:gd name="T53" fmla="*/ 1 h 815"/>
                        <a:gd name="T54" fmla="*/ 0 w 360"/>
                        <a:gd name="T55" fmla="*/ 1 h 815"/>
                        <a:gd name="T56" fmla="*/ 0 w 360"/>
                        <a:gd name="T57" fmla="*/ 1 h 815"/>
                        <a:gd name="T58" fmla="*/ 0 w 360"/>
                        <a:gd name="T59" fmla="*/ 1 h 815"/>
                        <a:gd name="T60" fmla="*/ 0 w 360"/>
                        <a:gd name="T61" fmla="*/ 1 h 815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</a:gdLst>
                      <a:ahLst/>
                      <a:cxnLst>
                        <a:cxn ang="T62">
                          <a:pos x="T0" y="T1"/>
                        </a:cxn>
                        <a:cxn ang="T63">
                          <a:pos x="T2" y="T3"/>
                        </a:cxn>
                        <a:cxn ang="T64">
                          <a:pos x="T4" y="T5"/>
                        </a:cxn>
                        <a:cxn ang="T65">
                          <a:pos x="T6" y="T7"/>
                        </a:cxn>
                        <a:cxn ang="T66">
                          <a:pos x="T8" y="T9"/>
                        </a:cxn>
                        <a:cxn ang="T67">
                          <a:pos x="T10" y="T11"/>
                        </a:cxn>
                        <a:cxn ang="T68">
                          <a:pos x="T12" y="T13"/>
                        </a:cxn>
                        <a:cxn ang="T69">
                          <a:pos x="T14" y="T15"/>
                        </a:cxn>
                        <a:cxn ang="T70">
                          <a:pos x="T16" y="T17"/>
                        </a:cxn>
                        <a:cxn ang="T71">
                          <a:pos x="T18" y="T19"/>
                        </a:cxn>
                        <a:cxn ang="T72">
                          <a:pos x="T20" y="T21"/>
                        </a:cxn>
                        <a:cxn ang="T73">
                          <a:pos x="T22" y="T23"/>
                        </a:cxn>
                        <a:cxn ang="T74">
                          <a:pos x="T24" y="T25"/>
                        </a:cxn>
                        <a:cxn ang="T75">
                          <a:pos x="T26" y="T27"/>
                        </a:cxn>
                        <a:cxn ang="T76">
                          <a:pos x="T28" y="T29"/>
                        </a:cxn>
                        <a:cxn ang="T77">
                          <a:pos x="T30" y="T31"/>
                        </a:cxn>
                        <a:cxn ang="T78">
                          <a:pos x="T32" y="T33"/>
                        </a:cxn>
                        <a:cxn ang="T79">
                          <a:pos x="T34" y="T35"/>
                        </a:cxn>
                        <a:cxn ang="T80">
                          <a:pos x="T36" y="T37"/>
                        </a:cxn>
                        <a:cxn ang="T81">
                          <a:pos x="T38" y="T39"/>
                        </a:cxn>
                        <a:cxn ang="T82">
                          <a:pos x="T40" y="T41"/>
                        </a:cxn>
                        <a:cxn ang="T83">
                          <a:pos x="T42" y="T43"/>
                        </a:cxn>
                        <a:cxn ang="T84">
                          <a:pos x="T44" y="T45"/>
                        </a:cxn>
                        <a:cxn ang="T85">
                          <a:pos x="T46" y="T47"/>
                        </a:cxn>
                        <a:cxn ang="T86">
                          <a:pos x="T48" y="T49"/>
                        </a:cxn>
                        <a:cxn ang="T87">
                          <a:pos x="T50" y="T51"/>
                        </a:cxn>
                        <a:cxn ang="T88">
                          <a:pos x="T52" y="T53"/>
                        </a:cxn>
                        <a:cxn ang="T89">
                          <a:pos x="T54" y="T55"/>
                        </a:cxn>
                        <a:cxn ang="T90">
                          <a:pos x="T56" y="T57"/>
                        </a:cxn>
                        <a:cxn ang="T91">
                          <a:pos x="T58" y="T59"/>
                        </a:cxn>
                        <a:cxn ang="T92">
                          <a:pos x="T60" y="T61"/>
                        </a:cxn>
                      </a:cxnLst>
                      <a:rect l="0" t="0" r="r" b="b"/>
                      <a:pathLst>
                        <a:path w="360" h="815">
                          <a:moveTo>
                            <a:pt x="289" y="487"/>
                          </a:moveTo>
                          <a:lnTo>
                            <a:pt x="360" y="464"/>
                          </a:lnTo>
                          <a:lnTo>
                            <a:pt x="328" y="354"/>
                          </a:lnTo>
                          <a:lnTo>
                            <a:pt x="334" y="242"/>
                          </a:lnTo>
                          <a:lnTo>
                            <a:pt x="297" y="201"/>
                          </a:lnTo>
                          <a:lnTo>
                            <a:pt x="217" y="173"/>
                          </a:lnTo>
                          <a:lnTo>
                            <a:pt x="250" y="150"/>
                          </a:lnTo>
                          <a:lnTo>
                            <a:pt x="277" y="92"/>
                          </a:lnTo>
                          <a:lnTo>
                            <a:pt x="245" y="21"/>
                          </a:lnTo>
                          <a:lnTo>
                            <a:pt x="199" y="0"/>
                          </a:lnTo>
                          <a:lnTo>
                            <a:pt x="118" y="7"/>
                          </a:lnTo>
                          <a:lnTo>
                            <a:pt x="73" y="79"/>
                          </a:lnTo>
                          <a:lnTo>
                            <a:pt x="83" y="128"/>
                          </a:lnTo>
                          <a:lnTo>
                            <a:pt x="108" y="157"/>
                          </a:lnTo>
                          <a:lnTo>
                            <a:pt x="127" y="167"/>
                          </a:lnTo>
                          <a:lnTo>
                            <a:pt x="70" y="189"/>
                          </a:lnTo>
                          <a:lnTo>
                            <a:pt x="24" y="282"/>
                          </a:lnTo>
                          <a:lnTo>
                            <a:pt x="24" y="379"/>
                          </a:lnTo>
                          <a:lnTo>
                            <a:pt x="0" y="495"/>
                          </a:lnTo>
                          <a:lnTo>
                            <a:pt x="51" y="487"/>
                          </a:lnTo>
                          <a:lnTo>
                            <a:pt x="9" y="638"/>
                          </a:lnTo>
                          <a:lnTo>
                            <a:pt x="57" y="625"/>
                          </a:lnTo>
                          <a:lnTo>
                            <a:pt x="105" y="629"/>
                          </a:lnTo>
                          <a:lnTo>
                            <a:pt x="108" y="713"/>
                          </a:lnTo>
                          <a:lnTo>
                            <a:pt x="127" y="812"/>
                          </a:lnTo>
                          <a:lnTo>
                            <a:pt x="220" y="815"/>
                          </a:lnTo>
                          <a:lnTo>
                            <a:pt x="224" y="690"/>
                          </a:lnTo>
                          <a:lnTo>
                            <a:pt x="240" y="653"/>
                          </a:lnTo>
                          <a:lnTo>
                            <a:pt x="345" y="638"/>
                          </a:lnTo>
                          <a:lnTo>
                            <a:pt x="298" y="539"/>
                          </a:lnTo>
                          <a:lnTo>
                            <a:pt x="289" y="487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190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MX" sz="12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88" name="Freeform 616"/>
                    <p:cNvSpPr>
                      <a:spLocks/>
                    </p:cNvSpPr>
                    <p:nvPr/>
                  </p:nvSpPr>
                  <p:spPr bwMode="auto">
                    <a:xfrm>
                      <a:off x="1152" y="2301"/>
                      <a:ext cx="70" cy="71"/>
                    </a:xfrm>
                    <a:custGeom>
                      <a:avLst/>
                      <a:gdLst>
                        <a:gd name="T0" fmla="*/ 0 w 142"/>
                        <a:gd name="T1" fmla="*/ 1 h 142"/>
                        <a:gd name="T2" fmla="*/ 0 w 142"/>
                        <a:gd name="T3" fmla="*/ 1 h 142"/>
                        <a:gd name="T4" fmla="*/ 0 w 142"/>
                        <a:gd name="T5" fmla="*/ 1 h 142"/>
                        <a:gd name="T6" fmla="*/ 0 w 142"/>
                        <a:gd name="T7" fmla="*/ 1 h 142"/>
                        <a:gd name="T8" fmla="*/ 0 w 142"/>
                        <a:gd name="T9" fmla="*/ 1 h 142"/>
                        <a:gd name="T10" fmla="*/ 0 w 142"/>
                        <a:gd name="T11" fmla="*/ 1 h 142"/>
                        <a:gd name="T12" fmla="*/ 0 w 142"/>
                        <a:gd name="T13" fmla="*/ 1 h 142"/>
                        <a:gd name="T14" fmla="*/ 0 w 142"/>
                        <a:gd name="T15" fmla="*/ 1 h 142"/>
                        <a:gd name="T16" fmla="*/ 0 w 142"/>
                        <a:gd name="T17" fmla="*/ 0 h 142"/>
                        <a:gd name="T18" fmla="*/ 0 w 142"/>
                        <a:gd name="T19" fmla="*/ 1 h 142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0" t="0" r="r" b="b"/>
                      <a:pathLst>
                        <a:path w="142" h="142">
                          <a:moveTo>
                            <a:pt x="30" y="14"/>
                          </a:moveTo>
                          <a:lnTo>
                            <a:pt x="0" y="53"/>
                          </a:lnTo>
                          <a:lnTo>
                            <a:pt x="4" y="106"/>
                          </a:lnTo>
                          <a:lnTo>
                            <a:pt x="58" y="142"/>
                          </a:lnTo>
                          <a:lnTo>
                            <a:pt x="96" y="134"/>
                          </a:lnTo>
                          <a:lnTo>
                            <a:pt x="127" y="113"/>
                          </a:lnTo>
                          <a:lnTo>
                            <a:pt x="142" y="79"/>
                          </a:lnTo>
                          <a:lnTo>
                            <a:pt x="129" y="25"/>
                          </a:lnTo>
                          <a:lnTo>
                            <a:pt x="81" y="0"/>
                          </a:lnTo>
                          <a:lnTo>
                            <a:pt x="30" y="14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190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MX" sz="12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89" name="Freeform 617"/>
                    <p:cNvSpPr>
                      <a:spLocks/>
                    </p:cNvSpPr>
                    <p:nvPr/>
                  </p:nvSpPr>
                  <p:spPr bwMode="auto">
                    <a:xfrm>
                      <a:off x="1119" y="2385"/>
                      <a:ext cx="143" cy="303"/>
                    </a:xfrm>
                    <a:custGeom>
                      <a:avLst/>
                      <a:gdLst>
                        <a:gd name="T0" fmla="*/ 1 w 285"/>
                        <a:gd name="T1" fmla="*/ 0 h 607"/>
                        <a:gd name="T2" fmla="*/ 1 w 285"/>
                        <a:gd name="T3" fmla="*/ 0 h 607"/>
                        <a:gd name="T4" fmla="*/ 1 w 285"/>
                        <a:gd name="T5" fmla="*/ 0 h 607"/>
                        <a:gd name="T6" fmla="*/ 1 w 285"/>
                        <a:gd name="T7" fmla="*/ 0 h 607"/>
                        <a:gd name="T8" fmla="*/ 1 w 285"/>
                        <a:gd name="T9" fmla="*/ 0 h 607"/>
                        <a:gd name="T10" fmla="*/ 1 w 285"/>
                        <a:gd name="T11" fmla="*/ 0 h 607"/>
                        <a:gd name="T12" fmla="*/ 1 w 285"/>
                        <a:gd name="T13" fmla="*/ 0 h 607"/>
                        <a:gd name="T14" fmla="*/ 1 w 285"/>
                        <a:gd name="T15" fmla="*/ 0 h 607"/>
                        <a:gd name="T16" fmla="*/ 1 w 285"/>
                        <a:gd name="T17" fmla="*/ 0 h 607"/>
                        <a:gd name="T18" fmla="*/ 1 w 285"/>
                        <a:gd name="T19" fmla="*/ 0 h 607"/>
                        <a:gd name="T20" fmla="*/ 1 w 285"/>
                        <a:gd name="T21" fmla="*/ 0 h 607"/>
                        <a:gd name="T22" fmla="*/ 1 w 285"/>
                        <a:gd name="T23" fmla="*/ 0 h 607"/>
                        <a:gd name="T24" fmla="*/ 1 w 285"/>
                        <a:gd name="T25" fmla="*/ 0 h 607"/>
                        <a:gd name="T26" fmla="*/ 1 w 285"/>
                        <a:gd name="T27" fmla="*/ 0 h 607"/>
                        <a:gd name="T28" fmla="*/ 1 w 285"/>
                        <a:gd name="T29" fmla="*/ 0 h 607"/>
                        <a:gd name="T30" fmla="*/ 1 w 285"/>
                        <a:gd name="T31" fmla="*/ 0 h 607"/>
                        <a:gd name="T32" fmla="*/ 1 w 285"/>
                        <a:gd name="T33" fmla="*/ 0 h 607"/>
                        <a:gd name="T34" fmla="*/ 1 w 285"/>
                        <a:gd name="T35" fmla="*/ 0 h 607"/>
                        <a:gd name="T36" fmla="*/ 1 w 285"/>
                        <a:gd name="T37" fmla="*/ 0 h 607"/>
                        <a:gd name="T38" fmla="*/ 1 w 285"/>
                        <a:gd name="T39" fmla="*/ 0 h 607"/>
                        <a:gd name="T40" fmla="*/ 1 w 285"/>
                        <a:gd name="T41" fmla="*/ 0 h 607"/>
                        <a:gd name="T42" fmla="*/ 1 w 285"/>
                        <a:gd name="T43" fmla="*/ 0 h 607"/>
                        <a:gd name="T44" fmla="*/ 1 w 285"/>
                        <a:gd name="T45" fmla="*/ 0 h 607"/>
                        <a:gd name="T46" fmla="*/ 1 w 285"/>
                        <a:gd name="T47" fmla="*/ 0 h 607"/>
                        <a:gd name="T48" fmla="*/ 1 w 285"/>
                        <a:gd name="T49" fmla="*/ 0 h 607"/>
                        <a:gd name="T50" fmla="*/ 0 w 285"/>
                        <a:gd name="T51" fmla="*/ 0 h 607"/>
                        <a:gd name="T52" fmla="*/ 1 w 285"/>
                        <a:gd name="T53" fmla="*/ 0 h 607"/>
                        <a:gd name="T54" fmla="*/ 1 w 285"/>
                        <a:gd name="T55" fmla="*/ 0 h 607"/>
                        <a:gd name="T56" fmla="*/ 1 w 285"/>
                        <a:gd name="T57" fmla="*/ 0 h 607"/>
                        <a:gd name="T58" fmla="*/ 1 w 285"/>
                        <a:gd name="T59" fmla="*/ 0 h 607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</a:gdLst>
                      <a:ahLst/>
                      <a:cxnLst>
                        <a:cxn ang="T60">
                          <a:pos x="T0" y="T1"/>
                        </a:cxn>
                        <a:cxn ang="T61">
                          <a:pos x="T2" y="T3"/>
                        </a:cxn>
                        <a:cxn ang="T62">
                          <a:pos x="T4" y="T5"/>
                        </a:cxn>
                        <a:cxn ang="T63">
                          <a:pos x="T6" y="T7"/>
                        </a:cxn>
                        <a:cxn ang="T64">
                          <a:pos x="T8" y="T9"/>
                        </a:cxn>
                        <a:cxn ang="T65">
                          <a:pos x="T10" y="T11"/>
                        </a:cxn>
                        <a:cxn ang="T66">
                          <a:pos x="T12" y="T13"/>
                        </a:cxn>
                        <a:cxn ang="T67">
                          <a:pos x="T14" y="T15"/>
                        </a:cxn>
                        <a:cxn ang="T68">
                          <a:pos x="T16" y="T17"/>
                        </a:cxn>
                        <a:cxn ang="T69">
                          <a:pos x="T18" y="T19"/>
                        </a:cxn>
                        <a:cxn ang="T70">
                          <a:pos x="T20" y="T21"/>
                        </a:cxn>
                        <a:cxn ang="T71">
                          <a:pos x="T22" y="T23"/>
                        </a:cxn>
                        <a:cxn ang="T72">
                          <a:pos x="T24" y="T25"/>
                        </a:cxn>
                        <a:cxn ang="T73">
                          <a:pos x="T26" y="T27"/>
                        </a:cxn>
                        <a:cxn ang="T74">
                          <a:pos x="T28" y="T29"/>
                        </a:cxn>
                        <a:cxn ang="T75">
                          <a:pos x="T30" y="T31"/>
                        </a:cxn>
                        <a:cxn ang="T76">
                          <a:pos x="T32" y="T33"/>
                        </a:cxn>
                        <a:cxn ang="T77">
                          <a:pos x="T34" y="T35"/>
                        </a:cxn>
                        <a:cxn ang="T78">
                          <a:pos x="T36" y="T37"/>
                        </a:cxn>
                        <a:cxn ang="T79">
                          <a:pos x="T38" y="T39"/>
                        </a:cxn>
                        <a:cxn ang="T80">
                          <a:pos x="T40" y="T41"/>
                        </a:cxn>
                        <a:cxn ang="T81">
                          <a:pos x="T42" y="T43"/>
                        </a:cxn>
                        <a:cxn ang="T82">
                          <a:pos x="T44" y="T45"/>
                        </a:cxn>
                        <a:cxn ang="T83">
                          <a:pos x="T46" y="T47"/>
                        </a:cxn>
                        <a:cxn ang="T84">
                          <a:pos x="T48" y="T49"/>
                        </a:cxn>
                        <a:cxn ang="T85">
                          <a:pos x="T50" y="T51"/>
                        </a:cxn>
                        <a:cxn ang="T86">
                          <a:pos x="T52" y="T53"/>
                        </a:cxn>
                        <a:cxn ang="T87">
                          <a:pos x="T54" y="T55"/>
                        </a:cxn>
                        <a:cxn ang="T88">
                          <a:pos x="T56" y="T57"/>
                        </a:cxn>
                        <a:cxn ang="T89">
                          <a:pos x="T58" y="T59"/>
                        </a:cxn>
                      </a:cxnLst>
                      <a:rect l="0" t="0" r="r" b="b"/>
                      <a:pathLst>
                        <a:path w="285" h="607">
                          <a:moveTo>
                            <a:pt x="70" y="205"/>
                          </a:moveTo>
                          <a:lnTo>
                            <a:pt x="52" y="296"/>
                          </a:lnTo>
                          <a:lnTo>
                            <a:pt x="23" y="353"/>
                          </a:lnTo>
                          <a:lnTo>
                            <a:pt x="6" y="425"/>
                          </a:lnTo>
                          <a:lnTo>
                            <a:pt x="85" y="417"/>
                          </a:lnTo>
                          <a:lnTo>
                            <a:pt x="107" y="597"/>
                          </a:lnTo>
                          <a:lnTo>
                            <a:pt x="156" y="607"/>
                          </a:lnTo>
                          <a:lnTo>
                            <a:pt x="166" y="501"/>
                          </a:lnTo>
                          <a:lnTo>
                            <a:pt x="188" y="425"/>
                          </a:lnTo>
                          <a:lnTo>
                            <a:pt x="269" y="425"/>
                          </a:lnTo>
                          <a:lnTo>
                            <a:pt x="234" y="355"/>
                          </a:lnTo>
                          <a:lnTo>
                            <a:pt x="223" y="287"/>
                          </a:lnTo>
                          <a:lnTo>
                            <a:pt x="213" y="228"/>
                          </a:lnTo>
                          <a:lnTo>
                            <a:pt x="222" y="152"/>
                          </a:lnTo>
                          <a:lnTo>
                            <a:pt x="234" y="262"/>
                          </a:lnTo>
                          <a:lnTo>
                            <a:pt x="246" y="281"/>
                          </a:lnTo>
                          <a:lnTo>
                            <a:pt x="285" y="273"/>
                          </a:lnTo>
                          <a:lnTo>
                            <a:pt x="268" y="185"/>
                          </a:lnTo>
                          <a:lnTo>
                            <a:pt x="267" y="84"/>
                          </a:lnTo>
                          <a:lnTo>
                            <a:pt x="239" y="35"/>
                          </a:lnTo>
                          <a:lnTo>
                            <a:pt x="179" y="8"/>
                          </a:lnTo>
                          <a:lnTo>
                            <a:pt x="93" y="0"/>
                          </a:lnTo>
                          <a:lnTo>
                            <a:pt x="39" y="38"/>
                          </a:lnTo>
                          <a:lnTo>
                            <a:pt x="16" y="104"/>
                          </a:lnTo>
                          <a:lnTo>
                            <a:pt x="10" y="183"/>
                          </a:lnTo>
                          <a:lnTo>
                            <a:pt x="0" y="284"/>
                          </a:lnTo>
                          <a:lnTo>
                            <a:pt x="37" y="281"/>
                          </a:lnTo>
                          <a:lnTo>
                            <a:pt x="47" y="201"/>
                          </a:lnTo>
                          <a:lnTo>
                            <a:pt x="65" y="134"/>
                          </a:lnTo>
                          <a:lnTo>
                            <a:pt x="70" y="205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190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MX" sz="120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63" name="Group 663"/>
                  <p:cNvGrpSpPr>
                    <a:grpSpLocks/>
                  </p:cNvGrpSpPr>
                  <p:nvPr/>
                </p:nvGrpSpPr>
                <p:grpSpPr bwMode="auto">
                  <a:xfrm>
                    <a:off x="1149350" y="3822700"/>
                    <a:ext cx="1041400" cy="246063"/>
                    <a:chOff x="819" y="1419"/>
                    <a:chExt cx="654" cy="154"/>
                  </a:xfrm>
                </p:grpSpPr>
                <p:grpSp>
                  <p:nvGrpSpPr>
                    <p:cNvPr id="161" name="Group 6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57" y="1419"/>
                      <a:ext cx="442" cy="154"/>
                      <a:chOff x="891" y="2829"/>
                      <a:chExt cx="442" cy="154"/>
                    </a:xfrm>
                  </p:grpSpPr>
                  <p:grpSp>
                    <p:nvGrpSpPr>
                      <p:cNvPr id="169" name="Group 66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91" y="2829"/>
                        <a:ext cx="142" cy="154"/>
                        <a:chOff x="837" y="3165"/>
                        <a:chExt cx="142" cy="154"/>
                      </a:xfrm>
                    </p:grpSpPr>
                    <p:sp>
                      <p:nvSpPr>
                        <p:cNvPr id="182" name="Freeform 66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837" y="3169"/>
                          <a:ext cx="66" cy="150"/>
                        </a:xfrm>
                        <a:custGeom>
                          <a:avLst/>
                          <a:gdLst>
                            <a:gd name="T0" fmla="*/ 0 w 347"/>
                            <a:gd name="T1" fmla="*/ 0 h 792"/>
                            <a:gd name="T2" fmla="*/ 0 w 347"/>
                            <a:gd name="T3" fmla="*/ 0 h 792"/>
                            <a:gd name="T4" fmla="*/ 0 w 347"/>
                            <a:gd name="T5" fmla="*/ 0 h 792"/>
                            <a:gd name="T6" fmla="*/ 0 w 347"/>
                            <a:gd name="T7" fmla="*/ 0 h 792"/>
                            <a:gd name="T8" fmla="*/ 0 w 347"/>
                            <a:gd name="T9" fmla="*/ 0 h 792"/>
                            <a:gd name="T10" fmla="*/ 0 w 347"/>
                            <a:gd name="T11" fmla="*/ 0 h 792"/>
                            <a:gd name="T12" fmla="*/ 0 w 347"/>
                            <a:gd name="T13" fmla="*/ 0 h 792"/>
                            <a:gd name="T14" fmla="*/ 0 w 347"/>
                            <a:gd name="T15" fmla="*/ 0 h 792"/>
                            <a:gd name="T16" fmla="*/ 0 w 347"/>
                            <a:gd name="T17" fmla="*/ 0 h 792"/>
                            <a:gd name="T18" fmla="*/ 0 w 347"/>
                            <a:gd name="T19" fmla="*/ 0 h 792"/>
                            <a:gd name="T20" fmla="*/ 0 w 347"/>
                            <a:gd name="T21" fmla="*/ 0 h 792"/>
                            <a:gd name="T22" fmla="*/ 0 w 347"/>
                            <a:gd name="T23" fmla="*/ 0 h 792"/>
                            <a:gd name="T24" fmla="*/ 0 w 347"/>
                            <a:gd name="T25" fmla="*/ 0 h 792"/>
                            <a:gd name="T26" fmla="*/ 0 w 347"/>
                            <a:gd name="T27" fmla="*/ 0 h 792"/>
                            <a:gd name="T28" fmla="*/ 0 w 347"/>
                            <a:gd name="T29" fmla="*/ 0 h 792"/>
                            <a:gd name="T30" fmla="*/ 0 w 347"/>
                            <a:gd name="T31" fmla="*/ 0 h 792"/>
                            <a:gd name="T32" fmla="*/ 0 w 347"/>
                            <a:gd name="T33" fmla="*/ 0 h 792"/>
                            <a:gd name="T34" fmla="*/ 0 w 347"/>
                            <a:gd name="T35" fmla="*/ 0 h 792"/>
                            <a:gd name="T36" fmla="*/ 0 w 347"/>
                            <a:gd name="T37" fmla="*/ 0 h 792"/>
                            <a:gd name="T38" fmla="*/ 0 w 347"/>
                            <a:gd name="T39" fmla="*/ 0 h 792"/>
                            <a:gd name="T40" fmla="*/ 0 w 347"/>
                            <a:gd name="T41" fmla="*/ 0 h 792"/>
                            <a:gd name="T42" fmla="*/ 0 w 347"/>
                            <a:gd name="T43" fmla="*/ 0 h 792"/>
                            <a:gd name="T44" fmla="*/ 0 w 347"/>
                            <a:gd name="T45" fmla="*/ 0 h 792"/>
                            <a:gd name="T46" fmla="*/ 0 w 347"/>
                            <a:gd name="T47" fmla="*/ 0 h 792"/>
                            <a:gd name="T48" fmla="*/ 0 w 347"/>
                            <a:gd name="T49" fmla="*/ 0 h 792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</a:gdLst>
                          <a:ahLst/>
                          <a:cxnLst>
                            <a:cxn ang="T50">
                              <a:pos x="T0" y="T1"/>
                            </a:cxn>
                            <a:cxn ang="T51">
                              <a:pos x="T2" y="T3"/>
                            </a:cxn>
                            <a:cxn ang="T52">
                              <a:pos x="T4" y="T5"/>
                            </a:cxn>
                            <a:cxn ang="T53">
                              <a:pos x="T6" y="T7"/>
                            </a:cxn>
                            <a:cxn ang="T54">
                              <a:pos x="T8" y="T9"/>
                            </a:cxn>
                            <a:cxn ang="T55">
                              <a:pos x="T10" y="T11"/>
                            </a:cxn>
                            <a:cxn ang="T56">
                              <a:pos x="T12" y="T13"/>
                            </a:cxn>
                            <a:cxn ang="T57">
                              <a:pos x="T14" y="T15"/>
                            </a:cxn>
                            <a:cxn ang="T58">
                              <a:pos x="T16" y="T17"/>
                            </a:cxn>
                            <a:cxn ang="T59">
                              <a:pos x="T18" y="T19"/>
                            </a:cxn>
                            <a:cxn ang="T60">
                              <a:pos x="T20" y="T21"/>
                            </a:cxn>
                            <a:cxn ang="T61">
                              <a:pos x="T22" y="T23"/>
                            </a:cxn>
                            <a:cxn ang="T62">
                              <a:pos x="T24" y="T25"/>
                            </a:cxn>
                            <a:cxn ang="T63">
                              <a:pos x="T26" y="T27"/>
                            </a:cxn>
                            <a:cxn ang="T64">
                              <a:pos x="T28" y="T29"/>
                            </a:cxn>
                            <a:cxn ang="T65">
                              <a:pos x="T30" y="T31"/>
                            </a:cxn>
                            <a:cxn ang="T66">
                              <a:pos x="T32" y="T33"/>
                            </a:cxn>
                            <a:cxn ang="T67">
                              <a:pos x="T34" y="T35"/>
                            </a:cxn>
                            <a:cxn ang="T68">
                              <a:pos x="T36" y="T37"/>
                            </a:cxn>
                            <a:cxn ang="T69">
                              <a:pos x="T38" y="T39"/>
                            </a:cxn>
                            <a:cxn ang="T70">
                              <a:pos x="T40" y="T41"/>
                            </a:cxn>
                            <a:cxn ang="T71">
                              <a:pos x="T42" y="T43"/>
                            </a:cxn>
                            <a:cxn ang="T72">
                              <a:pos x="T44" y="T45"/>
                            </a:cxn>
                            <a:cxn ang="T73">
                              <a:pos x="T46" y="T47"/>
                            </a:cxn>
                            <a:cxn ang="T74">
                              <a:pos x="T48" y="T49"/>
                            </a:cxn>
                          </a:cxnLst>
                          <a:rect l="0" t="0" r="r" b="b"/>
                          <a:pathLst>
                            <a:path w="347" h="792">
                              <a:moveTo>
                                <a:pt x="347" y="464"/>
                              </a:moveTo>
                              <a:lnTo>
                                <a:pt x="317" y="354"/>
                              </a:lnTo>
                              <a:lnTo>
                                <a:pt x="323" y="242"/>
                              </a:lnTo>
                              <a:lnTo>
                                <a:pt x="286" y="200"/>
                              </a:lnTo>
                              <a:lnTo>
                                <a:pt x="204" y="173"/>
                              </a:lnTo>
                              <a:lnTo>
                                <a:pt x="238" y="150"/>
                              </a:lnTo>
                              <a:lnTo>
                                <a:pt x="265" y="92"/>
                              </a:lnTo>
                              <a:lnTo>
                                <a:pt x="232" y="21"/>
                              </a:lnTo>
                              <a:lnTo>
                                <a:pt x="187" y="0"/>
                              </a:lnTo>
                              <a:lnTo>
                                <a:pt x="118" y="9"/>
                              </a:lnTo>
                              <a:lnTo>
                                <a:pt x="70" y="71"/>
                              </a:lnTo>
                              <a:lnTo>
                                <a:pt x="76" y="124"/>
                              </a:lnTo>
                              <a:lnTo>
                                <a:pt x="124" y="161"/>
                              </a:lnTo>
                              <a:lnTo>
                                <a:pt x="75" y="190"/>
                              </a:lnTo>
                              <a:lnTo>
                                <a:pt x="26" y="245"/>
                              </a:lnTo>
                              <a:lnTo>
                                <a:pt x="12" y="334"/>
                              </a:lnTo>
                              <a:lnTo>
                                <a:pt x="0" y="497"/>
                              </a:lnTo>
                              <a:lnTo>
                                <a:pt x="70" y="491"/>
                              </a:lnTo>
                              <a:lnTo>
                                <a:pt x="74" y="549"/>
                              </a:lnTo>
                              <a:lnTo>
                                <a:pt x="58" y="654"/>
                              </a:lnTo>
                              <a:lnTo>
                                <a:pt x="63" y="773"/>
                              </a:lnTo>
                              <a:lnTo>
                                <a:pt x="181" y="792"/>
                              </a:lnTo>
                              <a:lnTo>
                                <a:pt x="292" y="773"/>
                              </a:lnTo>
                              <a:lnTo>
                                <a:pt x="271" y="490"/>
                              </a:lnTo>
                              <a:lnTo>
                                <a:pt x="347" y="4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tx2"/>
                        </a:solidFill>
                        <a:ln w="1905">
                          <a:solidFill>
                            <a:schemeClr val="tx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MX" sz="12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grpSp>
                      <p:nvGrpSpPr>
                        <p:cNvPr id="183" name="Group 66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911" y="3165"/>
                          <a:ext cx="68" cy="154"/>
                          <a:chOff x="1102" y="2293"/>
                          <a:chExt cx="179" cy="408"/>
                        </a:xfrm>
                      </p:grpSpPr>
                      <p:sp>
                        <p:nvSpPr>
                          <p:cNvPr id="184" name="Freeform 66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102" y="2293"/>
                            <a:ext cx="179" cy="408"/>
                          </a:xfrm>
                          <a:custGeom>
                            <a:avLst/>
                            <a:gdLst>
                              <a:gd name="T0" fmla="*/ 0 w 360"/>
                              <a:gd name="T1" fmla="*/ 1 h 815"/>
                              <a:gd name="T2" fmla="*/ 0 w 360"/>
                              <a:gd name="T3" fmla="*/ 1 h 815"/>
                              <a:gd name="T4" fmla="*/ 0 w 360"/>
                              <a:gd name="T5" fmla="*/ 1 h 815"/>
                              <a:gd name="T6" fmla="*/ 0 w 360"/>
                              <a:gd name="T7" fmla="*/ 1 h 815"/>
                              <a:gd name="T8" fmla="*/ 0 w 360"/>
                              <a:gd name="T9" fmla="*/ 1 h 815"/>
                              <a:gd name="T10" fmla="*/ 0 w 360"/>
                              <a:gd name="T11" fmla="*/ 1 h 815"/>
                              <a:gd name="T12" fmla="*/ 0 w 360"/>
                              <a:gd name="T13" fmla="*/ 1 h 815"/>
                              <a:gd name="T14" fmla="*/ 0 w 360"/>
                              <a:gd name="T15" fmla="*/ 1 h 815"/>
                              <a:gd name="T16" fmla="*/ 0 w 360"/>
                              <a:gd name="T17" fmla="*/ 1 h 815"/>
                              <a:gd name="T18" fmla="*/ 0 w 360"/>
                              <a:gd name="T19" fmla="*/ 0 h 815"/>
                              <a:gd name="T20" fmla="*/ 0 w 360"/>
                              <a:gd name="T21" fmla="*/ 1 h 815"/>
                              <a:gd name="T22" fmla="*/ 0 w 360"/>
                              <a:gd name="T23" fmla="*/ 1 h 815"/>
                              <a:gd name="T24" fmla="*/ 0 w 360"/>
                              <a:gd name="T25" fmla="*/ 1 h 815"/>
                              <a:gd name="T26" fmla="*/ 0 w 360"/>
                              <a:gd name="T27" fmla="*/ 1 h 815"/>
                              <a:gd name="T28" fmla="*/ 0 w 360"/>
                              <a:gd name="T29" fmla="*/ 1 h 815"/>
                              <a:gd name="T30" fmla="*/ 0 w 360"/>
                              <a:gd name="T31" fmla="*/ 1 h 815"/>
                              <a:gd name="T32" fmla="*/ 0 w 360"/>
                              <a:gd name="T33" fmla="*/ 1 h 815"/>
                              <a:gd name="T34" fmla="*/ 0 w 360"/>
                              <a:gd name="T35" fmla="*/ 1 h 815"/>
                              <a:gd name="T36" fmla="*/ 0 w 360"/>
                              <a:gd name="T37" fmla="*/ 1 h 815"/>
                              <a:gd name="T38" fmla="*/ 0 w 360"/>
                              <a:gd name="T39" fmla="*/ 1 h 815"/>
                              <a:gd name="T40" fmla="*/ 0 w 360"/>
                              <a:gd name="T41" fmla="*/ 1 h 815"/>
                              <a:gd name="T42" fmla="*/ 0 w 360"/>
                              <a:gd name="T43" fmla="*/ 1 h 815"/>
                              <a:gd name="T44" fmla="*/ 0 w 360"/>
                              <a:gd name="T45" fmla="*/ 1 h 815"/>
                              <a:gd name="T46" fmla="*/ 0 w 360"/>
                              <a:gd name="T47" fmla="*/ 1 h 815"/>
                              <a:gd name="T48" fmla="*/ 0 w 360"/>
                              <a:gd name="T49" fmla="*/ 1 h 815"/>
                              <a:gd name="T50" fmla="*/ 0 w 360"/>
                              <a:gd name="T51" fmla="*/ 1 h 815"/>
                              <a:gd name="T52" fmla="*/ 0 w 360"/>
                              <a:gd name="T53" fmla="*/ 1 h 815"/>
                              <a:gd name="T54" fmla="*/ 0 w 360"/>
                              <a:gd name="T55" fmla="*/ 1 h 815"/>
                              <a:gd name="T56" fmla="*/ 0 w 360"/>
                              <a:gd name="T57" fmla="*/ 1 h 815"/>
                              <a:gd name="T58" fmla="*/ 0 w 360"/>
                              <a:gd name="T59" fmla="*/ 1 h 815"/>
                              <a:gd name="T60" fmla="*/ 0 w 360"/>
                              <a:gd name="T61" fmla="*/ 1 h 815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60000 65536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</a:gdLst>
                            <a:ahLst/>
                            <a:cxnLst>
                              <a:cxn ang="T62">
                                <a:pos x="T0" y="T1"/>
                              </a:cxn>
                              <a:cxn ang="T63">
                                <a:pos x="T2" y="T3"/>
                              </a:cxn>
                              <a:cxn ang="T64">
                                <a:pos x="T4" y="T5"/>
                              </a:cxn>
                              <a:cxn ang="T65">
                                <a:pos x="T6" y="T7"/>
                              </a:cxn>
                              <a:cxn ang="T66">
                                <a:pos x="T8" y="T9"/>
                              </a:cxn>
                              <a:cxn ang="T67">
                                <a:pos x="T10" y="T11"/>
                              </a:cxn>
                              <a:cxn ang="T68">
                                <a:pos x="T12" y="T13"/>
                              </a:cxn>
                              <a:cxn ang="T69">
                                <a:pos x="T14" y="T15"/>
                              </a:cxn>
                              <a:cxn ang="T70">
                                <a:pos x="T16" y="T17"/>
                              </a:cxn>
                              <a:cxn ang="T71">
                                <a:pos x="T18" y="T19"/>
                              </a:cxn>
                              <a:cxn ang="T72">
                                <a:pos x="T20" y="T21"/>
                              </a:cxn>
                              <a:cxn ang="T73">
                                <a:pos x="T22" y="T23"/>
                              </a:cxn>
                              <a:cxn ang="T74">
                                <a:pos x="T24" y="T25"/>
                              </a:cxn>
                              <a:cxn ang="T75">
                                <a:pos x="T26" y="T27"/>
                              </a:cxn>
                              <a:cxn ang="T76">
                                <a:pos x="T28" y="T29"/>
                              </a:cxn>
                              <a:cxn ang="T77">
                                <a:pos x="T30" y="T31"/>
                              </a:cxn>
                              <a:cxn ang="T78">
                                <a:pos x="T32" y="T33"/>
                              </a:cxn>
                              <a:cxn ang="T79">
                                <a:pos x="T34" y="T35"/>
                              </a:cxn>
                              <a:cxn ang="T80">
                                <a:pos x="T36" y="T37"/>
                              </a:cxn>
                              <a:cxn ang="T81">
                                <a:pos x="T38" y="T39"/>
                              </a:cxn>
                              <a:cxn ang="T82">
                                <a:pos x="T40" y="T41"/>
                              </a:cxn>
                              <a:cxn ang="T83">
                                <a:pos x="T42" y="T43"/>
                              </a:cxn>
                              <a:cxn ang="T84">
                                <a:pos x="T44" y="T45"/>
                              </a:cxn>
                              <a:cxn ang="T85">
                                <a:pos x="T46" y="T47"/>
                              </a:cxn>
                              <a:cxn ang="T86">
                                <a:pos x="T48" y="T49"/>
                              </a:cxn>
                              <a:cxn ang="T87">
                                <a:pos x="T50" y="T51"/>
                              </a:cxn>
                              <a:cxn ang="T88">
                                <a:pos x="T52" y="T53"/>
                              </a:cxn>
                              <a:cxn ang="T89">
                                <a:pos x="T54" y="T55"/>
                              </a:cxn>
                              <a:cxn ang="T90">
                                <a:pos x="T56" y="T57"/>
                              </a:cxn>
                              <a:cxn ang="T91">
                                <a:pos x="T58" y="T59"/>
                              </a:cxn>
                              <a:cxn ang="T92">
                                <a:pos x="T60" y="T61"/>
                              </a:cxn>
                            </a:cxnLst>
                            <a:rect l="0" t="0" r="r" b="b"/>
                            <a:pathLst>
                              <a:path w="360" h="815">
                                <a:moveTo>
                                  <a:pt x="289" y="487"/>
                                </a:moveTo>
                                <a:lnTo>
                                  <a:pt x="360" y="464"/>
                                </a:lnTo>
                                <a:lnTo>
                                  <a:pt x="328" y="354"/>
                                </a:lnTo>
                                <a:lnTo>
                                  <a:pt x="334" y="242"/>
                                </a:lnTo>
                                <a:lnTo>
                                  <a:pt x="297" y="201"/>
                                </a:lnTo>
                                <a:lnTo>
                                  <a:pt x="217" y="173"/>
                                </a:lnTo>
                                <a:lnTo>
                                  <a:pt x="250" y="150"/>
                                </a:lnTo>
                                <a:lnTo>
                                  <a:pt x="277" y="92"/>
                                </a:lnTo>
                                <a:lnTo>
                                  <a:pt x="245" y="21"/>
                                </a:lnTo>
                                <a:lnTo>
                                  <a:pt x="199" y="0"/>
                                </a:lnTo>
                                <a:lnTo>
                                  <a:pt x="118" y="7"/>
                                </a:lnTo>
                                <a:lnTo>
                                  <a:pt x="73" y="79"/>
                                </a:lnTo>
                                <a:lnTo>
                                  <a:pt x="83" y="128"/>
                                </a:lnTo>
                                <a:lnTo>
                                  <a:pt x="108" y="157"/>
                                </a:lnTo>
                                <a:lnTo>
                                  <a:pt x="127" y="167"/>
                                </a:lnTo>
                                <a:lnTo>
                                  <a:pt x="70" y="189"/>
                                </a:lnTo>
                                <a:lnTo>
                                  <a:pt x="24" y="282"/>
                                </a:lnTo>
                                <a:lnTo>
                                  <a:pt x="24" y="379"/>
                                </a:lnTo>
                                <a:lnTo>
                                  <a:pt x="0" y="495"/>
                                </a:lnTo>
                                <a:lnTo>
                                  <a:pt x="51" y="487"/>
                                </a:lnTo>
                                <a:lnTo>
                                  <a:pt x="9" y="638"/>
                                </a:lnTo>
                                <a:lnTo>
                                  <a:pt x="57" y="625"/>
                                </a:lnTo>
                                <a:lnTo>
                                  <a:pt x="105" y="629"/>
                                </a:lnTo>
                                <a:lnTo>
                                  <a:pt x="108" y="713"/>
                                </a:lnTo>
                                <a:lnTo>
                                  <a:pt x="127" y="812"/>
                                </a:lnTo>
                                <a:lnTo>
                                  <a:pt x="220" y="815"/>
                                </a:lnTo>
                                <a:lnTo>
                                  <a:pt x="224" y="690"/>
                                </a:lnTo>
                                <a:lnTo>
                                  <a:pt x="240" y="653"/>
                                </a:lnTo>
                                <a:lnTo>
                                  <a:pt x="345" y="638"/>
                                </a:lnTo>
                                <a:lnTo>
                                  <a:pt x="298" y="539"/>
                                </a:lnTo>
                                <a:lnTo>
                                  <a:pt x="289" y="487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tx2"/>
                          </a:solidFill>
                          <a:ln w="1905">
                            <a:solidFill>
                              <a:schemeClr val="tx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MX" sz="12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85" name="Freeform 66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152" y="2301"/>
                            <a:ext cx="70" cy="71"/>
                          </a:xfrm>
                          <a:custGeom>
                            <a:avLst/>
                            <a:gdLst>
                              <a:gd name="T0" fmla="*/ 0 w 142"/>
                              <a:gd name="T1" fmla="*/ 1 h 142"/>
                              <a:gd name="T2" fmla="*/ 0 w 142"/>
                              <a:gd name="T3" fmla="*/ 1 h 142"/>
                              <a:gd name="T4" fmla="*/ 0 w 142"/>
                              <a:gd name="T5" fmla="*/ 1 h 142"/>
                              <a:gd name="T6" fmla="*/ 0 w 142"/>
                              <a:gd name="T7" fmla="*/ 1 h 142"/>
                              <a:gd name="T8" fmla="*/ 0 w 142"/>
                              <a:gd name="T9" fmla="*/ 1 h 142"/>
                              <a:gd name="T10" fmla="*/ 0 w 142"/>
                              <a:gd name="T11" fmla="*/ 1 h 142"/>
                              <a:gd name="T12" fmla="*/ 0 w 142"/>
                              <a:gd name="T13" fmla="*/ 1 h 142"/>
                              <a:gd name="T14" fmla="*/ 0 w 142"/>
                              <a:gd name="T15" fmla="*/ 1 h 142"/>
                              <a:gd name="T16" fmla="*/ 0 w 142"/>
                              <a:gd name="T17" fmla="*/ 0 h 142"/>
                              <a:gd name="T18" fmla="*/ 0 w 142"/>
                              <a:gd name="T19" fmla="*/ 1 h 142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</a:gdLst>
                            <a:ahLst/>
                            <a:cxnLst>
                              <a:cxn ang="T20">
                                <a:pos x="T0" y="T1"/>
                              </a:cxn>
                              <a:cxn ang="T21">
                                <a:pos x="T2" y="T3"/>
                              </a:cxn>
                              <a:cxn ang="T22">
                                <a:pos x="T4" y="T5"/>
                              </a:cxn>
                              <a:cxn ang="T23">
                                <a:pos x="T6" y="T7"/>
                              </a:cxn>
                              <a:cxn ang="T24">
                                <a:pos x="T8" y="T9"/>
                              </a:cxn>
                              <a:cxn ang="T25">
                                <a:pos x="T10" y="T11"/>
                              </a:cxn>
                              <a:cxn ang="T26">
                                <a:pos x="T12" y="T13"/>
                              </a:cxn>
                              <a:cxn ang="T27">
                                <a:pos x="T14" y="T15"/>
                              </a:cxn>
                              <a:cxn ang="T28">
                                <a:pos x="T16" y="T17"/>
                              </a:cxn>
                              <a:cxn ang="T29">
                                <a:pos x="T18" y="T19"/>
                              </a:cxn>
                            </a:cxnLst>
                            <a:rect l="0" t="0" r="r" b="b"/>
                            <a:pathLst>
                              <a:path w="142" h="142">
                                <a:moveTo>
                                  <a:pt x="30" y="14"/>
                                </a:moveTo>
                                <a:lnTo>
                                  <a:pt x="0" y="53"/>
                                </a:lnTo>
                                <a:lnTo>
                                  <a:pt x="4" y="106"/>
                                </a:lnTo>
                                <a:lnTo>
                                  <a:pt x="58" y="142"/>
                                </a:lnTo>
                                <a:lnTo>
                                  <a:pt x="96" y="134"/>
                                </a:lnTo>
                                <a:lnTo>
                                  <a:pt x="127" y="113"/>
                                </a:lnTo>
                                <a:lnTo>
                                  <a:pt x="142" y="79"/>
                                </a:lnTo>
                                <a:lnTo>
                                  <a:pt x="129" y="25"/>
                                </a:lnTo>
                                <a:lnTo>
                                  <a:pt x="81" y="0"/>
                                </a:lnTo>
                                <a:lnTo>
                                  <a:pt x="30" y="14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tx2"/>
                          </a:solidFill>
                          <a:ln w="1905">
                            <a:solidFill>
                              <a:schemeClr val="tx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MX" sz="12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86" name="Freeform 67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119" y="2385"/>
                            <a:ext cx="143" cy="303"/>
                          </a:xfrm>
                          <a:custGeom>
                            <a:avLst/>
                            <a:gdLst>
                              <a:gd name="T0" fmla="*/ 1 w 285"/>
                              <a:gd name="T1" fmla="*/ 0 h 607"/>
                              <a:gd name="T2" fmla="*/ 1 w 285"/>
                              <a:gd name="T3" fmla="*/ 0 h 607"/>
                              <a:gd name="T4" fmla="*/ 1 w 285"/>
                              <a:gd name="T5" fmla="*/ 0 h 607"/>
                              <a:gd name="T6" fmla="*/ 1 w 285"/>
                              <a:gd name="T7" fmla="*/ 0 h 607"/>
                              <a:gd name="T8" fmla="*/ 1 w 285"/>
                              <a:gd name="T9" fmla="*/ 0 h 607"/>
                              <a:gd name="T10" fmla="*/ 1 w 285"/>
                              <a:gd name="T11" fmla="*/ 0 h 607"/>
                              <a:gd name="T12" fmla="*/ 1 w 285"/>
                              <a:gd name="T13" fmla="*/ 0 h 607"/>
                              <a:gd name="T14" fmla="*/ 1 w 285"/>
                              <a:gd name="T15" fmla="*/ 0 h 607"/>
                              <a:gd name="T16" fmla="*/ 1 w 285"/>
                              <a:gd name="T17" fmla="*/ 0 h 607"/>
                              <a:gd name="T18" fmla="*/ 1 w 285"/>
                              <a:gd name="T19" fmla="*/ 0 h 607"/>
                              <a:gd name="T20" fmla="*/ 1 w 285"/>
                              <a:gd name="T21" fmla="*/ 0 h 607"/>
                              <a:gd name="T22" fmla="*/ 1 w 285"/>
                              <a:gd name="T23" fmla="*/ 0 h 607"/>
                              <a:gd name="T24" fmla="*/ 1 w 285"/>
                              <a:gd name="T25" fmla="*/ 0 h 607"/>
                              <a:gd name="T26" fmla="*/ 1 w 285"/>
                              <a:gd name="T27" fmla="*/ 0 h 607"/>
                              <a:gd name="T28" fmla="*/ 1 w 285"/>
                              <a:gd name="T29" fmla="*/ 0 h 607"/>
                              <a:gd name="T30" fmla="*/ 1 w 285"/>
                              <a:gd name="T31" fmla="*/ 0 h 607"/>
                              <a:gd name="T32" fmla="*/ 1 w 285"/>
                              <a:gd name="T33" fmla="*/ 0 h 607"/>
                              <a:gd name="T34" fmla="*/ 1 w 285"/>
                              <a:gd name="T35" fmla="*/ 0 h 607"/>
                              <a:gd name="T36" fmla="*/ 1 w 285"/>
                              <a:gd name="T37" fmla="*/ 0 h 607"/>
                              <a:gd name="T38" fmla="*/ 1 w 285"/>
                              <a:gd name="T39" fmla="*/ 0 h 607"/>
                              <a:gd name="T40" fmla="*/ 1 w 285"/>
                              <a:gd name="T41" fmla="*/ 0 h 607"/>
                              <a:gd name="T42" fmla="*/ 1 w 285"/>
                              <a:gd name="T43" fmla="*/ 0 h 607"/>
                              <a:gd name="T44" fmla="*/ 1 w 285"/>
                              <a:gd name="T45" fmla="*/ 0 h 607"/>
                              <a:gd name="T46" fmla="*/ 1 w 285"/>
                              <a:gd name="T47" fmla="*/ 0 h 607"/>
                              <a:gd name="T48" fmla="*/ 1 w 285"/>
                              <a:gd name="T49" fmla="*/ 0 h 607"/>
                              <a:gd name="T50" fmla="*/ 0 w 285"/>
                              <a:gd name="T51" fmla="*/ 0 h 607"/>
                              <a:gd name="T52" fmla="*/ 1 w 285"/>
                              <a:gd name="T53" fmla="*/ 0 h 607"/>
                              <a:gd name="T54" fmla="*/ 1 w 285"/>
                              <a:gd name="T55" fmla="*/ 0 h 607"/>
                              <a:gd name="T56" fmla="*/ 1 w 285"/>
                              <a:gd name="T57" fmla="*/ 0 h 607"/>
                              <a:gd name="T58" fmla="*/ 1 w 285"/>
                              <a:gd name="T59" fmla="*/ 0 h 607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60000 65536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</a:gdLst>
                            <a:ahLst/>
                            <a:cxnLst>
                              <a:cxn ang="T60">
                                <a:pos x="T0" y="T1"/>
                              </a:cxn>
                              <a:cxn ang="T61">
                                <a:pos x="T2" y="T3"/>
                              </a:cxn>
                              <a:cxn ang="T62">
                                <a:pos x="T4" y="T5"/>
                              </a:cxn>
                              <a:cxn ang="T63">
                                <a:pos x="T6" y="T7"/>
                              </a:cxn>
                              <a:cxn ang="T64">
                                <a:pos x="T8" y="T9"/>
                              </a:cxn>
                              <a:cxn ang="T65">
                                <a:pos x="T10" y="T11"/>
                              </a:cxn>
                              <a:cxn ang="T66">
                                <a:pos x="T12" y="T13"/>
                              </a:cxn>
                              <a:cxn ang="T67">
                                <a:pos x="T14" y="T15"/>
                              </a:cxn>
                              <a:cxn ang="T68">
                                <a:pos x="T16" y="T17"/>
                              </a:cxn>
                              <a:cxn ang="T69">
                                <a:pos x="T18" y="T19"/>
                              </a:cxn>
                              <a:cxn ang="T70">
                                <a:pos x="T20" y="T21"/>
                              </a:cxn>
                              <a:cxn ang="T71">
                                <a:pos x="T22" y="T23"/>
                              </a:cxn>
                              <a:cxn ang="T72">
                                <a:pos x="T24" y="T25"/>
                              </a:cxn>
                              <a:cxn ang="T73">
                                <a:pos x="T26" y="T27"/>
                              </a:cxn>
                              <a:cxn ang="T74">
                                <a:pos x="T28" y="T29"/>
                              </a:cxn>
                              <a:cxn ang="T75">
                                <a:pos x="T30" y="T31"/>
                              </a:cxn>
                              <a:cxn ang="T76">
                                <a:pos x="T32" y="T33"/>
                              </a:cxn>
                              <a:cxn ang="T77">
                                <a:pos x="T34" y="T35"/>
                              </a:cxn>
                              <a:cxn ang="T78">
                                <a:pos x="T36" y="T37"/>
                              </a:cxn>
                              <a:cxn ang="T79">
                                <a:pos x="T38" y="T39"/>
                              </a:cxn>
                              <a:cxn ang="T80">
                                <a:pos x="T40" y="T41"/>
                              </a:cxn>
                              <a:cxn ang="T81">
                                <a:pos x="T42" y="T43"/>
                              </a:cxn>
                              <a:cxn ang="T82">
                                <a:pos x="T44" y="T45"/>
                              </a:cxn>
                              <a:cxn ang="T83">
                                <a:pos x="T46" y="T47"/>
                              </a:cxn>
                              <a:cxn ang="T84">
                                <a:pos x="T48" y="T49"/>
                              </a:cxn>
                              <a:cxn ang="T85">
                                <a:pos x="T50" y="T51"/>
                              </a:cxn>
                              <a:cxn ang="T86">
                                <a:pos x="T52" y="T53"/>
                              </a:cxn>
                              <a:cxn ang="T87">
                                <a:pos x="T54" y="T55"/>
                              </a:cxn>
                              <a:cxn ang="T88">
                                <a:pos x="T56" y="T57"/>
                              </a:cxn>
                              <a:cxn ang="T89">
                                <a:pos x="T58" y="T59"/>
                              </a:cxn>
                            </a:cxnLst>
                            <a:rect l="0" t="0" r="r" b="b"/>
                            <a:pathLst>
                              <a:path w="285" h="607">
                                <a:moveTo>
                                  <a:pt x="70" y="205"/>
                                </a:moveTo>
                                <a:lnTo>
                                  <a:pt x="52" y="296"/>
                                </a:lnTo>
                                <a:lnTo>
                                  <a:pt x="23" y="353"/>
                                </a:lnTo>
                                <a:lnTo>
                                  <a:pt x="6" y="425"/>
                                </a:lnTo>
                                <a:lnTo>
                                  <a:pt x="85" y="417"/>
                                </a:lnTo>
                                <a:lnTo>
                                  <a:pt x="107" y="597"/>
                                </a:lnTo>
                                <a:lnTo>
                                  <a:pt x="156" y="607"/>
                                </a:lnTo>
                                <a:lnTo>
                                  <a:pt x="166" y="501"/>
                                </a:lnTo>
                                <a:lnTo>
                                  <a:pt x="188" y="425"/>
                                </a:lnTo>
                                <a:lnTo>
                                  <a:pt x="269" y="425"/>
                                </a:lnTo>
                                <a:lnTo>
                                  <a:pt x="234" y="355"/>
                                </a:lnTo>
                                <a:lnTo>
                                  <a:pt x="223" y="287"/>
                                </a:lnTo>
                                <a:lnTo>
                                  <a:pt x="213" y="228"/>
                                </a:lnTo>
                                <a:lnTo>
                                  <a:pt x="222" y="152"/>
                                </a:lnTo>
                                <a:lnTo>
                                  <a:pt x="234" y="262"/>
                                </a:lnTo>
                                <a:lnTo>
                                  <a:pt x="246" y="281"/>
                                </a:lnTo>
                                <a:lnTo>
                                  <a:pt x="285" y="273"/>
                                </a:lnTo>
                                <a:lnTo>
                                  <a:pt x="268" y="185"/>
                                </a:lnTo>
                                <a:lnTo>
                                  <a:pt x="267" y="84"/>
                                </a:lnTo>
                                <a:lnTo>
                                  <a:pt x="239" y="35"/>
                                </a:lnTo>
                                <a:lnTo>
                                  <a:pt x="179" y="8"/>
                                </a:lnTo>
                                <a:lnTo>
                                  <a:pt x="93" y="0"/>
                                </a:lnTo>
                                <a:lnTo>
                                  <a:pt x="39" y="38"/>
                                </a:lnTo>
                                <a:lnTo>
                                  <a:pt x="16" y="104"/>
                                </a:lnTo>
                                <a:lnTo>
                                  <a:pt x="10" y="183"/>
                                </a:lnTo>
                                <a:lnTo>
                                  <a:pt x="0" y="284"/>
                                </a:lnTo>
                                <a:lnTo>
                                  <a:pt x="37" y="281"/>
                                </a:lnTo>
                                <a:lnTo>
                                  <a:pt x="47" y="201"/>
                                </a:lnTo>
                                <a:lnTo>
                                  <a:pt x="65" y="134"/>
                                </a:lnTo>
                                <a:lnTo>
                                  <a:pt x="70" y="20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tx2"/>
                          </a:solidFill>
                          <a:ln w="1905">
                            <a:solidFill>
                              <a:schemeClr val="tx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MX" sz="12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170" name="Group 67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41" y="2829"/>
                        <a:ext cx="142" cy="154"/>
                        <a:chOff x="837" y="3165"/>
                        <a:chExt cx="142" cy="154"/>
                      </a:xfrm>
                    </p:grpSpPr>
                    <p:sp>
                      <p:nvSpPr>
                        <p:cNvPr id="177" name="Freeform 67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837" y="3169"/>
                          <a:ext cx="66" cy="150"/>
                        </a:xfrm>
                        <a:custGeom>
                          <a:avLst/>
                          <a:gdLst>
                            <a:gd name="T0" fmla="*/ 0 w 347"/>
                            <a:gd name="T1" fmla="*/ 0 h 792"/>
                            <a:gd name="T2" fmla="*/ 0 w 347"/>
                            <a:gd name="T3" fmla="*/ 0 h 792"/>
                            <a:gd name="T4" fmla="*/ 0 w 347"/>
                            <a:gd name="T5" fmla="*/ 0 h 792"/>
                            <a:gd name="T6" fmla="*/ 0 w 347"/>
                            <a:gd name="T7" fmla="*/ 0 h 792"/>
                            <a:gd name="T8" fmla="*/ 0 w 347"/>
                            <a:gd name="T9" fmla="*/ 0 h 792"/>
                            <a:gd name="T10" fmla="*/ 0 w 347"/>
                            <a:gd name="T11" fmla="*/ 0 h 792"/>
                            <a:gd name="T12" fmla="*/ 0 w 347"/>
                            <a:gd name="T13" fmla="*/ 0 h 792"/>
                            <a:gd name="T14" fmla="*/ 0 w 347"/>
                            <a:gd name="T15" fmla="*/ 0 h 792"/>
                            <a:gd name="T16" fmla="*/ 0 w 347"/>
                            <a:gd name="T17" fmla="*/ 0 h 792"/>
                            <a:gd name="T18" fmla="*/ 0 w 347"/>
                            <a:gd name="T19" fmla="*/ 0 h 792"/>
                            <a:gd name="T20" fmla="*/ 0 w 347"/>
                            <a:gd name="T21" fmla="*/ 0 h 792"/>
                            <a:gd name="T22" fmla="*/ 0 w 347"/>
                            <a:gd name="T23" fmla="*/ 0 h 792"/>
                            <a:gd name="T24" fmla="*/ 0 w 347"/>
                            <a:gd name="T25" fmla="*/ 0 h 792"/>
                            <a:gd name="T26" fmla="*/ 0 w 347"/>
                            <a:gd name="T27" fmla="*/ 0 h 792"/>
                            <a:gd name="T28" fmla="*/ 0 w 347"/>
                            <a:gd name="T29" fmla="*/ 0 h 792"/>
                            <a:gd name="T30" fmla="*/ 0 w 347"/>
                            <a:gd name="T31" fmla="*/ 0 h 792"/>
                            <a:gd name="T32" fmla="*/ 0 w 347"/>
                            <a:gd name="T33" fmla="*/ 0 h 792"/>
                            <a:gd name="T34" fmla="*/ 0 w 347"/>
                            <a:gd name="T35" fmla="*/ 0 h 792"/>
                            <a:gd name="T36" fmla="*/ 0 w 347"/>
                            <a:gd name="T37" fmla="*/ 0 h 792"/>
                            <a:gd name="T38" fmla="*/ 0 w 347"/>
                            <a:gd name="T39" fmla="*/ 0 h 792"/>
                            <a:gd name="T40" fmla="*/ 0 w 347"/>
                            <a:gd name="T41" fmla="*/ 0 h 792"/>
                            <a:gd name="T42" fmla="*/ 0 w 347"/>
                            <a:gd name="T43" fmla="*/ 0 h 792"/>
                            <a:gd name="T44" fmla="*/ 0 w 347"/>
                            <a:gd name="T45" fmla="*/ 0 h 792"/>
                            <a:gd name="T46" fmla="*/ 0 w 347"/>
                            <a:gd name="T47" fmla="*/ 0 h 792"/>
                            <a:gd name="T48" fmla="*/ 0 w 347"/>
                            <a:gd name="T49" fmla="*/ 0 h 792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</a:gdLst>
                          <a:ahLst/>
                          <a:cxnLst>
                            <a:cxn ang="T50">
                              <a:pos x="T0" y="T1"/>
                            </a:cxn>
                            <a:cxn ang="T51">
                              <a:pos x="T2" y="T3"/>
                            </a:cxn>
                            <a:cxn ang="T52">
                              <a:pos x="T4" y="T5"/>
                            </a:cxn>
                            <a:cxn ang="T53">
                              <a:pos x="T6" y="T7"/>
                            </a:cxn>
                            <a:cxn ang="T54">
                              <a:pos x="T8" y="T9"/>
                            </a:cxn>
                            <a:cxn ang="T55">
                              <a:pos x="T10" y="T11"/>
                            </a:cxn>
                            <a:cxn ang="T56">
                              <a:pos x="T12" y="T13"/>
                            </a:cxn>
                            <a:cxn ang="T57">
                              <a:pos x="T14" y="T15"/>
                            </a:cxn>
                            <a:cxn ang="T58">
                              <a:pos x="T16" y="T17"/>
                            </a:cxn>
                            <a:cxn ang="T59">
                              <a:pos x="T18" y="T19"/>
                            </a:cxn>
                            <a:cxn ang="T60">
                              <a:pos x="T20" y="T21"/>
                            </a:cxn>
                            <a:cxn ang="T61">
                              <a:pos x="T22" y="T23"/>
                            </a:cxn>
                            <a:cxn ang="T62">
                              <a:pos x="T24" y="T25"/>
                            </a:cxn>
                            <a:cxn ang="T63">
                              <a:pos x="T26" y="T27"/>
                            </a:cxn>
                            <a:cxn ang="T64">
                              <a:pos x="T28" y="T29"/>
                            </a:cxn>
                            <a:cxn ang="T65">
                              <a:pos x="T30" y="T31"/>
                            </a:cxn>
                            <a:cxn ang="T66">
                              <a:pos x="T32" y="T33"/>
                            </a:cxn>
                            <a:cxn ang="T67">
                              <a:pos x="T34" y="T35"/>
                            </a:cxn>
                            <a:cxn ang="T68">
                              <a:pos x="T36" y="T37"/>
                            </a:cxn>
                            <a:cxn ang="T69">
                              <a:pos x="T38" y="T39"/>
                            </a:cxn>
                            <a:cxn ang="T70">
                              <a:pos x="T40" y="T41"/>
                            </a:cxn>
                            <a:cxn ang="T71">
                              <a:pos x="T42" y="T43"/>
                            </a:cxn>
                            <a:cxn ang="T72">
                              <a:pos x="T44" y="T45"/>
                            </a:cxn>
                            <a:cxn ang="T73">
                              <a:pos x="T46" y="T47"/>
                            </a:cxn>
                            <a:cxn ang="T74">
                              <a:pos x="T48" y="T49"/>
                            </a:cxn>
                          </a:cxnLst>
                          <a:rect l="0" t="0" r="r" b="b"/>
                          <a:pathLst>
                            <a:path w="347" h="792">
                              <a:moveTo>
                                <a:pt x="347" y="464"/>
                              </a:moveTo>
                              <a:lnTo>
                                <a:pt x="317" y="354"/>
                              </a:lnTo>
                              <a:lnTo>
                                <a:pt x="323" y="242"/>
                              </a:lnTo>
                              <a:lnTo>
                                <a:pt x="286" y="200"/>
                              </a:lnTo>
                              <a:lnTo>
                                <a:pt x="204" y="173"/>
                              </a:lnTo>
                              <a:lnTo>
                                <a:pt x="238" y="150"/>
                              </a:lnTo>
                              <a:lnTo>
                                <a:pt x="265" y="92"/>
                              </a:lnTo>
                              <a:lnTo>
                                <a:pt x="232" y="21"/>
                              </a:lnTo>
                              <a:lnTo>
                                <a:pt x="187" y="0"/>
                              </a:lnTo>
                              <a:lnTo>
                                <a:pt x="118" y="9"/>
                              </a:lnTo>
                              <a:lnTo>
                                <a:pt x="70" y="71"/>
                              </a:lnTo>
                              <a:lnTo>
                                <a:pt x="76" y="124"/>
                              </a:lnTo>
                              <a:lnTo>
                                <a:pt x="124" y="161"/>
                              </a:lnTo>
                              <a:lnTo>
                                <a:pt x="75" y="190"/>
                              </a:lnTo>
                              <a:lnTo>
                                <a:pt x="26" y="245"/>
                              </a:lnTo>
                              <a:lnTo>
                                <a:pt x="12" y="334"/>
                              </a:lnTo>
                              <a:lnTo>
                                <a:pt x="0" y="497"/>
                              </a:lnTo>
                              <a:lnTo>
                                <a:pt x="70" y="491"/>
                              </a:lnTo>
                              <a:lnTo>
                                <a:pt x="74" y="549"/>
                              </a:lnTo>
                              <a:lnTo>
                                <a:pt x="58" y="654"/>
                              </a:lnTo>
                              <a:lnTo>
                                <a:pt x="63" y="773"/>
                              </a:lnTo>
                              <a:lnTo>
                                <a:pt x="181" y="792"/>
                              </a:lnTo>
                              <a:lnTo>
                                <a:pt x="292" y="773"/>
                              </a:lnTo>
                              <a:lnTo>
                                <a:pt x="271" y="490"/>
                              </a:lnTo>
                              <a:lnTo>
                                <a:pt x="347" y="4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tx2"/>
                        </a:solidFill>
                        <a:ln w="1905">
                          <a:solidFill>
                            <a:schemeClr val="tx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MX" sz="12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grpSp>
                      <p:nvGrpSpPr>
                        <p:cNvPr id="178" name="Group 67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911" y="3165"/>
                          <a:ext cx="68" cy="154"/>
                          <a:chOff x="1102" y="2293"/>
                          <a:chExt cx="179" cy="408"/>
                        </a:xfrm>
                      </p:grpSpPr>
                      <p:sp>
                        <p:nvSpPr>
                          <p:cNvPr id="179" name="Freeform 67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102" y="2293"/>
                            <a:ext cx="179" cy="408"/>
                          </a:xfrm>
                          <a:custGeom>
                            <a:avLst/>
                            <a:gdLst>
                              <a:gd name="T0" fmla="*/ 0 w 360"/>
                              <a:gd name="T1" fmla="*/ 1 h 815"/>
                              <a:gd name="T2" fmla="*/ 0 w 360"/>
                              <a:gd name="T3" fmla="*/ 1 h 815"/>
                              <a:gd name="T4" fmla="*/ 0 w 360"/>
                              <a:gd name="T5" fmla="*/ 1 h 815"/>
                              <a:gd name="T6" fmla="*/ 0 w 360"/>
                              <a:gd name="T7" fmla="*/ 1 h 815"/>
                              <a:gd name="T8" fmla="*/ 0 w 360"/>
                              <a:gd name="T9" fmla="*/ 1 h 815"/>
                              <a:gd name="T10" fmla="*/ 0 w 360"/>
                              <a:gd name="T11" fmla="*/ 1 h 815"/>
                              <a:gd name="T12" fmla="*/ 0 w 360"/>
                              <a:gd name="T13" fmla="*/ 1 h 815"/>
                              <a:gd name="T14" fmla="*/ 0 w 360"/>
                              <a:gd name="T15" fmla="*/ 1 h 815"/>
                              <a:gd name="T16" fmla="*/ 0 w 360"/>
                              <a:gd name="T17" fmla="*/ 1 h 815"/>
                              <a:gd name="T18" fmla="*/ 0 w 360"/>
                              <a:gd name="T19" fmla="*/ 0 h 815"/>
                              <a:gd name="T20" fmla="*/ 0 w 360"/>
                              <a:gd name="T21" fmla="*/ 1 h 815"/>
                              <a:gd name="T22" fmla="*/ 0 w 360"/>
                              <a:gd name="T23" fmla="*/ 1 h 815"/>
                              <a:gd name="T24" fmla="*/ 0 w 360"/>
                              <a:gd name="T25" fmla="*/ 1 h 815"/>
                              <a:gd name="T26" fmla="*/ 0 w 360"/>
                              <a:gd name="T27" fmla="*/ 1 h 815"/>
                              <a:gd name="T28" fmla="*/ 0 w 360"/>
                              <a:gd name="T29" fmla="*/ 1 h 815"/>
                              <a:gd name="T30" fmla="*/ 0 w 360"/>
                              <a:gd name="T31" fmla="*/ 1 h 815"/>
                              <a:gd name="T32" fmla="*/ 0 w 360"/>
                              <a:gd name="T33" fmla="*/ 1 h 815"/>
                              <a:gd name="T34" fmla="*/ 0 w 360"/>
                              <a:gd name="T35" fmla="*/ 1 h 815"/>
                              <a:gd name="T36" fmla="*/ 0 w 360"/>
                              <a:gd name="T37" fmla="*/ 1 h 815"/>
                              <a:gd name="T38" fmla="*/ 0 w 360"/>
                              <a:gd name="T39" fmla="*/ 1 h 815"/>
                              <a:gd name="T40" fmla="*/ 0 w 360"/>
                              <a:gd name="T41" fmla="*/ 1 h 815"/>
                              <a:gd name="T42" fmla="*/ 0 w 360"/>
                              <a:gd name="T43" fmla="*/ 1 h 815"/>
                              <a:gd name="T44" fmla="*/ 0 w 360"/>
                              <a:gd name="T45" fmla="*/ 1 h 815"/>
                              <a:gd name="T46" fmla="*/ 0 w 360"/>
                              <a:gd name="T47" fmla="*/ 1 h 815"/>
                              <a:gd name="T48" fmla="*/ 0 w 360"/>
                              <a:gd name="T49" fmla="*/ 1 h 815"/>
                              <a:gd name="T50" fmla="*/ 0 w 360"/>
                              <a:gd name="T51" fmla="*/ 1 h 815"/>
                              <a:gd name="T52" fmla="*/ 0 w 360"/>
                              <a:gd name="T53" fmla="*/ 1 h 815"/>
                              <a:gd name="T54" fmla="*/ 0 w 360"/>
                              <a:gd name="T55" fmla="*/ 1 h 815"/>
                              <a:gd name="T56" fmla="*/ 0 w 360"/>
                              <a:gd name="T57" fmla="*/ 1 h 815"/>
                              <a:gd name="T58" fmla="*/ 0 w 360"/>
                              <a:gd name="T59" fmla="*/ 1 h 815"/>
                              <a:gd name="T60" fmla="*/ 0 w 360"/>
                              <a:gd name="T61" fmla="*/ 1 h 815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60000 65536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</a:gdLst>
                            <a:ahLst/>
                            <a:cxnLst>
                              <a:cxn ang="T62">
                                <a:pos x="T0" y="T1"/>
                              </a:cxn>
                              <a:cxn ang="T63">
                                <a:pos x="T2" y="T3"/>
                              </a:cxn>
                              <a:cxn ang="T64">
                                <a:pos x="T4" y="T5"/>
                              </a:cxn>
                              <a:cxn ang="T65">
                                <a:pos x="T6" y="T7"/>
                              </a:cxn>
                              <a:cxn ang="T66">
                                <a:pos x="T8" y="T9"/>
                              </a:cxn>
                              <a:cxn ang="T67">
                                <a:pos x="T10" y="T11"/>
                              </a:cxn>
                              <a:cxn ang="T68">
                                <a:pos x="T12" y="T13"/>
                              </a:cxn>
                              <a:cxn ang="T69">
                                <a:pos x="T14" y="T15"/>
                              </a:cxn>
                              <a:cxn ang="T70">
                                <a:pos x="T16" y="T17"/>
                              </a:cxn>
                              <a:cxn ang="T71">
                                <a:pos x="T18" y="T19"/>
                              </a:cxn>
                              <a:cxn ang="T72">
                                <a:pos x="T20" y="T21"/>
                              </a:cxn>
                              <a:cxn ang="T73">
                                <a:pos x="T22" y="T23"/>
                              </a:cxn>
                              <a:cxn ang="T74">
                                <a:pos x="T24" y="T25"/>
                              </a:cxn>
                              <a:cxn ang="T75">
                                <a:pos x="T26" y="T27"/>
                              </a:cxn>
                              <a:cxn ang="T76">
                                <a:pos x="T28" y="T29"/>
                              </a:cxn>
                              <a:cxn ang="T77">
                                <a:pos x="T30" y="T31"/>
                              </a:cxn>
                              <a:cxn ang="T78">
                                <a:pos x="T32" y="T33"/>
                              </a:cxn>
                              <a:cxn ang="T79">
                                <a:pos x="T34" y="T35"/>
                              </a:cxn>
                              <a:cxn ang="T80">
                                <a:pos x="T36" y="T37"/>
                              </a:cxn>
                              <a:cxn ang="T81">
                                <a:pos x="T38" y="T39"/>
                              </a:cxn>
                              <a:cxn ang="T82">
                                <a:pos x="T40" y="T41"/>
                              </a:cxn>
                              <a:cxn ang="T83">
                                <a:pos x="T42" y="T43"/>
                              </a:cxn>
                              <a:cxn ang="T84">
                                <a:pos x="T44" y="T45"/>
                              </a:cxn>
                              <a:cxn ang="T85">
                                <a:pos x="T46" y="T47"/>
                              </a:cxn>
                              <a:cxn ang="T86">
                                <a:pos x="T48" y="T49"/>
                              </a:cxn>
                              <a:cxn ang="T87">
                                <a:pos x="T50" y="T51"/>
                              </a:cxn>
                              <a:cxn ang="T88">
                                <a:pos x="T52" y="T53"/>
                              </a:cxn>
                              <a:cxn ang="T89">
                                <a:pos x="T54" y="T55"/>
                              </a:cxn>
                              <a:cxn ang="T90">
                                <a:pos x="T56" y="T57"/>
                              </a:cxn>
                              <a:cxn ang="T91">
                                <a:pos x="T58" y="T59"/>
                              </a:cxn>
                              <a:cxn ang="T92">
                                <a:pos x="T60" y="T61"/>
                              </a:cxn>
                            </a:cxnLst>
                            <a:rect l="0" t="0" r="r" b="b"/>
                            <a:pathLst>
                              <a:path w="360" h="815">
                                <a:moveTo>
                                  <a:pt x="289" y="487"/>
                                </a:moveTo>
                                <a:lnTo>
                                  <a:pt x="360" y="464"/>
                                </a:lnTo>
                                <a:lnTo>
                                  <a:pt x="328" y="354"/>
                                </a:lnTo>
                                <a:lnTo>
                                  <a:pt x="334" y="242"/>
                                </a:lnTo>
                                <a:lnTo>
                                  <a:pt x="297" y="201"/>
                                </a:lnTo>
                                <a:lnTo>
                                  <a:pt x="217" y="173"/>
                                </a:lnTo>
                                <a:lnTo>
                                  <a:pt x="250" y="150"/>
                                </a:lnTo>
                                <a:lnTo>
                                  <a:pt x="277" y="92"/>
                                </a:lnTo>
                                <a:lnTo>
                                  <a:pt x="245" y="21"/>
                                </a:lnTo>
                                <a:lnTo>
                                  <a:pt x="199" y="0"/>
                                </a:lnTo>
                                <a:lnTo>
                                  <a:pt x="118" y="7"/>
                                </a:lnTo>
                                <a:lnTo>
                                  <a:pt x="73" y="79"/>
                                </a:lnTo>
                                <a:lnTo>
                                  <a:pt x="83" y="128"/>
                                </a:lnTo>
                                <a:lnTo>
                                  <a:pt x="108" y="157"/>
                                </a:lnTo>
                                <a:lnTo>
                                  <a:pt x="127" y="167"/>
                                </a:lnTo>
                                <a:lnTo>
                                  <a:pt x="70" y="189"/>
                                </a:lnTo>
                                <a:lnTo>
                                  <a:pt x="24" y="282"/>
                                </a:lnTo>
                                <a:lnTo>
                                  <a:pt x="24" y="379"/>
                                </a:lnTo>
                                <a:lnTo>
                                  <a:pt x="0" y="495"/>
                                </a:lnTo>
                                <a:lnTo>
                                  <a:pt x="51" y="487"/>
                                </a:lnTo>
                                <a:lnTo>
                                  <a:pt x="9" y="638"/>
                                </a:lnTo>
                                <a:lnTo>
                                  <a:pt x="57" y="625"/>
                                </a:lnTo>
                                <a:lnTo>
                                  <a:pt x="105" y="629"/>
                                </a:lnTo>
                                <a:lnTo>
                                  <a:pt x="108" y="713"/>
                                </a:lnTo>
                                <a:lnTo>
                                  <a:pt x="127" y="812"/>
                                </a:lnTo>
                                <a:lnTo>
                                  <a:pt x="220" y="815"/>
                                </a:lnTo>
                                <a:lnTo>
                                  <a:pt x="224" y="690"/>
                                </a:lnTo>
                                <a:lnTo>
                                  <a:pt x="240" y="653"/>
                                </a:lnTo>
                                <a:lnTo>
                                  <a:pt x="345" y="638"/>
                                </a:lnTo>
                                <a:lnTo>
                                  <a:pt x="298" y="539"/>
                                </a:lnTo>
                                <a:lnTo>
                                  <a:pt x="289" y="487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tx2"/>
                          </a:solidFill>
                          <a:ln w="1905">
                            <a:solidFill>
                              <a:schemeClr val="tx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MX" sz="12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80" name="Freeform 67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152" y="2301"/>
                            <a:ext cx="70" cy="71"/>
                          </a:xfrm>
                          <a:custGeom>
                            <a:avLst/>
                            <a:gdLst>
                              <a:gd name="T0" fmla="*/ 0 w 142"/>
                              <a:gd name="T1" fmla="*/ 1 h 142"/>
                              <a:gd name="T2" fmla="*/ 0 w 142"/>
                              <a:gd name="T3" fmla="*/ 1 h 142"/>
                              <a:gd name="T4" fmla="*/ 0 w 142"/>
                              <a:gd name="T5" fmla="*/ 1 h 142"/>
                              <a:gd name="T6" fmla="*/ 0 w 142"/>
                              <a:gd name="T7" fmla="*/ 1 h 142"/>
                              <a:gd name="T8" fmla="*/ 0 w 142"/>
                              <a:gd name="T9" fmla="*/ 1 h 142"/>
                              <a:gd name="T10" fmla="*/ 0 w 142"/>
                              <a:gd name="T11" fmla="*/ 1 h 142"/>
                              <a:gd name="T12" fmla="*/ 0 w 142"/>
                              <a:gd name="T13" fmla="*/ 1 h 142"/>
                              <a:gd name="T14" fmla="*/ 0 w 142"/>
                              <a:gd name="T15" fmla="*/ 1 h 142"/>
                              <a:gd name="T16" fmla="*/ 0 w 142"/>
                              <a:gd name="T17" fmla="*/ 0 h 142"/>
                              <a:gd name="T18" fmla="*/ 0 w 142"/>
                              <a:gd name="T19" fmla="*/ 1 h 142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</a:gdLst>
                            <a:ahLst/>
                            <a:cxnLst>
                              <a:cxn ang="T20">
                                <a:pos x="T0" y="T1"/>
                              </a:cxn>
                              <a:cxn ang="T21">
                                <a:pos x="T2" y="T3"/>
                              </a:cxn>
                              <a:cxn ang="T22">
                                <a:pos x="T4" y="T5"/>
                              </a:cxn>
                              <a:cxn ang="T23">
                                <a:pos x="T6" y="T7"/>
                              </a:cxn>
                              <a:cxn ang="T24">
                                <a:pos x="T8" y="T9"/>
                              </a:cxn>
                              <a:cxn ang="T25">
                                <a:pos x="T10" y="T11"/>
                              </a:cxn>
                              <a:cxn ang="T26">
                                <a:pos x="T12" y="T13"/>
                              </a:cxn>
                              <a:cxn ang="T27">
                                <a:pos x="T14" y="T15"/>
                              </a:cxn>
                              <a:cxn ang="T28">
                                <a:pos x="T16" y="T17"/>
                              </a:cxn>
                              <a:cxn ang="T29">
                                <a:pos x="T18" y="T19"/>
                              </a:cxn>
                            </a:cxnLst>
                            <a:rect l="0" t="0" r="r" b="b"/>
                            <a:pathLst>
                              <a:path w="142" h="142">
                                <a:moveTo>
                                  <a:pt x="30" y="14"/>
                                </a:moveTo>
                                <a:lnTo>
                                  <a:pt x="0" y="53"/>
                                </a:lnTo>
                                <a:lnTo>
                                  <a:pt x="4" y="106"/>
                                </a:lnTo>
                                <a:lnTo>
                                  <a:pt x="58" y="142"/>
                                </a:lnTo>
                                <a:lnTo>
                                  <a:pt x="96" y="134"/>
                                </a:lnTo>
                                <a:lnTo>
                                  <a:pt x="127" y="113"/>
                                </a:lnTo>
                                <a:lnTo>
                                  <a:pt x="142" y="79"/>
                                </a:lnTo>
                                <a:lnTo>
                                  <a:pt x="129" y="25"/>
                                </a:lnTo>
                                <a:lnTo>
                                  <a:pt x="81" y="0"/>
                                </a:lnTo>
                                <a:lnTo>
                                  <a:pt x="30" y="14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tx2"/>
                          </a:solidFill>
                          <a:ln w="1905">
                            <a:solidFill>
                              <a:schemeClr val="tx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MX" sz="12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81" name="Freeform 67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119" y="2385"/>
                            <a:ext cx="143" cy="303"/>
                          </a:xfrm>
                          <a:custGeom>
                            <a:avLst/>
                            <a:gdLst>
                              <a:gd name="T0" fmla="*/ 1 w 285"/>
                              <a:gd name="T1" fmla="*/ 0 h 607"/>
                              <a:gd name="T2" fmla="*/ 1 w 285"/>
                              <a:gd name="T3" fmla="*/ 0 h 607"/>
                              <a:gd name="T4" fmla="*/ 1 w 285"/>
                              <a:gd name="T5" fmla="*/ 0 h 607"/>
                              <a:gd name="T6" fmla="*/ 1 w 285"/>
                              <a:gd name="T7" fmla="*/ 0 h 607"/>
                              <a:gd name="T8" fmla="*/ 1 w 285"/>
                              <a:gd name="T9" fmla="*/ 0 h 607"/>
                              <a:gd name="T10" fmla="*/ 1 w 285"/>
                              <a:gd name="T11" fmla="*/ 0 h 607"/>
                              <a:gd name="T12" fmla="*/ 1 w 285"/>
                              <a:gd name="T13" fmla="*/ 0 h 607"/>
                              <a:gd name="T14" fmla="*/ 1 w 285"/>
                              <a:gd name="T15" fmla="*/ 0 h 607"/>
                              <a:gd name="T16" fmla="*/ 1 w 285"/>
                              <a:gd name="T17" fmla="*/ 0 h 607"/>
                              <a:gd name="T18" fmla="*/ 1 w 285"/>
                              <a:gd name="T19" fmla="*/ 0 h 607"/>
                              <a:gd name="T20" fmla="*/ 1 w 285"/>
                              <a:gd name="T21" fmla="*/ 0 h 607"/>
                              <a:gd name="T22" fmla="*/ 1 w 285"/>
                              <a:gd name="T23" fmla="*/ 0 h 607"/>
                              <a:gd name="T24" fmla="*/ 1 w 285"/>
                              <a:gd name="T25" fmla="*/ 0 h 607"/>
                              <a:gd name="T26" fmla="*/ 1 w 285"/>
                              <a:gd name="T27" fmla="*/ 0 h 607"/>
                              <a:gd name="T28" fmla="*/ 1 w 285"/>
                              <a:gd name="T29" fmla="*/ 0 h 607"/>
                              <a:gd name="T30" fmla="*/ 1 w 285"/>
                              <a:gd name="T31" fmla="*/ 0 h 607"/>
                              <a:gd name="T32" fmla="*/ 1 w 285"/>
                              <a:gd name="T33" fmla="*/ 0 h 607"/>
                              <a:gd name="T34" fmla="*/ 1 w 285"/>
                              <a:gd name="T35" fmla="*/ 0 h 607"/>
                              <a:gd name="T36" fmla="*/ 1 w 285"/>
                              <a:gd name="T37" fmla="*/ 0 h 607"/>
                              <a:gd name="T38" fmla="*/ 1 w 285"/>
                              <a:gd name="T39" fmla="*/ 0 h 607"/>
                              <a:gd name="T40" fmla="*/ 1 w 285"/>
                              <a:gd name="T41" fmla="*/ 0 h 607"/>
                              <a:gd name="T42" fmla="*/ 1 w 285"/>
                              <a:gd name="T43" fmla="*/ 0 h 607"/>
                              <a:gd name="T44" fmla="*/ 1 w 285"/>
                              <a:gd name="T45" fmla="*/ 0 h 607"/>
                              <a:gd name="T46" fmla="*/ 1 w 285"/>
                              <a:gd name="T47" fmla="*/ 0 h 607"/>
                              <a:gd name="T48" fmla="*/ 1 w 285"/>
                              <a:gd name="T49" fmla="*/ 0 h 607"/>
                              <a:gd name="T50" fmla="*/ 0 w 285"/>
                              <a:gd name="T51" fmla="*/ 0 h 607"/>
                              <a:gd name="T52" fmla="*/ 1 w 285"/>
                              <a:gd name="T53" fmla="*/ 0 h 607"/>
                              <a:gd name="T54" fmla="*/ 1 w 285"/>
                              <a:gd name="T55" fmla="*/ 0 h 607"/>
                              <a:gd name="T56" fmla="*/ 1 w 285"/>
                              <a:gd name="T57" fmla="*/ 0 h 607"/>
                              <a:gd name="T58" fmla="*/ 1 w 285"/>
                              <a:gd name="T59" fmla="*/ 0 h 607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60000 65536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</a:gdLst>
                            <a:ahLst/>
                            <a:cxnLst>
                              <a:cxn ang="T60">
                                <a:pos x="T0" y="T1"/>
                              </a:cxn>
                              <a:cxn ang="T61">
                                <a:pos x="T2" y="T3"/>
                              </a:cxn>
                              <a:cxn ang="T62">
                                <a:pos x="T4" y="T5"/>
                              </a:cxn>
                              <a:cxn ang="T63">
                                <a:pos x="T6" y="T7"/>
                              </a:cxn>
                              <a:cxn ang="T64">
                                <a:pos x="T8" y="T9"/>
                              </a:cxn>
                              <a:cxn ang="T65">
                                <a:pos x="T10" y="T11"/>
                              </a:cxn>
                              <a:cxn ang="T66">
                                <a:pos x="T12" y="T13"/>
                              </a:cxn>
                              <a:cxn ang="T67">
                                <a:pos x="T14" y="T15"/>
                              </a:cxn>
                              <a:cxn ang="T68">
                                <a:pos x="T16" y="T17"/>
                              </a:cxn>
                              <a:cxn ang="T69">
                                <a:pos x="T18" y="T19"/>
                              </a:cxn>
                              <a:cxn ang="T70">
                                <a:pos x="T20" y="T21"/>
                              </a:cxn>
                              <a:cxn ang="T71">
                                <a:pos x="T22" y="T23"/>
                              </a:cxn>
                              <a:cxn ang="T72">
                                <a:pos x="T24" y="T25"/>
                              </a:cxn>
                              <a:cxn ang="T73">
                                <a:pos x="T26" y="T27"/>
                              </a:cxn>
                              <a:cxn ang="T74">
                                <a:pos x="T28" y="T29"/>
                              </a:cxn>
                              <a:cxn ang="T75">
                                <a:pos x="T30" y="T31"/>
                              </a:cxn>
                              <a:cxn ang="T76">
                                <a:pos x="T32" y="T33"/>
                              </a:cxn>
                              <a:cxn ang="T77">
                                <a:pos x="T34" y="T35"/>
                              </a:cxn>
                              <a:cxn ang="T78">
                                <a:pos x="T36" y="T37"/>
                              </a:cxn>
                              <a:cxn ang="T79">
                                <a:pos x="T38" y="T39"/>
                              </a:cxn>
                              <a:cxn ang="T80">
                                <a:pos x="T40" y="T41"/>
                              </a:cxn>
                              <a:cxn ang="T81">
                                <a:pos x="T42" y="T43"/>
                              </a:cxn>
                              <a:cxn ang="T82">
                                <a:pos x="T44" y="T45"/>
                              </a:cxn>
                              <a:cxn ang="T83">
                                <a:pos x="T46" y="T47"/>
                              </a:cxn>
                              <a:cxn ang="T84">
                                <a:pos x="T48" y="T49"/>
                              </a:cxn>
                              <a:cxn ang="T85">
                                <a:pos x="T50" y="T51"/>
                              </a:cxn>
                              <a:cxn ang="T86">
                                <a:pos x="T52" y="T53"/>
                              </a:cxn>
                              <a:cxn ang="T87">
                                <a:pos x="T54" y="T55"/>
                              </a:cxn>
                              <a:cxn ang="T88">
                                <a:pos x="T56" y="T57"/>
                              </a:cxn>
                              <a:cxn ang="T89">
                                <a:pos x="T58" y="T59"/>
                              </a:cxn>
                            </a:cxnLst>
                            <a:rect l="0" t="0" r="r" b="b"/>
                            <a:pathLst>
                              <a:path w="285" h="607">
                                <a:moveTo>
                                  <a:pt x="70" y="205"/>
                                </a:moveTo>
                                <a:lnTo>
                                  <a:pt x="52" y="296"/>
                                </a:lnTo>
                                <a:lnTo>
                                  <a:pt x="23" y="353"/>
                                </a:lnTo>
                                <a:lnTo>
                                  <a:pt x="6" y="425"/>
                                </a:lnTo>
                                <a:lnTo>
                                  <a:pt x="85" y="417"/>
                                </a:lnTo>
                                <a:lnTo>
                                  <a:pt x="107" y="597"/>
                                </a:lnTo>
                                <a:lnTo>
                                  <a:pt x="156" y="607"/>
                                </a:lnTo>
                                <a:lnTo>
                                  <a:pt x="166" y="501"/>
                                </a:lnTo>
                                <a:lnTo>
                                  <a:pt x="188" y="425"/>
                                </a:lnTo>
                                <a:lnTo>
                                  <a:pt x="269" y="425"/>
                                </a:lnTo>
                                <a:lnTo>
                                  <a:pt x="234" y="355"/>
                                </a:lnTo>
                                <a:lnTo>
                                  <a:pt x="223" y="287"/>
                                </a:lnTo>
                                <a:lnTo>
                                  <a:pt x="213" y="228"/>
                                </a:lnTo>
                                <a:lnTo>
                                  <a:pt x="222" y="152"/>
                                </a:lnTo>
                                <a:lnTo>
                                  <a:pt x="234" y="262"/>
                                </a:lnTo>
                                <a:lnTo>
                                  <a:pt x="246" y="281"/>
                                </a:lnTo>
                                <a:lnTo>
                                  <a:pt x="285" y="273"/>
                                </a:lnTo>
                                <a:lnTo>
                                  <a:pt x="268" y="185"/>
                                </a:lnTo>
                                <a:lnTo>
                                  <a:pt x="267" y="84"/>
                                </a:lnTo>
                                <a:lnTo>
                                  <a:pt x="239" y="35"/>
                                </a:lnTo>
                                <a:lnTo>
                                  <a:pt x="179" y="8"/>
                                </a:lnTo>
                                <a:lnTo>
                                  <a:pt x="93" y="0"/>
                                </a:lnTo>
                                <a:lnTo>
                                  <a:pt x="39" y="38"/>
                                </a:lnTo>
                                <a:lnTo>
                                  <a:pt x="16" y="104"/>
                                </a:lnTo>
                                <a:lnTo>
                                  <a:pt x="10" y="183"/>
                                </a:lnTo>
                                <a:lnTo>
                                  <a:pt x="0" y="284"/>
                                </a:lnTo>
                                <a:lnTo>
                                  <a:pt x="37" y="281"/>
                                </a:lnTo>
                                <a:lnTo>
                                  <a:pt x="47" y="201"/>
                                </a:lnTo>
                                <a:lnTo>
                                  <a:pt x="65" y="134"/>
                                </a:lnTo>
                                <a:lnTo>
                                  <a:pt x="70" y="20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tx2"/>
                          </a:solidFill>
                          <a:ln w="1905">
                            <a:solidFill>
                              <a:schemeClr val="tx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MX" sz="12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171" name="Group 67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91" y="2829"/>
                        <a:ext cx="142" cy="154"/>
                        <a:chOff x="837" y="3165"/>
                        <a:chExt cx="142" cy="154"/>
                      </a:xfrm>
                    </p:grpSpPr>
                    <p:sp>
                      <p:nvSpPr>
                        <p:cNvPr id="172" name="Freeform 67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837" y="3169"/>
                          <a:ext cx="66" cy="150"/>
                        </a:xfrm>
                        <a:custGeom>
                          <a:avLst/>
                          <a:gdLst>
                            <a:gd name="T0" fmla="*/ 0 w 347"/>
                            <a:gd name="T1" fmla="*/ 0 h 792"/>
                            <a:gd name="T2" fmla="*/ 0 w 347"/>
                            <a:gd name="T3" fmla="*/ 0 h 792"/>
                            <a:gd name="T4" fmla="*/ 0 w 347"/>
                            <a:gd name="T5" fmla="*/ 0 h 792"/>
                            <a:gd name="T6" fmla="*/ 0 w 347"/>
                            <a:gd name="T7" fmla="*/ 0 h 792"/>
                            <a:gd name="T8" fmla="*/ 0 w 347"/>
                            <a:gd name="T9" fmla="*/ 0 h 792"/>
                            <a:gd name="T10" fmla="*/ 0 w 347"/>
                            <a:gd name="T11" fmla="*/ 0 h 792"/>
                            <a:gd name="T12" fmla="*/ 0 w 347"/>
                            <a:gd name="T13" fmla="*/ 0 h 792"/>
                            <a:gd name="T14" fmla="*/ 0 w 347"/>
                            <a:gd name="T15" fmla="*/ 0 h 792"/>
                            <a:gd name="T16" fmla="*/ 0 w 347"/>
                            <a:gd name="T17" fmla="*/ 0 h 792"/>
                            <a:gd name="T18" fmla="*/ 0 w 347"/>
                            <a:gd name="T19" fmla="*/ 0 h 792"/>
                            <a:gd name="T20" fmla="*/ 0 w 347"/>
                            <a:gd name="T21" fmla="*/ 0 h 792"/>
                            <a:gd name="T22" fmla="*/ 0 w 347"/>
                            <a:gd name="T23" fmla="*/ 0 h 792"/>
                            <a:gd name="T24" fmla="*/ 0 w 347"/>
                            <a:gd name="T25" fmla="*/ 0 h 792"/>
                            <a:gd name="T26" fmla="*/ 0 w 347"/>
                            <a:gd name="T27" fmla="*/ 0 h 792"/>
                            <a:gd name="T28" fmla="*/ 0 w 347"/>
                            <a:gd name="T29" fmla="*/ 0 h 792"/>
                            <a:gd name="T30" fmla="*/ 0 w 347"/>
                            <a:gd name="T31" fmla="*/ 0 h 792"/>
                            <a:gd name="T32" fmla="*/ 0 w 347"/>
                            <a:gd name="T33" fmla="*/ 0 h 792"/>
                            <a:gd name="T34" fmla="*/ 0 w 347"/>
                            <a:gd name="T35" fmla="*/ 0 h 792"/>
                            <a:gd name="T36" fmla="*/ 0 w 347"/>
                            <a:gd name="T37" fmla="*/ 0 h 792"/>
                            <a:gd name="T38" fmla="*/ 0 w 347"/>
                            <a:gd name="T39" fmla="*/ 0 h 792"/>
                            <a:gd name="T40" fmla="*/ 0 w 347"/>
                            <a:gd name="T41" fmla="*/ 0 h 792"/>
                            <a:gd name="T42" fmla="*/ 0 w 347"/>
                            <a:gd name="T43" fmla="*/ 0 h 792"/>
                            <a:gd name="T44" fmla="*/ 0 w 347"/>
                            <a:gd name="T45" fmla="*/ 0 h 792"/>
                            <a:gd name="T46" fmla="*/ 0 w 347"/>
                            <a:gd name="T47" fmla="*/ 0 h 792"/>
                            <a:gd name="T48" fmla="*/ 0 w 347"/>
                            <a:gd name="T49" fmla="*/ 0 h 792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</a:gdLst>
                          <a:ahLst/>
                          <a:cxnLst>
                            <a:cxn ang="T50">
                              <a:pos x="T0" y="T1"/>
                            </a:cxn>
                            <a:cxn ang="T51">
                              <a:pos x="T2" y="T3"/>
                            </a:cxn>
                            <a:cxn ang="T52">
                              <a:pos x="T4" y="T5"/>
                            </a:cxn>
                            <a:cxn ang="T53">
                              <a:pos x="T6" y="T7"/>
                            </a:cxn>
                            <a:cxn ang="T54">
                              <a:pos x="T8" y="T9"/>
                            </a:cxn>
                            <a:cxn ang="T55">
                              <a:pos x="T10" y="T11"/>
                            </a:cxn>
                            <a:cxn ang="T56">
                              <a:pos x="T12" y="T13"/>
                            </a:cxn>
                            <a:cxn ang="T57">
                              <a:pos x="T14" y="T15"/>
                            </a:cxn>
                            <a:cxn ang="T58">
                              <a:pos x="T16" y="T17"/>
                            </a:cxn>
                            <a:cxn ang="T59">
                              <a:pos x="T18" y="T19"/>
                            </a:cxn>
                            <a:cxn ang="T60">
                              <a:pos x="T20" y="T21"/>
                            </a:cxn>
                            <a:cxn ang="T61">
                              <a:pos x="T22" y="T23"/>
                            </a:cxn>
                            <a:cxn ang="T62">
                              <a:pos x="T24" y="T25"/>
                            </a:cxn>
                            <a:cxn ang="T63">
                              <a:pos x="T26" y="T27"/>
                            </a:cxn>
                            <a:cxn ang="T64">
                              <a:pos x="T28" y="T29"/>
                            </a:cxn>
                            <a:cxn ang="T65">
                              <a:pos x="T30" y="T31"/>
                            </a:cxn>
                            <a:cxn ang="T66">
                              <a:pos x="T32" y="T33"/>
                            </a:cxn>
                            <a:cxn ang="T67">
                              <a:pos x="T34" y="T35"/>
                            </a:cxn>
                            <a:cxn ang="T68">
                              <a:pos x="T36" y="T37"/>
                            </a:cxn>
                            <a:cxn ang="T69">
                              <a:pos x="T38" y="T39"/>
                            </a:cxn>
                            <a:cxn ang="T70">
                              <a:pos x="T40" y="T41"/>
                            </a:cxn>
                            <a:cxn ang="T71">
                              <a:pos x="T42" y="T43"/>
                            </a:cxn>
                            <a:cxn ang="T72">
                              <a:pos x="T44" y="T45"/>
                            </a:cxn>
                            <a:cxn ang="T73">
                              <a:pos x="T46" y="T47"/>
                            </a:cxn>
                            <a:cxn ang="T74">
                              <a:pos x="T48" y="T49"/>
                            </a:cxn>
                          </a:cxnLst>
                          <a:rect l="0" t="0" r="r" b="b"/>
                          <a:pathLst>
                            <a:path w="347" h="792">
                              <a:moveTo>
                                <a:pt x="347" y="464"/>
                              </a:moveTo>
                              <a:lnTo>
                                <a:pt x="317" y="354"/>
                              </a:lnTo>
                              <a:lnTo>
                                <a:pt x="323" y="242"/>
                              </a:lnTo>
                              <a:lnTo>
                                <a:pt x="286" y="200"/>
                              </a:lnTo>
                              <a:lnTo>
                                <a:pt x="204" y="173"/>
                              </a:lnTo>
                              <a:lnTo>
                                <a:pt x="238" y="150"/>
                              </a:lnTo>
                              <a:lnTo>
                                <a:pt x="265" y="92"/>
                              </a:lnTo>
                              <a:lnTo>
                                <a:pt x="232" y="21"/>
                              </a:lnTo>
                              <a:lnTo>
                                <a:pt x="187" y="0"/>
                              </a:lnTo>
                              <a:lnTo>
                                <a:pt x="118" y="9"/>
                              </a:lnTo>
                              <a:lnTo>
                                <a:pt x="70" y="71"/>
                              </a:lnTo>
                              <a:lnTo>
                                <a:pt x="76" y="124"/>
                              </a:lnTo>
                              <a:lnTo>
                                <a:pt x="124" y="161"/>
                              </a:lnTo>
                              <a:lnTo>
                                <a:pt x="75" y="190"/>
                              </a:lnTo>
                              <a:lnTo>
                                <a:pt x="26" y="245"/>
                              </a:lnTo>
                              <a:lnTo>
                                <a:pt x="12" y="334"/>
                              </a:lnTo>
                              <a:lnTo>
                                <a:pt x="0" y="497"/>
                              </a:lnTo>
                              <a:lnTo>
                                <a:pt x="70" y="491"/>
                              </a:lnTo>
                              <a:lnTo>
                                <a:pt x="74" y="549"/>
                              </a:lnTo>
                              <a:lnTo>
                                <a:pt x="58" y="654"/>
                              </a:lnTo>
                              <a:lnTo>
                                <a:pt x="63" y="773"/>
                              </a:lnTo>
                              <a:lnTo>
                                <a:pt x="181" y="792"/>
                              </a:lnTo>
                              <a:lnTo>
                                <a:pt x="292" y="773"/>
                              </a:lnTo>
                              <a:lnTo>
                                <a:pt x="271" y="490"/>
                              </a:lnTo>
                              <a:lnTo>
                                <a:pt x="347" y="4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tx2"/>
                        </a:solidFill>
                        <a:ln w="1905">
                          <a:solidFill>
                            <a:schemeClr val="tx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MX" sz="12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grpSp>
                      <p:nvGrpSpPr>
                        <p:cNvPr id="173" name="Group 6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911" y="3165"/>
                          <a:ext cx="68" cy="154"/>
                          <a:chOff x="1102" y="2293"/>
                          <a:chExt cx="179" cy="408"/>
                        </a:xfrm>
                      </p:grpSpPr>
                      <p:sp>
                        <p:nvSpPr>
                          <p:cNvPr id="174" name="Freeform 68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102" y="2293"/>
                            <a:ext cx="179" cy="408"/>
                          </a:xfrm>
                          <a:custGeom>
                            <a:avLst/>
                            <a:gdLst>
                              <a:gd name="T0" fmla="*/ 0 w 360"/>
                              <a:gd name="T1" fmla="*/ 1 h 815"/>
                              <a:gd name="T2" fmla="*/ 0 w 360"/>
                              <a:gd name="T3" fmla="*/ 1 h 815"/>
                              <a:gd name="T4" fmla="*/ 0 w 360"/>
                              <a:gd name="T5" fmla="*/ 1 h 815"/>
                              <a:gd name="T6" fmla="*/ 0 w 360"/>
                              <a:gd name="T7" fmla="*/ 1 h 815"/>
                              <a:gd name="T8" fmla="*/ 0 w 360"/>
                              <a:gd name="T9" fmla="*/ 1 h 815"/>
                              <a:gd name="T10" fmla="*/ 0 w 360"/>
                              <a:gd name="T11" fmla="*/ 1 h 815"/>
                              <a:gd name="T12" fmla="*/ 0 w 360"/>
                              <a:gd name="T13" fmla="*/ 1 h 815"/>
                              <a:gd name="T14" fmla="*/ 0 w 360"/>
                              <a:gd name="T15" fmla="*/ 1 h 815"/>
                              <a:gd name="T16" fmla="*/ 0 w 360"/>
                              <a:gd name="T17" fmla="*/ 1 h 815"/>
                              <a:gd name="T18" fmla="*/ 0 w 360"/>
                              <a:gd name="T19" fmla="*/ 0 h 815"/>
                              <a:gd name="T20" fmla="*/ 0 w 360"/>
                              <a:gd name="T21" fmla="*/ 1 h 815"/>
                              <a:gd name="T22" fmla="*/ 0 w 360"/>
                              <a:gd name="T23" fmla="*/ 1 h 815"/>
                              <a:gd name="T24" fmla="*/ 0 w 360"/>
                              <a:gd name="T25" fmla="*/ 1 h 815"/>
                              <a:gd name="T26" fmla="*/ 0 w 360"/>
                              <a:gd name="T27" fmla="*/ 1 h 815"/>
                              <a:gd name="T28" fmla="*/ 0 w 360"/>
                              <a:gd name="T29" fmla="*/ 1 h 815"/>
                              <a:gd name="T30" fmla="*/ 0 w 360"/>
                              <a:gd name="T31" fmla="*/ 1 h 815"/>
                              <a:gd name="T32" fmla="*/ 0 w 360"/>
                              <a:gd name="T33" fmla="*/ 1 h 815"/>
                              <a:gd name="T34" fmla="*/ 0 w 360"/>
                              <a:gd name="T35" fmla="*/ 1 h 815"/>
                              <a:gd name="T36" fmla="*/ 0 w 360"/>
                              <a:gd name="T37" fmla="*/ 1 h 815"/>
                              <a:gd name="T38" fmla="*/ 0 w 360"/>
                              <a:gd name="T39" fmla="*/ 1 h 815"/>
                              <a:gd name="T40" fmla="*/ 0 w 360"/>
                              <a:gd name="T41" fmla="*/ 1 h 815"/>
                              <a:gd name="T42" fmla="*/ 0 w 360"/>
                              <a:gd name="T43" fmla="*/ 1 h 815"/>
                              <a:gd name="T44" fmla="*/ 0 w 360"/>
                              <a:gd name="T45" fmla="*/ 1 h 815"/>
                              <a:gd name="T46" fmla="*/ 0 w 360"/>
                              <a:gd name="T47" fmla="*/ 1 h 815"/>
                              <a:gd name="T48" fmla="*/ 0 w 360"/>
                              <a:gd name="T49" fmla="*/ 1 h 815"/>
                              <a:gd name="T50" fmla="*/ 0 w 360"/>
                              <a:gd name="T51" fmla="*/ 1 h 815"/>
                              <a:gd name="T52" fmla="*/ 0 w 360"/>
                              <a:gd name="T53" fmla="*/ 1 h 815"/>
                              <a:gd name="T54" fmla="*/ 0 w 360"/>
                              <a:gd name="T55" fmla="*/ 1 h 815"/>
                              <a:gd name="T56" fmla="*/ 0 w 360"/>
                              <a:gd name="T57" fmla="*/ 1 h 815"/>
                              <a:gd name="T58" fmla="*/ 0 w 360"/>
                              <a:gd name="T59" fmla="*/ 1 h 815"/>
                              <a:gd name="T60" fmla="*/ 0 w 360"/>
                              <a:gd name="T61" fmla="*/ 1 h 815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60000 65536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</a:gdLst>
                            <a:ahLst/>
                            <a:cxnLst>
                              <a:cxn ang="T62">
                                <a:pos x="T0" y="T1"/>
                              </a:cxn>
                              <a:cxn ang="T63">
                                <a:pos x="T2" y="T3"/>
                              </a:cxn>
                              <a:cxn ang="T64">
                                <a:pos x="T4" y="T5"/>
                              </a:cxn>
                              <a:cxn ang="T65">
                                <a:pos x="T6" y="T7"/>
                              </a:cxn>
                              <a:cxn ang="T66">
                                <a:pos x="T8" y="T9"/>
                              </a:cxn>
                              <a:cxn ang="T67">
                                <a:pos x="T10" y="T11"/>
                              </a:cxn>
                              <a:cxn ang="T68">
                                <a:pos x="T12" y="T13"/>
                              </a:cxn>
                              <a:cxn ang="T69">
                                <a:pos x="T14" y="T15"/>
                              </a:cxn>
                              <a:cxn ang="T70">
                                <a:pos x="T16" y="T17"/>
                              </a:cxn>
                              <a:cxn ang="T71">
                                <a:pos x="T18" y="T19"/>
                              </a:cxn>
                              <a:cxn ang="T72">
                                <a:pos x="T20" y="T21"/>
                              </a:cxn>
                              <a:cxn ang="T73">
                                <a:pos x="T22" y="T23"/>
                              </a:cxn>
                              <a:cxn ang="T74">
                                <a:pos x="T24" y="T25"/>
                              </a:cxn>
                              <a:cxn ang="T75">
                                <a:pos x="T26" y="T27"/>
                              </a:cxn>
                              <a:cxn ang="T76">
                                <a:pos x="T28" y="T29"/>
                              </a:cxn>
                              <a:cxn ang="T77">
                                <a:pos x="T30" y="T31"/>
                              </a:cxn>
                              <a:cxn ang="T78">
                                <a:pos x="T32" y="T33"/>
                              </a:cxn>
                              <a:cxn ang="T79">
                                <a:pos x="T34" y="T35"/>
                              </a:cxn>
                              <a:cxn ang="T80">
                                <a:pos x="T36" y="T37"/>
                              </a:cxn>
                              <a:cxn ang="T81">
                                <a:pos x="T38" y="T39"/>
                              </a:cxn>
                              <a:cxn ang="T82">
                                <a:pos x="T40" y="T41"/>
                              </a:cxn>
                              <a:cxn ang="T83">
                                <a:pos x="T42" y="T43"/>
                              </a:cxn>
                              <a:cxn ang="T84">
                                <a:pos x="T44" y="T45"/>
                              </a:cxn>
                              <a:cxn ang="T85">
                                <a:pos x="T46" y="T47"/>
                              </a:cxn>
                              <a:cxn ang="T86">
                                <a:pos x="T48" y="T49"/>
                              </a:cxn>
                              <a:cxn ang="T87">
                                <a:pos x="T50" y="T51"/>
                              </a:cxn>
                              <a:cxn ang="T88">
                                <a:pos x="T52" y="T53"/>
                              </a:cxn>
                              <a:cxn ang="T89">
                                <a:pos x="T54" y="T55"/>
                              </a:cxn>
                              <a:cxn ang="T90">
                                <a:pos x="T56" y="T57"/>
                              </a:cxn>
                              <a:cxn ang="T91">
                                <a:pos x="T58" y="T59"/>
                              </a:cxn>
                              <a:cxn ang="T92">
                                <a:pos x="T60" y="T61"/>
                              </a:cxn>
                            </a:cxnLst>
                            <a:rect l="0" t="0" r="r" b="b"/>
                            <a:pathLst>
                              <a:path w="360" h="815">
                                <a:moveTo>
                                  <a:pt x="289" y="487"/>
                                </a:moveTo>
                                <a:lnTo>
                                  <a:pt x="360" y="464"/>
                                </a:lnTo>
                                <a:lnTo>
                                  <a:pt x="328" y="354"/>
                                </a:lnTo>
                                <a:lnTo>
                                  <a:pt x="334" y="242"/>
                                </a:lnTo>
                                <a:lnTo>
                                  <a:pt x="297" y="201"/>
                                </a:lnTo>
                                <a:lnTo>
                                  <a:pt x="217" y="173"/>
                                </a:lnTo>
                                <a:lnTo>
                                  <a:pt x="250" y="150"/>
                                </a:lnTo>
                                <a:lnTo>
                                  <a:pt x="277" y="92"/>
                                </a:lnTo>
                                <a:lnTo>
                                  <a:pt x="245" y="21"/>
                                </a:lnTo>
                                <a:lnTo>
                                  <a:pt x="199" y="0"/>
                                </a:lnTo>
                                <a:lnTo>
                                  <a:pt x="118" y="7"/>
                                </a:lnTo>
                                <a:lnTo>
                                  <a:pt x="73" y="79"/>
                                </a:lnTo>
                                <a:lnTo>
                                  <a:pt x="83" y="128"/>
                                </a:lnTo>
                                <a:lnTo>
                                  <a:pt x="108" y="157"/>
                                </a:lnTo>
                                <a:lnTo>
                                  <a:pt x="127" y="167"/>
                                </a:lnTo>
                                <a:lnTo>
                                  <a:pt x="70" y="189"/>
                                </a:lnTo>
                                <a:lnTo>
                                  <a:pt x="24" y="282"/>
                                </a:lnTo>
                                <a:lnTo>
                                  <a:pt x="24" y="379"/>
                                </a:lnTo>
                                <a:lnTo>
                                  <a:pt x="0" y="495"/>
                                </a:lnTo>
                                <a:lnTo>
                                  <a:pt x="51" y="487"/>
                                </a:lnTo>
                                <a:lnTo>
                                  <a:pt x="9" y="638"/>
                                </a:lnTo>
                                <a:lnTo>
                                  <a:pt x="57" y="625"/>
                                </a:lnTo>
                                <a:lnTo>
                                  <a:pt x="105" y="629"/>
                                </a:lnTo>
                                <a:lnTo>
                                  <a:pt x="108" y="713"/>
                                </a:lnTo>
                                <a:lnTo>
                                  <a:pt x="127" y="812"/>
                                </a:lnTo>
                                <a:lnTo>
                                  <a:pt x="220" y="815"/>
                                </a:lnTo>
                                <a:lnTo>
                                  <a:pt x="224" y="690"/>
                                </a:lnTo>
                                <a:lnTo>
                                  <a:pt x="240" y="653"/>
                                </a:lnTo>
                                <a:lnTo>
                                  <a:pt x="345" y="638"/>
                                </a:lnTo>
                                <a:lnTo>
                                  <a:pt x="298" y="539"/>
                                </a:lnTo>
                                <a:lnTo>
                                  <a:pt x="289" y="487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tx2"/>
                          </a:solidFill>
                          <a:ln w="1905">
                            <a:solidFill>
                              <a:schemeClr val="tx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MX" sz="12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75" name="Freeform 68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152" y="2301"/>
                            <a:ext cx="70" cy="71"/>
                          </a:xfrm>
                          <a:custGeom>
                            <a:avLst/>
                            <a:gdLst>
                              <a:gd name="T0" fmla="*/ 0 w 142"/>
                              <a:gd name="T1" fmla="*/ 1 h 142"/>
                              <a:gd name="T2" fmla="*/ 0 w 142"/>
                              <a:gd name="T3" fmla="*/ 1 h 142"/>
                              <a:gd name="T4" fmla="*/ 0 w 142"/>
                              <a:gd name="T5" fmla="*/ 1 h 142"/>
                              <a:gd name="T6" fmla="*/ 0 w 142"/>
                              <a:gd name="T7" fmla="*/ 1 h 142"/>
                              <a:gd name="T8" fmla="*/ 0 w 142"/>
                              <a:gd name="T9" fmla="*/ 1 h 142"/>
                              <a:gd name="T10" fmla="*/ 0 w 142"/>
                              <a:gd name="T11" fmla="*/ 1 h 142"/>
                              <a:gd name="T12" fmla="*/ 0 w 142"/>
                              <a:gd name="T13" fmla="*/ 1 h 142"/>
                              <a:gd name="T14" fmla="*/ 0 w 142"/>
                              <a:gd name="T15" fmla="*/ 1 h 142"/>
                              <a:gd name="T16" fmla="*/ 0 w 142"/>
                              <a:gd name="T17" fmla="*/ 0 h 142"/>
                              <a:gd name="T18" fmla="*/ 0 w 142"/>
                              <a:gd name="T19" fmla="*/ 1 h 142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</a:gdLst>
                            <a:ahLst/>
                            <a:cxnLst>
                              <a:cxn ang="T20">
                                <a:pos x="T0" y="T1"/>
                              </a:cxn>
                              <a:cxn ang="T21">
                                <a:pos x="T2" y="T3"/>
                              </a:cxn>
                              <a:cxn ang="T22">
                                <a:pos x="T4" y="T5"/>
                              </a:cxn>
                              <a:cxn ang="T23">
                                <a:pos x="T6" y="T7"/>
                              </a:cxn>
                              <a:cxn ang="T24">
                                <a:pos x="T8" y="T9"/>
                              </a:cxn>
                              <a:cxn ang="T25">
                                <a:pos x="T10" y="T11"/>
                              </a:cxn>
                              <a:cxn ang="T26">
                                <a:pos x="T12" y="T13"/>
                              </a:cxn>
                              <a:cxn ang="T27">
                                <a:pos x="T14" y="T15"/>
                              </a:cxn>
                              <a:cxn ang="T28">
                                <a:pos x="T16" y="T17"/>
                              </a:cxn>
                              <a:cxn ang="T29">
                                <a:pos x="T18" y="T19"/>
                              </a:cxn>
                            </a:cxnLst>
                            <a:rect l="0" t="0" r="r" b="b"/>
                            <a:pathLst>
                              <a:path w="142" h="142">
                                <a:moveTo>
                                  <a:pt x="30" y="14"/>
                                </a:moveTo>
                                <a:lnTo>
                                  <a:pt x="0" y="53"/>
                                </a:lnTo>
                                <a:lnTo>
                                  <a:pt x="4" y="106"/>
                                </a:lnTo>
                                <a:lnTo>
                                  <a:pt x="58" y="142"/>
                                </a:lnTo>
                                <a:lnTo>
                                  <a:pt x="96" y="134"/>
                                </a:lnTo>
                                <a:lnTo>
                                  <a:pt x="127" y="113"/>
                                </a:lnTo>
                                <a:lnTo>
                                  <a:pt x="142" y="79"/>
                                </a:lnTo>
                                <a:lnTo>
                                  <a:pt x="129" y="25"/>
                                </a:lnTo>
                                <a:lnTo>
                                  <a:pt x="81" y="0"/>
                                </a:lnTo>
                                <a:lnTo>
                                  <a:pt x="30" y="14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tx2"/>
                          </a:solidFill>
                          <a:ln w="1905">
                            <a:solidFill>
                              <a:schemeClr val="tx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MX" sz="12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76" name="Freeform 68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119" y="2385"/>
                            <a:ext cx="143" cy="303"/>
                          </a:xfrm>
                          <a:custGeom>
                            <a:avLst/>
                            <a:gdLst>
                              <a:gd name="T0" fmla="*/ 1 w 285"/>
                              <a:gd name="T1" fmla="*/ 0 h 607"/>
                              <a:gd name="T2" fmla="*/ 1 w 285"/>
                              <a:gd name="T3" fmla="*/ 0 h 607"/>
                              <a:gd name="T4" fmla="*/ 1 w 285"/>
                              <a:gd name="T5" fmla="*/ 0 h 607"/>
                              <a:gd name="T6" fmla="*/ 1 w 285"/>
                              <a:gd name="T7" fmla="*/ 0 h 607"/>
                              <a:gd name="T8" fmla="*/ 1 w 285"/>
                              <a:gd name="T9" fmla="*/ 0 h 607"/>
                              <a:gd name="T10" fmla="*/ 1 w 285"/>
                              <a:gd name="T11" fmla="*/ 0 h 607"/>
                              <a:gd name="T12" fmla="*/ 1 w 285"/>
                              <a:gd name="T13" fmla="*/ 0 h 607"/>
                              <a:gd name="T14" fmla="*/ 1 w 285"/>
                              <a:gd name="T15" fmla="*/ 0 h 607"/>
                              <a:gd name="T16" fmla="*/ 1 w 285"/>
                              <a:gd name="T17" fmla="*/ 0 h 607"/>
                              <a:gd name="T18" fmla="*/ 1 w 285"/>
                              <a:gd name="T19" fmla="*/ 0 h 607"/>
                              <a:gd name="T20" fmla="*/ 1 w 285"/>
                              <a:gd name="T21" fmla="*/ 0 h 607"/>
                              <a:gd name="T22" fmla="*/ 1 w 285"/>
                              <a:gd name="T23" fmla="*/ 0 h 607"/>
                              <a:gd name="T24" fmla="*/ 1 w 285"/>
                              <a:gd name="T25" fmla="*/ 0 h 607"/>
                              <a:gd name="T26" fmla="*/ 1 w 285"/>
                              <a:gd name="T27" fmla="*/ 0 h 607"/>
                              <a:gd name="T28" fmla="*/ 1 w 285"/>
                              <a:gd name="T29" fmla="*/ 0 h 607"/>
                              <a:gd name="T30" fmla="*/ 1 w 285"/>
                              <a:gd name="T31" fmla="*/ 0 h 607"/>
                              <a:gd name="T32" fmla="*/ 1 w 285"/>
                              <a:gd name="T33" fmla="*/ 0 h 607"/>
                              <a:gd name="T34" fmla="*/ 1 w 285"/>
                              <a:gd name="T35" fmla="*/ 0 h 607"/>
                              <a:gd name="T36" fmla="*/ 1 w 285"/>
                              <a:gd name="T37" fmla="*/ 0 h 607"/>
                              <a:gd name="T38" fmla="*/ 1 w 285"/>
                              <a:gd name="T39" fmla="*/ 0 h 607"/>
                              <a:gd name="T40" fmla="*/ 1 w 285"/>
                              <a:gd name="T41" fmla="*/ 0 h 607"/>
                              <a:gd name="T42" fmla="*/ 1 w 285"/>
                              <a:gd name="T43" fmla="*/ 0 h 607"/>
                              <a:gd name="T44" fmla="*/ 1 w 285"/>
                              <a:gd name="T45" fmla="*/ 0 h 607"/>
                              <a:gd name="T46" fmla="*/ 1 w 285"/>
                              <a:gd name="T47" fmla="*/ 0 h 607"/>
                              <a:gd name="T48" fmla="*/ 1 w 285"/>
                              <a:gd name="T49" fmla="*/ 0 h 607"/>
                              <a:gd name="T50" fmla="*/ 0 w 285"/>
                              <a:gd name="T51" fmla="*/ 0 h 607"/>
                              <a:gd name="T52" fmla="*/ 1 w 285"/>
                              <a:gd name="T53" fmla="*/ 0 h 607"/>
                              <a:gd name="T54" fmla="*/ 1 w 285"/>
                              <a:gd name="T55" fmla="*/ 0 h 607"/>
                              <a:gd name="T56" fmla="*/ 1 w 285"/>
                              <a:gd name="T57" fmla="*/ 0 h 607"/>
                              <a:gd name="T58" fmla="*/ 1 w 285"/>
                              <a:gd name="T59" fmla="*/ 0 h 607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60000 65536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</a:gdLst>
                            <a:ahLst/>
                            <a:cxnLst>
                              <a:cxn ang="T60">
                                <a:pos x="T0" y="T1"/>
                              </a:cxn>
                              <a:cxn ang="T61">
                                <a:pos x="T2" y="T3"/>
                              </a:cxn>
                              <a:cxn ang="T62">
                                <a:pos x="T4" y="T5"/>
                              </a:cxn>
                              <a:cxn ang="T63">
                                <a:pos x="T6" y="T7"/>
                              </a:cxn>
                              <a:cxn ang="T64">
                                <a:pos x="T8" y="T9"/>
                              </a:cxn>
                              <a:cxn ang="T65">
                                <a:pos x="T10" y="T11"/>
                              </a:cxn>
                              <a:cxn ang="T66">
                                <a:pos x="T12" y="T13"/>
                              </a:cxn>
                              <a:cxn ang="T67">
                                <a:pos x="T14" y="T15"/>
                              </a:cxn>
                              <a:cxn ang="T68">
                                <a:pos x="T16" y="T17"/>
                              </a:cxn>
                              <a:cxn ang="T69">
                                <a:pos x="T18" y="T19"/>
                              </a:cxn>
                              <a:cxn ang="T70">
                                <a:pos x="T20" y="T21"/>
                              </a:cxn>
                              <a:cxn ang="T71">
                                <a:pos x="T22" y="T23"/>
                              </a:cxn>
                              <a:cxn ang="T72">
                                <a:pos x="T24" y="T25"/>
                              </a:cxn>
                              <a:cxn ang="T73">
                                <a:pos x="T26" y="T27"/>
                              </a:cxn>
                              <a:cxn ang="T74">
                                <a:pos x="T28" y="T29"/>
                              </a:cxn>
                              <a:cxn ang="T75">
                                <a:pos x="T30" y="T31"/>
                              </a:cxn>
                              <a:cxn ang="T76">
                                <a:pos x="T32" y="T33"/>
                              </a:cxn>
                              <a:cxn ang="T77">
                                <a:pos x="T34" y="T35"/>
                              </a:cxn>
                              <a:cxn ang="T78">
                                <a:pos x="T36" y="T37"/>
                              </a:cxn>
                              <a:cxn ang="T79">
                                <a:pos x="T38" y="T39"/>
                              </a:cxn>
                              <a:cxn ang="T80">
                                <a:pos x="T40" y="T41"/>
                              </a:cxn>
                              <a:cxn ang="T81">
                                <a:pos x="T42" y="T43"/>
                              </a:cxn>
                              <a:cxn ang="T82">
                                <a:pos x="T44" y="T45"/>
                              </a:cxn>
                              <a:cxn ang="T83">
                                <a:pos x="T46" y="T47"/>
                              </a:cxn>
                              <a:cxn ang="T84">
                                <a:pos x="T48" y="T49"/>
                              </a:cxn>
                              <a:cxn ang="T85">
                                <a:pos x="T50" y="T51"/>
                              </a:cxn>
                              <a:cxn ang="T86">
                                <a:pos x="T52" y="T53"/>
                              </a:cxn>
                              <a:cxn ang="T87">
                                <a:pos x="T54" y="T55"/>
                              </a:cxn>
                              <a:cxn ang="T88">
                                <a:pos x="T56" y="T57"/>
                              </a:cxn>
                              <a:cxn ang="T89">
                                <a:pos x="T58" y="T59"/>
                              </a:cxn>
                            </a:cxnLst>
                            <a:rect l="0" t="0" r="r" b="b"/>
                            <a:pathLst>
                              <a:path w="285" h="607">
                                <a:moveTo>
                                  <a:pt x="70" y="205"/>
                                </a:moveTo>
                                <a:lnTo>
                                  <a:pt x="52" y="296"/>
                                </a:lnTo>
                                <a:lnTo>
                                  <a:pt x="23" y="353"/>
                                </a:lnTo>
                                <a:lnTo>
                                  <a:pt x="6" y="425"/>
                                </a:lnTo>
                                <a:lnTo>
                                  <a:pt x="85" y="417"/>
                                </a:lnTo>
                                <a:lnTo>
                                  <a:pt x="107" y="597"/>
                                </a:lnTo>
                                <a:lnTo>
                                  <a:pt x="156" y="607"/>
                                </a:lnTo>
                                <a:lnTo>
                                  <a:pt x="166" y="501"/>
                                </a:lnTo>
                                <a:lnTo>
                                  <a:pt x="188" y="425"/>
                                </a:lnTo>
                                <a:lnTo>
                                  <a:pt x="269" y="425"/>
                                </a:lnTo>
                                <a:lnTo>
                                  <a:pt x="234" y="355"/>
                                </a:lnTo>
                                <a:lnTo>
                                  <a:pt x="223" y="287"/>
                                </a:lnTo>
                                <a:lnTo>
                                  <a:pt x="213" y="228"/>
                                </a:lnTo>
                                <a:lnTo>
                                  <a:pt x="222" y="152"/>
                                </a:lnTo>
                                <a:lnTo>
                                  <a:pt x="234" y="262"/>
                                </a:lnTo>
                                <a:lnTo>
                                  <a:pt x="246" y="281"/>
                                </a:lnTo>
                                <a:lnTo>
                                  <a:pt x="285" y="273"/>
                                </a:lnTo>
                                <a:lnTo>
                                  <a:pt x="268" y="185"/>
                                </a:lnTo>
                                <a:lnTo>
                                  <a:pt x="267" y="84"/>
                                </a:lnTo>
                                <a:lnTo>
                                  <a:pt x="239" y="35"/>
                                </a:lnTo>
                                <a:lnTo>
                                  <a:pt x="179" y="8"/>
                                </a:lnTo>
                                <a:lnTo>
                                  <a:pt x="93" y="0"/>
                                </a:lnTo>
                                <a:lnTo>
                                  <a:pt x="39" y="38"/>
                                </a:lnTo>
                                <a:lnTo>
                                  <a:pt x="16" y="104"/>
                                </a:lnTo>
                                <a:lnTo>
                                  <a:pt x="10" y="183"/>
                                </a:lnTo>
                                <a:lnTo>
                                  <a:pt x="0" y="284"/>
                                </a:lnTo>
                                <a:lnTo>
                                  <a:pt x="37" y="281"/>
                                </a:lnTo>
                                <a:lnTo>
                                  <a:pt x="47" y="201"/>
                                </a:lnTo>
                                <a:lnTo>
                                  <a:pt x="65" y="134"/>
                                </a:lnTo>
                                <a:lnTo>
                                  <a:pt x="70" y="20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tx2"/>
                          </a:solidFill>
                          <a:ln w="1905">
                            <a:solidFill>
                              <a:schemeClr val="tx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MX" sz="12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162" name="Group 68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9" y="1419"/>
                      <a:ext cx="142" cy="154"/>
                      <a:chOff x="837" y="3165"/>
                      <a:chExt cx="142" cy="154"/>
                    </a:xfrm>
                  </p:grpSpPr>
                  <p:sp>
                    <p:nvSpPr>
                      <p:cNvPr id="164" name="Freeform 6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37" y="3169"/>
                        <a:ext cx="66" cy="150"/>
                      </a:xfrm>
                      <a:custGeom>
                        <a:avLst/>
                        <a:gdLst>
                          <a:gd name="T0" fmla="*/ 0 w 347"/>
                          <a:gd name="T1" fmla="*/ 0 h 792"/>
                          <a:gd name="T2" fmla="*/ 0 w 347"/>
                          <a:gd name="T3" fmla="*/ 0 h 792"/>
                          <a:gd name="T4" fmla="*/ 0 w 347"/>
                          <a:gd name="T5" fmla="*/ 0 h 792"/>
                          <a:gd name="T6" fmla="*/ 0 w 347"/>
                          <a:gd name="T7" fmla="*/ 0 h 792"/>
                          <a:gd name="T8" fmla="*/ 0 w 347"/>
                          <a:gd name="T9" fmla="*/ 0 h 792"/>
                          <a:gd name="T10" fmla="*/ 0 w 347"/>
                          <a:gd name="T11" fmla="*/ 0 h 792"/>
                          <a:gd name="T12" fmla="*/ 0 w 347"/>
                          <a:gd name="T13" fmla="*/ 0 h 792"/>
                          <a:gd name="T14" fmla="*/ 0 w 347"/>
                          <a:gd name="T15" fmla="*/ 0 h 792"/>
                          <a:gd name="T16" fmla="*/ 0 w 347"/>
                          <a:gd name="T17" fmla="*/ 0 h 792"/>
                          <a:gd name="T18" fmla="*/ 0 w 347"/>
                          <a:gd name="T19" fmla="*/ 0 h 792"/>
                          <a:gd name="T20" fmla="*/ 0 w 347"/>
                          <a:gd name="T21" fmla="*/ 0 h 792"/>
                          <a:gd name="T22" fmla="*/ 0 w 347"/>
                          <a:gd name="T23" fmla="*/ 0 h 792"/>
                          <a:gd name="T24" fmla="*/ 0 w 347"/>
                          <a:gd name="T25" fmla="*/ 0 h 792"/>
                          <a:gd name="T26" fmla="*/ 0 w 347"/>
                          <a:gd name="T27" fmla="*/ 0 h 792"/>
                          <a:gd name="T28" fmla="*/ 0 w 347"/>
                          <a:gd name="T29" fmla="*/ 0 h 792"/>
                          <a:gd name="T30" fmla="*/ 0 w 347"/>
                          <a:gd name="T31" fmla="*/ 0 h 792"/>
                          <a:gd name="T32" fmla="*/ 0 w 347"/>
                          <a:gd name="T33" fmla="*/ 0 h 792"/>
                          <a:gd name="T34" fmla="*/ 0 w 347"/>
                          <a:gd name="T35" fmla="*/ 0 h 792"/>
                          <a:gd name="T36" fmla="*/ 0 w 347"/>
                          <a:gd name="T37" fmla="*/ 0 h 792"/>
                          <a:gd name="T38" fmla="*/ 0 w 347"/>
                          <a:gd name="T39" fmla="*/ 0 h 792"/>
                          <a:gd name="T40" fmla="*/ 0 w 347"/>
                          <a:gd name="T41" fmla="*/ 0 h 792"/>
                          <a:gd name="T42" fmla="*/ 0 w 347"/>
                          <a:gd name="T43" fmla="*/ 0 h 792"/>
                          <a:gd name="T44" fmla="*/ 0 w 347"/>
                          <a:gd name="T45" fmla="*/ 0 h 792"/>
                          <a:gd name="T46" fmla="*/ 0 w 347"/>
                          <a:gd name="T47" fmla="*/ 0 h 792"/>
                          <a:gd name="T48" fmla="*/ 0 w 347"/>
                          <a:gd name="T49" fmla="*/ 0 h 792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</a:gdLst>
                        <a:ahLst/>
                        <a:cxnLst>
                          <a:cxn ang="T50">
                            <a:pos x="T0" y="T1"/>
                          </a:cxn>
                          <a:cxn ang="T51">
                            <a:pos x="T2" y="T3"/>
                          </a:cxn>
                          <a:cxn ang="T52">
                            <a:pos x="T4" y="T5"/>
                          </a:cxn>
                          <a:cxn ang="T53">
                            <a:pos x="T6" y="T7"/>
                          </a:cxn>
                          <a:cxn ang="T54">
                            <a:pos x="T8" y="T9"/>
                          </a:cxn>
                          <a:cxn ang="T55">
                            <a:pos x="T10" y="T11"/>
                          </a:cxn>
                          <a:cxn ang="T56">
                            <a:pos x="T12" y="T13"/>
                          </a:cxn>
                          <a:cxn ang="T57">
                            <a:pos x="T14" y="T15"/>
                          </a:cxn>
                          <a:cxn ang="T58">
                            <a:pos x="T16" y="T17"/>
                          </a:cxn>
                          <a:cxn ang="T59">
                            <a:pos x="T18" y="T19"/>
                          </a:cxn>
                          <a:cxn ang="T60">
                            <a:pos x="T20" y="T21"/>
                          </a:cxn>
                          <a:cxn ang="T61">
                            <a:pos x="T22" y="T23"/>
                          </a:cxn>
                          <a:cxn ang="T62">
                            <a:pos x="T24" y="T25"/>
                          </a:cxn>
                          <a:cxn ang="T63">
                            <a:pos x="T26" y="T27"/>
                          </a:cxn>
                          <a:cxn ang="T64">
                            <a:pos x="T28" y="T29"/>
                          </a:cxn>
                          <a:cxn ang="T65">
                            <a:pos x="T30" y="T31"/>
                          </a:cxn>
                          <a:cxn ang="T66">
                            <a:pos x="T32" y="T33"/>
                          </a:cxn>
                          <a:cxn ang="T67">
                            <a:pos x="T34" y="T35"/>
                          </a:cxn>
                          <a:cxn ang="T68">
                            <a:pos x="T36" y="T37"/>
                          </a:cxn>
                          <a:cxn ang="T69">
                            <a:pos x="T38" y="T39"/>
                          </a:cxn>
                          <a:cxn ang="T70">
                            <a:pos x="T40" y="T41"/>
                          </a:cxn>
                          <a:cxn ang="T71">
                            <a:pos x="T42" y="T43"/>
                          </a:cxn>
                          <a:cxn ang="T72">
                            <a:pos x="T44" y="T45"/>
                          </a:cxn>
                          <a:cxn ang="T73">
                            <a:pos x="T46" y="T47"/>
                          </a:cxn>
                          <a:cxn ang="T74">
                            <a:pos x="T48" y="T49"/>
                          </a:cxn>
                        </a:cxnLst>
                        <a:rect l="0" t="0" r="r" b="b"/>
                        <a:pathLst>
                          <a:path w="347" h="792">
                            <a:moveTo>
                              <a:pt x="347" y="464"/>
                            </a:moveTo>
                            <a:lnTo>
                              <a:pt x="317" y="354"/>
                            </a:lnTo>
                            <a:lnTo>
                              <a:pt x="323" y="242"/>
                            </a:lnTo>
                            <a:lnTo>
                              <a:pt x="286" y="200"/>
                            </a:lnTo>
                            <a:lnTo>
                              <a:pt x="204" y="173"/>
                            </a:lnTo>
                            <a:lnTo>
                              <a:pt x="238" y="150"/>
                            </a:lnTo>
                            <a:lnTo>
                              <a:pt x="265" y="92"/>
                            </a:lnTo>
                            <a:lnTo>
                              <a:pt x="232" y="21"/>
                            </a:lnTo>
                            <a:lnTo>
                              <a:pt x="187" y="0"/>
                            </a:lnTo>
                            <a:lnTo>
                              <a:pt x="118" y="9"/>
                            </a:lnTo>
                            <a:lnTo>
                              <a:pt x="70" y="71"/>
                            </a:lnTo>
                            <a:lnTo>
                              <a:pt x="76" y="124"/>
                            </a:lnTo>
                            <a:lnTo>
                              <a:pt x="124" y="161"/>
                            </a:lnTo>
                            <a:lnTo>
                              <a:pt x="75" y="190"/>
                            </a:lnTo>
                            <a:lnTo>
                              <a:pt x="26" y="245"/>
                            </a:lnTo>
                            <a:lnTo>
                              <a:pt x="12" y="334"/>
                            </a:lnTo>
                            <a:lnTo>
                              <a:pt x="0" y="497"/>
                            </a:lnTo>
                            <a:lnTo>
                              <a:pt x="70" y="491"/>
                            </a:lnTo>
                            <a:lnTo>
                              <a:pt x="74" y="549"/>
                            </a:lnTo>
                            <a:lnTo>
                              <a:pt x="58" y="654"/>
                            </a:lnTo>
                            <a:lnTo>
                              <a:pt x="63" y="773"/>
                            </a:lnTo>
                            <a:lnTo>
                              <a:pt x="181" y="792"/>
                            </a:lnTo>
                            <a:lnTo>
                              <a:pt x="292" y="773"/>
                            </a:lnTo>
                            <a:lnTo>
                              <a:pt x="271" y="490"/>
                            </a:lnTo>
                            <a:lnTo>
                              <a:pt x="347" y="464"/>
                            </a:lnTo>
                            <a:close/>
                          </a:path>
                        </a:pathLst>
                      </a:custGeom>
                      <a:solidFill>
                        <a:schemeClr val="tx2"/>
                      </a:solidFill>
                      <a:ln w="1905">
                        <a:solidFill>
                          <a:schemeClr val="tx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MX" sz="12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grpSp>
                    <p:nvGrpSpPr>
                      <p:cNvPr id="165" name="Group 68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11" y="3165"/>
                        <a:ext cx="68" cy="154"/>
                        <a:chOff x="1102" y="2293"/>
                        <a:chExt cx="179" cy="408"/>
                      </a:xfrm>
                    </p:grpSpPr>
                    <p:sp>
                      <p:nvSpPr>
                        <p:cNvPr id="166" name="Freeform 68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102" y="2293"/>
                          <a:ext cx="179" cy="408"/>
                        </a:xfrm>
                        <a:custGeom>
                          <a:avLst/>
                          <a:gdLst>
                            <a:gd name="T0" fmla="*/ 0 w 360"/>
                            <a:gd name="T1" fmla="*/ 1 h 815"/>
                            <a:gd name="T2" fmla="*/ 0 w 360"/>
                            <a:gd name="T3" fmla="*/ 1 h 815"/>
                            <a:gd name="T4" fmla="*/ 0 w 360"/>
                            <a:gd name="T5" fmla="*/ 1 h 815"/>
                            <a:gd name="T6" fmla="*/ 0 w 360"/>
                            <a:gd name="T7" fmla="*/ 1 h 815"/>
                            <a:gd name="T8" fmla="*/ 0 w 360"/>
                            <a:gd name="T9" fmla="*/ 1 h 815"/>
                            <a:gd name="T10" fmla="*/ 0 w 360"/>
                            <a:gd name="T11" fmla="*/ 1 h 815"/>
                            <a:gd name="T12" fmla="*/ 0 w 360"/>
                            <a:gd name="T13" fmla="*/ 1 h 815"/>
                            <a:gd name="T14" fmla="*/ 0 w 360"/>
                            <a:gd name="T15" fmla="*/ 1 h 815"/>
                            <a:gd name="T16" fmla="*/ 0 w 360"/>
                            <a:gd name="T17" fmla="*/ 1 h 815"/>
                            <a:gd name="T18" fmla="*/ 0 w 360"/>
                            <a:gd name="T19" fmla="*/ 0 h 815"/>
                            <a:gd name="T20" fmla="*/ 0 w 360"/>
                            <a:gd name="T21" fmla="*/ 1 h 815"/>
                            <a:gd name="T22" fmla="*/ 0 w 360"/>
                            <a:gd name="T23" fmla="*/ 1 h 815"/>
                            <a:gd name="T24" fmla="*/ 0 w 360"/>
                            <a:gd name="T25" fmla="*/ 1 h 815"/>
                            <a:gd name="T26" fmla="*/ 0 w 360"/>
                            <a:gd name="T27" fmla="*/ 1 h 815"/>
                            <a:gd name="T28" fmla="*/ 0 w 360"/>
                            <a:gd name="T29" fmla="*/ 1 h 815"/>
                            <a:gd name="T30" fmla="*/ 0 w 360"/>
                            <a:gd name="T31" fmla="*/ 1 h 815"/>
                            <a:gd name="T32" fmla="*/ 0 w 360"/>
                            <a:gd name="T33" fmla="*/ 1 h 815"/>
                            <a:gd name="T34" fmla="*/ 0 w 360"/>
                            <a:gd name="T35" fmla="*/ 1 h 815"/>
                            <a:gd name="T36" fmla="*/ 0 w 360"/>
                            <a:gd name="T37" fmla="*/ 1 h 815"/>
                            <a:gd name="T38" fmla="*/ 0 w 360"/>
                            <a:gd name="T39" fmla="*/ 1 h 815"/>
                            <a:gd name="T40" fmla="*/ 0 w 360"/>
                            <a:gd name="T41" fmla="*/ 1 h 815"/>
                            <a:gd name="T42" fmla="*/ 0 w 360"/>
                            <a:gd name="T43" fmla="*/ 1 h 815"/>
                            <a:gd name="T44" fmla="*/ 0 w 360"/>
                            <a:gd name="T45" fmla="*/ 1 h 815"/>
                            <a:gd name="T46" fmla="*/ 0 w 360"/>
                            <a:gd name="T47" fmla="*/ 1 h 815"/>
                            <a:gd name="T48" fmla="*/ 0 w 360"/>
                            <a:gd name="T49" fmla="*/ 1 h 815"/>
                            <a:gd name="T50" fmla="*/ 0 w 360"/>
                            <a:gd name="T51" fmla="*/ 1 h 815"/>
                            <a:gd name="T52" fmla="*/ 0 w 360"/>
                            <a:gd name="T53" fmla="*/ 1 h 815"/>
                            <a:gd name="T54" fmla="*/ 0 w 360"/>
                            <a:gd name="T55" fmla="*/ 1 h 815"/>
                            <a:gd name="T56" fmla="*/ 0 w 360"/>
                            <a:gd name="T57" fmla="*/ 1 h 815"/>
                            <a:gd name="T58" fmla="*/ 0 w 360"/>
                            <a:gd name="T59" fmla="*/ 1 h 815"/>
                            <a:gd name="T60" fmla="*/ 0 w 360"/>
                            <a:gd name="T61" fmla="*/ 1 h 815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</a:gdLst>
                          <a:ahLst/>
                          <a:cxnLst>
                            <a:cxn ang="T62">
                              <a:pos x="T0" y="T1"/>
                            </a:cxn>
                            <a:cxn ang="T63">
                              <a:pos x="T2" y="T3"/>
                            </a:cxn>
                            <a:cxn ang="T64">
                              <a:pos x="T4" y="T5"/>
                            </a:cxn>
                            <a:cxn ang="T65">
                              <a:pos x="T6" y="T7"/>
                            </a:cxn>
                            <a:cxn ang="T66">
                              <a:pos x="T8" y="T9"/>
                            </a:cxn>
                            <a:cxn ang="T67">
                              <a:pos x="T10" y="T11"/>
                            </a:cxn>
                            <a:cxn ang="T68">
                              <a:pos x="T12" y="T13"/>
                            </a:cxn>
                            <a:cxn ang="T69">
                              <a:pos x="T14" y="T15"/>
                            </a:cxn>
                            <a:cxn ang="T70">
                              <a:pos x="T16" y="T17"/>
                            </a:cxn>
                            <a:cxn ang="T71">
                              <a:pos x="T18" y="T19"/>
                            </a:cxn>
                            <a:cxn ang="T72">
                              <a:pos x="T20" y="T21"/>
                            </a:cxn>
                            <a:cxn ang="T73">
                              <a:pos x="T22" y="T23"/>
                            </a:cxn>
                            <a:cxn ang="T74">
                              <a:pos x="T24" y="T25"/>
                            </a:cxn>
                            <a:cxn ang="T75">
                              <a:pos x="T26" y="T27"/>
                            </a:cxn>
                            <a:cxn ang="T76">
                              <a:pos x="T28" y="T29"/>
                            </a:cxn>
                            <a:cxn ang="T77">
                              <a:pos x="T30" y="T31"/>
                            </a:cxn>
                            <a:cxn ang="T78">
                              <a:pos x="T32" y="T33"/>
                            </a:cxn>
                            <a:cxn ang="T79">
                              <a:pos x="T34" y="T35"/>
                            </a:cxn>
                            <a:cxn ang="T80">
                              <a:pos x="T36" y="T37"/>
                            </a:cxn>
                            <a:cxn ang="T81">
                              <a:pos x="T38" y="T39"/>
                            </a:cxn>
                            <a:cxn ang="T82">
                              <a:pos x="T40" y="T41"/>
                            </a:cxn>
                            <a:cxn ang="T83">
                              <a:pos x="T42" y="T43"/>
                            </a:cxn>
                            <a:cxn ang="T84">
                              <a:pos x="T44" y="T45"/>
                            </a:cxn>
                            <a:cxn ang="T85">
                              <a:pos x="T46" y="T47"/>
                            </a:cxn>
                            <a:cxn ang="T86">
                              <a:pos x="T48" y="T49"/>
                            </a:cxn>
                            <a:cxn ang="T87">
                              <a:pos x="T50" y="T51"/>
                            </a:cxn>
                            <a:cxn ang="T88">
                              <a:pos x="T52" y="T53"/>
                            </a:cxn>
                            <a:cxn ang="T89">
                              <a:pos x="T54" y="T55"/>
                            </a:cxn>
                            <a:cxn ang="T90">
                              <a:pos x="T56" y="T57"/>
                            </a:cxn>
                            <a:cxn ang="T91">
                              <a:pos x="T58" y="T59"/>
                            </a:cxn>
                            <a:cxn ang="T92">
                              <a:pos x="T60" y="T61"/>
                            </a:cxn>
                          </a:cxnLst>
                          <a:rect l="0" t="0" r="r" b="b"/>
                          <a:pathLst>
                            <a:path w="360" h="815">
                              <a:moveTo>
                                <a:pt x="289" y="487"/>
                              </a:moveTo>
                              <a:lnTo>
                                <a:pt x="360" y="464"/>
                              </a:lnTo>
                              <a:lnTo>
                                <a:pt x="328" y="354"/>
                              </a:lnTo>
                              <a:lnTo>
                                <a:pt x="334" y="242"/>
                              </a:lnTo>
                              <a:lnTo>
                                <a:pt x="297" y="201"/>
                              </a:lnTo>
                              <a:lnTo>
                                <a:pt x="217" y="173"/>
                              </a:lnTo>
                              <a:lnTo>
                                <a:pt x="250" y="150"/>
                              </a:lnTo>
                              <a:lnTo>
                                <a:pt x="277" y="92"/>
                              </a:lnTo>
                              <a:lnTo>
                                <a:pt x="245" y="21"/>
                              </a:lnTo>
                              <a:lnTo>
                                <a:pt x="199" y="0"/>
                              </a:lnTo>
                              <a:lnTo>
                                <a:pt x="118" y="7"/>
                              </a:lnTo>
                              <a:lnTo>
                                <a:pt x="73" y="79"/>
                              </a:lnTo>
                              <a:lnTo>
                                <a:pt x="83" y="128"/>
                              </a:lnTo>
                              <a:lnTo>
                                <a:pt x="108" y="157"/>
                              </a:lnTo>
                              <a:lnTo>
                                <a:pt x="127" y="167"/>
                              </a:lnTo>
                              <a:lnTo>
                                <a:pt x="70" y="189"/>
                              </a:lnTo>
                              <a:lnTo>
                                <a:pt x="24" y="282"/>
                              </a:lnTo>
                              <a:lnTo>
                                <a:pt x="24" y="379"/>
                              </a:lnTo>
                              <a:lnTo>
                                <a:pt x="0" y="495"/>
                              </a:lnTo>
                              <a:lnTo>
                                <a:pt x="51" y="487"/>
                              </a:lnTo>
                              <a:lnTo>
                                <a:pt x="9" y="638"/>
                              </a:lnTo>
                              <a:lnTo>
                                <a:pt x="57" y="625"/>
                              </a:lnTo>
                              <a:lnTo>
                                <a:pt x="105" y="629"/>
                              </a:lnTo>
                              <a:lnTo>
                                <a:pt x="108" y="713"/>
                              </a:lnTo>
                              <a:lnTo>
                                <a:pt x="127" y="812"/>
                              </a:lnTo>
                              <a:lnTo>
                                <a:pt x="220" y="815"/>
                              </a:lnTo>
                              <a:lnTo>
                                <a:pt x="224" y="690"/>
                              </a:lnTo>
                              <a:lnTo>
                                <a:pt x="240" y="653"/>
                              </a:lnTo>
                              <a:lnTo>
                                <a:pt x="345" y="638"/>
                              </a:lnTo>
                              <a:lnTo>
                                <a:pt x="298" y="539"/>
                              </a:lnTo>
                              <a:lnTo>
                                <a:pt x="289" y="487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tx2"/>
                        </a:solidFill>
                        <a:ln w="1905">
                          <a:solidFill>
                            <a:schemeClr val="tx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MX" sz="12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67" name="Freeform 68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152" y="2301"/>
                          <a:ext cx="70" cy="71"/>
                        </a:xfrm>
                        <a:custGeom>
                          <a:avLst/>
                          <a:gdLst>
                            <a:gd name="T0" fmla="*/ 0 w 142"/>
                            <a:gd name="T1" fmla="*/ 1 h 142"/>
                            <a:gd name="T2" fmla="*/ 0 w 142"/>
                            <a:gd name="T3" fmla="*/ 1 h 142"/>
                            <a:gd name="T4" fmla="*/ 0 w 142"/>
                            <a:gd name="T5" fmla="*/ 1 h 142"/>
                            <a:gd name="T6" fmla="*/ 0 w 142"/>
                            <a:gd name="T7" fmla="*/ 1 h 142"/>
                            <a:gd name="T8" fmla="*/ 0 w 142"/>
                            <a:gd name="T9" fmla="*/ 1 h 142"/>
                            <a:gd name="T10" fmla="*/ 0 w 142"/>
                            <a:gd name="T11" fmla="*/ 1 h 142"/>
                            <a:gd name="T12" fmla="*/ 0 w 142"/>
                            <a:gd name="T13" fmla="*/ 1 h 142"/>
                            <a:gd name="T14" fmla="*/ 0 w 142"/>
                            <a:gd name="T15" fmla="*/ 1 h 142"/>
                            <a:gd name="T16" fmla="*/ 0 w 142"/>
                            <a:gd name="T17" fmla="*/ 0 h 142"/>
                            <a:gd name="T18" fmla="*/ 0 w 142"/>
                            <a:gd name="T19" fmla="*/ 1 h 142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0" t="0" r="r" b="b"/>
                          <a:pathLst>
                            <a:path w="142" h="142">
                              <a:moveTo>
                                <a:pt x="30" y="14"/>
                              </a:moveTo>
                              <a:lnTo>
                                <a:pt x="0" y="53"/>
                              </a:lnTo>
                              <a:lnTo>
                                <a:pt x="4" y="106"/>
                              </a:lnTo>
                              <a:lnTo>
                                <a:pt x="58" y="142"/>
                              </a:lnTo>
                              <a:lnTo>
                                <a:pt x="96" y="134"/>
                              </a:lnTo>
                              <a:lnTo>
                                <a:pt x="127" y="113"/>
                              </a:lnTo>
                              <a:lnTo>
                                <a:pt x="142" y="79"/>
                              </a:lnTo>
                              <a:lnTo>
                                <a:pt x="129" y="25"/>
                              </a:lnTo>
                              <a:lnTo>
                                <a:pt x="81" y="0"/>
                              </a:lnTo>
                              <a:lnTo>
                                <a:pt x="30" y="1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tx2"/>
                        </a:solidFill>
                        <a:ln w="1905">
                          <a:solidFill>
                            <a:schemeClr val="tx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MX" sz="12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68" name="Freeform 68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119" y="2385"/>
                          <a:ext cx="143" cy="303"/>
                        </a:xfrm>
                        <a:custGeom>
                          <a:avLst/>
                          <a:gdLst>
                            <a:gd name="T0" fmla="*/ 1 w 285"/>
                            <a:gd name="T1" fmla="*/ 0 h 607"/>
                            <a:gd name="T2" fmla="*/ 1 w 285"/>
                            <a:gd name="T3" fmla="*/ 0 h 607"/>
                            <a:gd name="T4" fmla="*/ 1 w 285"/>
                            <a:gd name="T5" fmla="*/ 0 h 607"/>
                            <a:gd name="T6" fmla="*/ 1 w 285"/>
                            <a:gd name="T7" fmla="*/ 0 h 607"/>
                            <a:gd name="T8" fmla="*/ 1 w 285"/>
                            <a:gd name="T9" fmla="*/ 0 h 607"/>
                            <a:gd name="T10" fmla="*/ 1 w 285"/>
                            <a:gd name="T11" fmla="*/ 0 h 607"/>
                            <a:gd name="T12" fmla="*/ 1 w 285"/>
                            <a:gd name="T13" fmla="*/ 0 h 607"/>
                            <a:gd name="T14" fmla="*/ 1 w 285"/>
                            <a:gd name="T15" fmla="*/ 0 h 607"/>
                            <a:gd name="T16" fmla="*/ 1 w 285"/>
                            <a:gd name="T17" fmla="*/ 0 h 607"/>
                            <a:gd name="T18" fmla="*/ 1 w 285"/>
                            <a:gd name="T19" fmla="*/ 0 h 607"/>
                            <a:gd name="T20" fmla="*/ 1 w 285"/>
                            <a:gd name="T21" fmla="*/ 0 h 607"/>
                            <a:gd name="T22" fmla="*/ 1 w 285"/>
                            <a:gd name="T23" fmla="*/ 0 h 607"/>
                            <a:gd name="T24" fmla="*/ 1 w 285"/>
                            <a:gd name="T25" fmla="*/ 0 h 607"/>
                            <a:gd name="T26" fmla="*/ 1 w 285"/>
                            <a:gd name="T27" fmla="*/ 0 h 607"/>
                            <a:gd name="T28" fmla="*/ 1 w 285"/>
                            <a:gd name="T29" fmla="*/ 0 h 607"/>
                            <a:gd name="T30" fmla="*/ 1 w 285"/>
                            <a:gd name="T31" fmla="*/ 0 h 607"/>
                            <a:gd name="T32" fmla="*/ 1 w 285"/>
                            <a:gd name="T33" fmla="*/ 0 h 607"/>
                            <a:gd name="T34" fmla="*/ 1 w 285"/>
                            <a:gd name="T35" fmla="*/ 0 h 607"/>
                            <a:gd name="T36" fmla="*/ 1 w 285"/>
                            <a:gd name="T37" fmla="*/ 0 h 607"/>
                            <a:gd name="T38" fmla="*/ 1 w 285"/>
                            <a:gd name="T39" fmla="*/ 0 h 607"/>
                            <a:gd name="T40" fmla="*/ 1 w 285"/>
                            <a:gd name="T41" fmla="*/ 0 h 607"/>
                            <a:gd name="T42" fmla="*/ 1 w 285"/>
                            <a:gd name="T43" fmla="*/ 0 h 607"/>
                            <a:gd name="T44" fmla="*/ 1 w 285"/>
                            <a:gd name="T45" fmla="*/ 0 h 607"/>
                            <a:gd name="T46" fmla="*/ 1 w 285"/>
                            <a:gd name="T47" fmla="*/ 0 h 607"/>
                            <a:gd name="T48" fmla="*/ 1 w 285"/>
                            <a:gd name="T49" fmla="*/ 0 h 607"/>
                            <a:gd name="T50" fmla="*/ 0 w 285"/>
                            <a:gd name="T51" fmla="*/ 0 h 607"/>
                            <a:gd name="T52" fmla="*/ 1 w 285"/>
                            <a:gd name="T53" fmla="*/ 0 h 607"/>
                            <a:gd name="T54" fmla="*/ 1 w 285"/>
                            <a:gd name="T55" fmla="*/ 0 h 607"/>
                            <a:gd name="T56" fmla="*/ 1 w 285"/>
                            <a:gd name="T57" fmla="*/ 0 h 607"/>
                            <a:gd name="T58" fmla="*/ 1 w 285"/>
                            <a:gd name="T59" fmla="*/ 0 h 607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</a:gdLst>
                          <a:ahLst/>
                          <a:cxnLst>
                            <a:cxn ang="T60">
                              <a:pos x="T0" y="T1"/>
                            </a:cxn>
                            <a:cxn ang="T61">
                              <a:pos x="T2" y="T3"/>
                            </a:cxn>
                            <a:cxn ang="T62">
                              <a:pos x="T4" y="T5"/>
                            </a:cxn>
                            <a:cxn ang="T63">
                              <a:pos x="T6" y="T7"/>
                            </a:cxn>
                            <a:cxn ang="T64">
                              <a:pos x="T8" y="T9"/>
                            </a:cxn>
                            <a:cxn ang="T65">
                              <a:pos x="T10" y="T11"/>
                            </a:cxn>
                            <a:cxn ang="T66">
                              <a:pos x="T12" y="T13"/>
                            </a:cxn>
                            <a:cxn ang="T67">
                              <a:pos x="T14" y="T15"/>
                            </a:cxn>
                            <a:cxn ang="T68">
                              <a:pos x="T16" y="T17"/>
                            </a:cxn>
                            <a:cxn ang="T69">
                              <a:pos x="T18" y="T19"/>
                            </a:cxn>
                            <a:cxn ang="T70">
                              <a:pos x="T20" y="T21"/>
                            </a:cxn>
                            <a:cxn ang="T71">
                              <a:pos x="T22" y="T23"/>
                            </a:cxn>
                            <a:cxn ang="T72">
                              <a:pos x="T24" y="T25"/>
                            </a:cxn>
                            <a:cxn ang="T73">
                              <a:pos x="T26" y="T27"/>
                            </a:cxn>
                            <a:cxn ang="T74">
                              <a:pos x="T28" y="T29"/>
                            </a:cxn>
                            <a:cxn ang="T75">
                              <a:pos x="T30" y="T31"/>
                            </a:cxn>
                            <a:cxn ang="T76">
                              <a:pos x="T32" y="T33"/>
                            </a:cxn>
                            <a:cxn ang="T77">
                              <a:pos x="T34" y="T35"/>
                            </a:cxn>
                            <a:cxn ang="T78">
                              <a:pos x="T36" y="T37"/>
                            </a:cxn>
                            <a:cxn ang="T79">
                              <a:pos x="T38" y="T39"/>
                            </a:cxn>
                            <a:cxn ang="T80">
                              <a:pos x="T40" y="T41"/>
                            </a:cxn>
                            <a:cxn ang="T81">
                              <a:pos x="T42" y="T43"/>
                            </a:cxn>
                            <a:cxn ang="T82">
                              <a:pos x="T44" y="T45"/>
                            </a:cxn>
                            <a:cxn ang="T83">
                              <a:pos x="T46" y="T47"/>
                            </a:cxn>
                            <a:cxn ang="T84">
                              <a:pos x="T48" y="T49"/>
                            </a:cxn>
                            <a:cxn ang="T85">
                              <a:pos x="T50" y="T51"/>
                            </a:cxn>
                            <a:cxn ang="T86">
                              <a:pos x="T52" y="T53"/>
                            </a:cxn>
                            <a:cxn ang="T87">
                              <a:pos x="T54" y="T55"/>
                            </a:cxn>
                            <a:cxn ang="T88">
                              <a:pos x="T56" y="T57"/>
                            </a:cxn>
                            <a:cxn ang="T89">
                              <a:pos x="T58" y="T59"/>
                            </a:cxn>
                          </a:cxnLst>
                          <a:rect l="0" t="0" r="r" b="b"/>
                          <a:pathLst>
                            <a:path w="285" h="607">
                              <a:moveTo>
                                <a:pt x="70" y="205"/>
                              </a:moveTo>
                              <a:lnTo>
                                <a:pt x="52" y="296"/>
                              </a:lnTo>
                              <a:lnTo>
                                <a:pt x="23" y="353"/>
                              </a:lnTo>
                              <a:lnTo>
                                <a:pt x="6" y="425"/>
                              </a:lnTo>
                              <a:lnTo>
                                <a:pt x="85" y="417"/>
                              </a:lnTo>
                              <a:lnTo>
                                <a:pt x="107" y="597"/>
                              </a:lnTo>
                              <a:lnTo>
                                <a:pt x="156" y="607"/>
                              </a:lnTo>
                              <a:lnTo>
                                <a:pt x="166" y="501"/>
                              </a:lnTo>
                              <a:lnTo>
                                <a:pt x="188" y="425"/>
                              </a:lnTo>
                              <a:lnTo>
                                <a:pt x="269" y="425"/>
                              </a:lnTo>
                              <a:lnTo>
                                <a:pt x="234" y="355"/>
                              </a:lnTo>
                              <a:lnTo>
                                <a:pt x="223" y="287"/>
                              </a:lnTo>
                              <a:lnTo>
                                <a:pt x="213" y="228"/>
                              </a:lnTo>
                              <a:lnTo>
                                <a:pt x="222" y="152"/>
                              </a:lnTo>
                              <a:lnTo>
                                <a:pt x="234" y="262"/>
                              </a:lnTo>
                              <a:lnTo>
                                <a:pt x="246" y="281"/>
                              </a:lnTo>
                              <a:lnTo>
                                <a:pt x="285" y="273"/>
                              </a:lnTo>
                              <a:lnTo>
                                <a:pt x="268" y="185"/>
                              </a:lnTo>
                              <a:lnTo>
                                <a:pt x="267" y="84"/>
                              </a:lnTo>
                              <a:lnTo>
                                <a:pt x="239" y="35"/>
                              </a:lnTo>
                              <a:lnTo>
                                <a:pt x="179" y="8"/>
                              </a:lnTo>
                              <a:lnTo>
                                <a:pt x="93" y="0"/>
                              </a:lnTo>
                              <a:lnTo>
                                <a:pt x="39" y="38"/>
                              </a:lnTo>
                              <a:lnTo>
                                <a:pt x="16" y="104"/>
                              </a:lnTo>
                              <a:lnTo>
                                <a:pt x="10" y="183"/>
                              </a:lnTo>
                              <a:lnTo>
                                <a:pt x="0" y="284"/>
                              </a:lnTo>
                              <a:lnTo>
                                <a:pt x="37" y="281"/>
                              </a:lnTo>
                              <a:lnTo>
                                <a:pt x="47" y="201"/>
                              </a:lnTo>
                              <a:lnTo>
                                <a:pt x="65" y="134"/>
                              </a:lnTo>
                              <a:lnTo>
                                <a:pt x="70" y="205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tx2"/>
                        </a:solidFill>
                        <a:ln w="1905">
                          <a:solidFill>
                            <a:schemeClr val="tx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MX" sz="12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</p:grpSp>
                <p:sp>
                  <p:nvSpPr>
                    <p:cNvPr id="163" name="Freeform 689"/>
                    <p:cNvSpPr>
                      <a:spLocks/>
                    </p:cNvSpPr>
                    <p:nvPr/>
                  </p:nvSpPr>
                  <p:spPr bwMode="auto">
                    <a:xfrm>
                      <a:off x="1407" y="1419"/>
                      <a:ext cx="66" cy="150"/>
                    </a:xfrm>
                    <a:custGeom>
                      <a:avLst/>
                      <a:gdLst>
                        <a:gd name="T0" fmla="*/ 0 w 347"/>
                        <a:gd name="T1" fmla="*/ 0 h 792"/>
                        <a:gd name="T2" fmla="*/ 0 w 347"/>
                        <a:gd name="T3" fmla="*/ 0 h 792"/>
                        <a:gd name="T4" fmla="*/ 0 w 347"/>
                        <a:gd name="T5" fmla="*/ 0 h 792"/>
                        <a:gd name="T6" fmla="*/ 0 w 347"/>
                        <a:gd name="T7" fmla="*/ 0 h 792"/>
                        <a:gd name="T8" fmla="*/ 0 w 347"/>
                        <a:gd name="T9" fmla="*/ 0 h 792"/>
                        <a:gd name="T10" fmla="*/ 0 w 347"/>
                        <a:gd name="T11" fmla="*/ 0 h 792"/>
                        <a:gd name="T12" fmla="*/ 0 w 347"/>
                        <a:gd name="T13" fmla="*/ 0 h 792"/>
                        <a:gd name="T14" fmla="*/ 0 w 347"/>
                        <a:gd name="T15" fmla="*/ 0 h 792"/>
                        <a:gd name="T16" fmla="*/ 0 w 347"/>
                        <a:gd name="T17" fmla="*/ 0 h 792"/>
                        <a:gd name="T18" fmla="*/ 0 w 347"/>
                        <a:gd name="T19" fmla="*/ 0 h 792"/>
                        <a:gd name="T20" fmla="*/ 0 w 347"/>
                        <a:gd name="T21" fmla="*/ 0 h 792"/>
                        <a:gd name="T22" fmla="*/ 0 w 347"/>
                        <a:gd name="T23" fmla="*/ 0 h 792"/>
                        <a:gd name="T24" fmla="*/ 0 w 347"/>
                        <a:gd name="T25" fmla="*/ 0 h 792"/>
                        <a:gd name="T26" fmla="*/ 0 w 347"/>
                        <a:gd name="T27" fmla="*/ 0 h 792"/>
                        <a:gd name="T28" fmla="*/ 0 w 347"/>
                        <a:gd name="T29" fmla="*/ 0 h 792"/>
                        <a:gd name="T30" fmla="*/ 0 w 347"/>
                        <a:gd name="T31" fmla="*/ 0 h 792"/>
                        <a:gd name="T32" fmla="*/ 0 w 347"/>
                        <a:gd name="T33" fmla="*/ 0 h 792"/>
                        <a:gd name="T34" fmla="*/ 0 w 347"/>
                        <a:gd name="T35" fmla="*/ 0 h 792"/>
                        <a:gd name="T36" fmla="*/ 0 w 347"/>
                        <a:gd name="T37" fmla="*/ 0 h 792"/>
                        <a:gd name="T38" fmla="*/ 0 w 347"/>
                        <a:gd name="T39" fmla="*/ 0 h 792"/>
                        <a:gd name="T40" fmla="*/ 0 w 347"/>
                        <a:gd name="T41" fmla="*/ 0 h 792"/>
                        <a:gd name="T42" fmla="*/ 0 w 347"/>
                        <a:gd name="T43" fmla="*/ 0 h 792"/>
                        <a:gd name="T44" fmla="*/ 0 w 347"/>
                        <a:gd name="T45" fmla="*/ 0 h 792"/>
                        <a:gd name="T46" fmla="*/ 0 w 347"/>
                        <a:gd name="T47" fmla="*/ 0 h 792"/>
                        <a:gd name="T48" fmla="*/ 0 w 347"/>
                        <a:gd name="T49" fmla="*/ 0 h 792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0" t="0" r="r" b="b"/>
                      <a:pathLst>
                        <a:path w="347" h="792">
                          <a:moveTo>
                            <a:pt x="347" y="464"/>
                          </a:moveTo>
                          <a:lnTo>
                            <a:pt x="317" y="354"/>
                          </a:lnTo>
                          <a:lnTo>
                            <a:pt x="323" y="242"/>
                          </a:lnTo>
                          <a:lnTo>
                            <a:pt x="286" y="200"/>
                          </a:lnTo>
                          <a:lnTo>
                            <a:pt x="204" y="173"/>
                          </a:lnTo>
                          <a:lnTo>
                            <a:pt x="238" y="150"/>
                          </a:lnTo>
                          <a:lnTo>
                            <a:pt x="265" y="92"/>
                          </a:lnTo>
                          <a:lnTo>
                            <a:pt x="232" y="21"/>
                          </a:lnTo>
                          <a:lnTo>
                            <a:pt x="187" y="0"/>
                          </a:lnTo>
                          <a:lnTo>
                            <a:pt x="118" y="9"/>
                          </a:lnTo>
                          <a:lnTo>
                            <a:pt x="70" y="71"/>
                          </a:lnTo>
                          <a:lnTo>
                            <a:pt x="76" y="124"/>
                          </a:lnTo>
                          <a:lnTo>
                            <a:pt x="124" y="161"/>
                          </a:lnTo>
                          <a:lnTo>
                            <a:pt x="75" y="190"/>
                          </a:lnTo>
                          <a:lnTo>
                            <a:pt x="26" y="245"/>
                          </a:lnTo>
                          <a:lnTo>
                            <a:pt x="12" y="334"/>
                          </a:lnTo>
                          <a:lnTo>
                            <a:pt x="0" y="497"/>
                          </a:lnTo>
                          <a:lnTo>
                            <a:pt x="70" y="491"/>
                          </a:lnTo>
                          <a:lnTo>
                            <a:pt x="74" y="549"/>
                          </a:lnTo>
                          <a:lnTo>
                            <a:pt x="58" y="654"/>
                          </a:lnTo>
                          <a:lnTo>
                            <a:pt x="63" y="773"/>
                          </a:lnTo>
                          <a:lnTo>
                            <a:pt x="181" y="792"/>
                          </a:lnTo>
                          <a:lnTo>
                            <a:pt x="292" y="773"/>
                          </a:lnTo>
                          <a:lnTo>
                            <a:pt x="271" y="490"/>
                          </a:lnTo>
                          <a:lnTo>
                            <a:pt x="347" y="464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190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MX" sz="120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64" name="Group 696"/>
                  <p:cNvGrpSpPr>
                    <a:grpSpLocks/>
                  </p:cNvGrpSpPr>
                  <p:nvPr/>
                </p:nvGrpSpPr>
                <p:grpSpPr bwMode="auto">
                  <a:xfrm>
                    <a:off x="1958975" y="4518025"/>
                    <a:ext cx="227013" cy="244475"/>
                    <a:chOff x="837" y="3165"/>
                    <a:chExt cx="142" cy="154"/>
                  </a:xfrm>
                </p:grpSpPr>
                <p:sp>
                  <p:nvSpPr>
                    <p:cNvPr id="156" name="Freeform 697"/>
                    <p:cNvSpPr>
                      <a:spLocks/>
                    </p:cNvSpPr>
                    <p:nvPr/>
                  </p:nvSpPr>
                  <p:spPr bwMode="auto">
                    <a:xfrm>
                      <a:off x="837" y="3169"/>
                      <a:ext cx="66" cy="150"/>
                    </a:xfrm>
                    <a:custGeom>
                      <a:avLst/>
                      <a:gdLst>
                        <a:gd name="T0" fmla="*/ 0 w 347"/>
                        <a:gd name="T1" fmla="*/ 0 h 792"/>
                        <a:gd name="T2" fmla="*/ 0 w 347"/>
                        <a:gd name="T3" fmla="*/ 0 h 792"/>
                        <a:gd name="T4" fmla="*/ 0 w 347"/>
                        <a:gd name="T5" fmla="*/ 0 h 792"/>
                        <a:gd name="T6" fmla="*/ 0 w 347"/>
                        <a:gd name="T7" fmla="*/ 0 h 792"/>
                        <a:gd name="T8" fmla="*/ 0 w 347"/>
                        <a:gd name="T9" fmla="*/ 0 h 792"/>
                        <a:gd name="T10" fmla="*/ 0 w 347"/>
                        <a:gd name="T11" fmla="*/ 0 h 792"/>
                        <a:gd name="T12" fmla="*/ 0 w 347"/>
                        <a:gd name="T13" fmla="*/ 0 h 792"/>
                        <a:gd name="T14" fmla="*/ 0 w 347"/>
                        <a:gd name="T15" fmla="*/ 0 h 792"/>
                        <a:gd name="T16" fmla="*/ 0 w 347"/>
                        <a:gd name="T17" fmla="*/ 0 h 792"/>
                        <a:gd name="T18" fmla="*/ 0 w 347"/>
                        <a:gd name="T19" fmla="*/ 0 h 792"/>
                        <a:gd name="T20" fmla="*/ 0 w 347"/>
                        <a:gd name="T21" fmla="*/ 0 h 792"/>
                        <a:gd name="T22" fmla="*/ 0 w 347"/>
                        <a:gd name="T23" fmla="*/ 0 h 792"/>
                        <a:gd name="T24" fmla="*/ 0 w 347"/>
                        <a:gd name="T25" fmla="*/ 0 h 792"/>
                        <a:gd name="T26" fmla="*/ 0 w 347"/>
                        <a:gd name="T27" fmla="*/ 0 h 792"/>
                        <a:gd name="T28" fmla="*/ 0 w 347"/>
                        <a:gd name="T29" fmla="*/ 0 h 792"/>
                        <a:gd name="T30" fmla="*/ 0 w 347"/>
                        <a:gd name="T31" fmla="*/ 0 h 792"/>
                        <a:gd name="T32" fmla="*/ 0 w 347"/>
                        <a:gd name="T33" fmla="*/ 0 h 792"/>
                        <a:gd name="T34" fmla="*/ 0 w 347"/>
                        <a:gd name="T35" fmla="*/ 0 h 792"/>
                        <a:gd name="T36" fmla="*/ 0 w 347"/>
                        <a:gd name="T37" fmla="*/ 0 h 792"/>
                        <a:gd name="T38" fmla="*/ 0 w 347"/>
                        <a:gd name="T39" fmla="*/ 0 h 792"/>
                        <a:gd name="T40" fmla="*/ 0 w 347"/>
                        <a:gd name="T41" fmla="*/ 0 h 792"/>
                        <a:gd name="T42" fmla="*/ 0 w 347"/>
                        <a:gd name="T43" fmla="*/ 0 h 792"/>
                        <a:gd name="T44" fmla="*/ 0 w 347"/>
                        <a:gd name="T45" fmla="*/ 0 h 792"/>
                        <a:gd name="T46" fmla="*/ 0 w 347"/>
                        <a:gd name="T47" fmla="*/ 0 h 792"/>
                        <a:gd name="T48" fmla="*/ 0 w 347"/>
                        <a:gd name="T49" fmla="*/ 0 h 792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0" t="0" r="r" b="b"/>
                      <a:pathLst>
                        <a:path w="347" h="792">
                          <a:moveTo>
                            <a:pt x="347" y="464"/>
                          </a:moveTo>
                          <a:lnTo>
                            <a:pt x="317" y="354"/>
                          </a:lnTo>
                          <a:lnTo>
                            <a:pt x="323" y="242"/>
                          </a:lnTo>
                          <a:lnTo>
                            <a:pt x="286" y="200"/>
                          </a:lnTo>
                          <a:lnTo>
                            <a:pt x="204" y="173"/>
                          </a:lnTo>
                          <a:lnTo>
                            <a:pt x="238" y="150"/>
                          </a:lnTo>
                          <a:lnTo>
                            <a:pt x="265" y="92"/>
                          </a:lnTo>
                          <a:lnTo>
                            <a:pt x="232" y="21"/>
                          </a:lnTo>
                          <a:lnTo>
                            <a:pt x="187" y="0"/>
                          </a:lnTo>
                          <a:lnTo>
                            <a:pt x="118" y="9"/>
                          </a:lnTo>
                          <a:lnTo>
                            <a:pt x="70" y="71"/>
                          </a:lnTo>
                          <a:lnTo>
                            <a:pt x="76" y="124"/>
                          </a:lnTo>
                          <a:lnTo>
                            <a:pt x="124" y="161"/>
                          </a:lnTo>
                          <a:lnTo>
                            <a:pt x="75" y="190"/>
                          </a:lnTo>
                          <a:lnTo>
                            <a:pt x="26" y="245"/>
                          </a:lnTo>
                          <a:lnTo>
                            <a:pt x="12" y="334"/>
                          </a:lnTo>
                          <a:lnTo>
                            <a:pt x="0" y="497"/>
                          </a:lnTo>
                          <a:lnTo>
                            <a:pt x="70" y="491"/>
                          </a:lnTo>
                          <a:lnTo>
                            <a:pt x="74" y="549"/>
                          </a:lnTo>
                          <a:lnTo>
                            <a:pt x="58" y="654"/>
                          </a:lnTo>
                          <a:lnTo>
                            <a:pt x="63" y="773"/>
                          </a:lnTo>
                          <a:lnTo>
                            <a:pt x="181" y="792"/>
                          </a:lnTo>
                          <a:lnTo>
                            <a:pt x="292" y="773"/>
                          </a:lnTo>
                          <a:lnTo>
                            <a:pt x="271" y="490"/>
                          </a:lnTo>
                          <a:lnTo>
                            <a:pt x="347" y="464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190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MX" sz="1200">
                        <a:solidFill>
                          <a:prstClr val="black"/>
                        </a:solidFill>
                      </a:endParaRPr>
                    </a:p>
                  </p:txBody>
                </p:sp>
                <p:grpSp>
                  <p:nvGrpSpPr>
                    <p:cNvPr id="157" name="Group 69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11" y="3165"/>
                      <a:ext cx="68" cy="154"/>
                      <a:chOff x="1102" y="2293"/>
                      <a:chExt cx="179" cy="408"/>
                    </a:xfrm>
                  </p:grpSpPr>
                  <p:sp>
                    <p:nvSpPr>
                      <p:cNvPr id="158" name="Freeform 69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02" y="2293"/>
                        <a:ext cx="179" cy="408"/>
                      </a:xfrm>
                      <a:custGeom>
                        <a:avLst/>
                        <a:gdLst>
                          <a:gd name="T0" fmla="*/ 0 w 360"/>
                          <a:gd name="T1" fmla="*/ 1 h 815"/>
                          <a:gd name="T2" fmla="*/ 0 w 360"/>
                          <a:gd name="T3" fmla="*/ 1 h 815"/>
                          <a:gd name="T4" fmla="*/ 0 w 360"/>
                          <a:gd name="T5" fmla="*/ 1 h 815"/>
                          <a:gd name="T6" fmla="*/ 0 w 360"/>
                          <a:gd name="T7" fmla="*/ 1 h 815"/>
                          <a:gd name="T8" fmla="*/ 0 w 360"/>
                          <a:gd name="T9" fmla="*/ 1 h 815"/>
                          <a:gd name="T10" fmla="*/ 0 w 360"/>
                          <a:gd name="T11" fmla="*/ 1 h 815"/>
                          <a:gd name="T12" fmla="*/ 0 w 360"/>
                          <a:gd name="T13" fmla="*/ 1 h 815"/>
                          <a:gd name="T14" fmla="*/ 0 w 360"/>
                          <a:gd name="T15" fmla="*/ 1 h 815"/>
                          <a:gd name="T16" fmla="*/ 0 w 360"/>
                          <a:gd name="T17" fmla="*/ 1 h 815"/>
                          <a:gd name="T18" fmla="*/ 0 w 360"/>
                          <a:gd name="T19" fmla="*/ 0 h 815"/>
                          <a:gd name="T20" fmla="*/ 0 w 360"/>
                          <a:gd name="T21" fmla="*/ 1 h 815"/>
                          <a:gd name="T22" fmla="*/ 0 w 360"/>
                          <a:gd name="T23" fmla="*/ 1 h 815"/>
                          <a:gd name="T24" fmla="*/ 0 w 360"/>
                          <a:gd name="T25" fmla="*/ 1 h 815"/>
                          <a:gd name="T26" fmla="*/ 0 w 360"/>
                          <a:gd name="T27" fmla="*/ 1 h 815"/>
                          <a:gd name="T28" fmla="*/ 0 w 360"/>
                          <a:gd name="T29" fmla="*/ 1 h 815"/>
                          <a:gd name="T30" fmla="*/ 0 w 360"/>
                          <a:gd name="T31" fmla="*/ 1 h 815"/>
                          <a:gd name="T32" fmla="*/ 0 w 360"/>
                          <a:gd name="T33" fmla="*/ 1 h 815"/>
                          <a:gd name="T34" fmla="*/ 0 w 360"/>
                          <a:gd name="T35" fmla="*/ 1 h 815"/>
                          <a:gd name="T36" fmla="*/ 0 w 360"/>
                          <a:gd name="T37" fmla="*/ 1 h 815"/>
                          <a:gd name="T38" fmla="*/ 0 w 360"/>
                          <a:gd name="T39" fmla="*/ 1 h 815"/>
                          <a:gd name="T40" fmla="*/ 0 w 360"/>
                          <a:gd name="T41" fmla="*/ 1 h 815"/>
                          <a:gd name="T42" fmla="*/ 0 w 360"/>
                          <a:gd name="T43" fmla="*/ 1 h 815"/>
                          <a:gd name="T44" fmla="*/ 0 w 360"/>
                          <a:gd name="T45" fmla="*/ 1 h 815"/>
                          <a:gd name="T46" fmla="*/ 0 w 360"/>
                          <a:gd name="T47" fmla="*/ 1 h 815"/>
                          <a:gd name="T48" fmla="*/ 0 w 360"/>
                          <a:gd name="T49" fmla="*/ 1 h 815"/>
                          <a:gd name="T50" fmla="*/ 0 w 360"/>
                          <a:gd name="T51" fmla="*/ 1 h 815"/>
                          <a:gd name="T52" fmla="*/ 0 w 360"/>
                          <a:gd name="T53" fmla="*/ 1 h 815"/>
                          <a:gd name="T54" fmla="*/ 0 w 360"/>
                          <a:gd name="T55" fmla="*/ 1 h 815"/>
                          <a:gd name="T56" fmla="*/ 0 w 360"/>
                          <a:gd name="T57" fmla="*/ 1 h 815"/>
                          <a:gd name="T58" fmla="*/ 0 w 360"/>
                          <a:gd name="T59" fmla="*/ 1 h 815"/>
                          <a:gd name="T60" fmla="*/ 0 w 360"/>
                          <a:gd name="T61" fmla="*/ 1 h 815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</a:gdLst>
                        <a:ahLst/>
                        <a:cxnLst>
                          <a:cxn ang="T62">
                            <a:pos x="T0" y="T1"/>
                          </a:cxn>
                          <a:cxn ang="T63">
                            <a:pos x="T2" y="T3"/>
                          </a:cxn>
                          <a:cxn ang="T64">
                            <a:pos x="T4" y="T5"/>
                          </a:cxn>
                          <a:cxn ang="T65">
                            <a:pos x="T6" y="T7"/>
                          </a:cxn>
                          <a:cxn ang="T66">
                            <a:pos x="T8" y="T9"/>
                          </a:cxn>
                          <a:cxn ang="T67">
                            <a:pos x="T10" y="T11"/>
                          </a:cxn>
                          <a:cxn ang="T68">
                            <a:pos x="T12" y="T13"/>
                          </a:cxn>
                          <a:cxn ang="T69">
                            <a:pos x="T14" y="T15"/>
                          </a:cxn>
                          <a:cxn ang="T70">
                            <a:pos x="T16" y="T17"/>
                          </a:cxn>
                          <a:cxn ang="T71">
                            <a:pos x="T18" y="T19"/>
                          </a:cxn>
                          <a:cxn ang="T72">
                            <a:pos x="T20" y="T21"/>
                          </a:cxn>
                          <a:cxn ang="T73">
                            <a:pos x="T22" y="T23"/>
                          </a:cxn>
                          <a:cxn ang="T74">
                            <a:pos x="T24" y="T25"/>
                          </a:cxn>
                          <a:cxn ang="T75">
                            <a:pos x="T26" y="T27"/>
                          </a:cxn>
                          <a:cxn ang="T76">
                            <a:pos x="T28" y="T29"/>
                          </a:cxn>
                          <a:cxn ang="T77">
                            <a:pos x="T30" y="T31"/>
                          </a:cxn>
                          <a:cxn ang="T78">
                            <a:pos x="T32" y="T33"/>
                          </a:cxn>
                          <a:cxn ang="T79">
                            <a:pos x="T34" y="T35"/>
                          </a:cxn>
                          <a:cxn ang="T80">
                            <a:pos x="T36" y="T37"/>
                          </a:cxn>
                          <a:cxn ang="T81">
                            <a:pos x="T38" y="T39"/>
                          </a:cxn>
                          <a:cxn ang="T82">
                            <a:pos x="T40" y="T41"/>
                          </a:cxn>
                          <a:cxn ang="T83">
                            <a:pos x="T42" y="T43"/>
                          </a:cxn>
                          <a:cxn ang="T84">
                            <a:pos x="T44" y="T45"/>
                          </a:cxn>
                          <a:cxn ang="T85">
                            <a:pos x="T46" y="T47"/>
                          </a:cxn>
                          <a:cxn ang="T86">
                            <a:pos x="T48" y="T49"/>
                          </a:cxn>
                          <a:cxn ang="T87">
                            <a:pos x="T50" y="T51"/>
                          </a:cxn>
                          <a:cxn ang="T88">
                            <a:pos x="T52" y="T53"/>
                          </a:cxn>
                          <a:cxn ang="T89">
                            <a:pos x="T54" y="T55"/>
                          </a:cxn>
                          <a:cxn ang="T90">
                            <a:pos x="T56" y="T57"/>
                          </a:cxn>
                          <a:cxn ang="T91">
                            <a:pos x="T58" y="T59"/>
                          </a:cxn>
                          <a:cxn ang="T92">
                            <a:pos x="T60" y="T61"/>
                          </a:cxn>
                        </a:cxnLst>
                        <a:rect l="0" t="0" r="r" b="b"/>
                        <a:pathLst>
                          <a:path w="360" h="815">
                            <a:moveTo>
                              <a:pt x="289" y="487"/>
                            </a:moveTo>
                            <a:lnTo>
                              <a:pt x="360" y="464"/>
                            </a:lnTo>
                            <a:lnTo>
                              <a:pt x="328" y="354"/>
                            </a:lnTo>
                            <a:lnTo>
                              <a:pt x="334" y="242"/>
                            </a:lnTo>
                            <a:lnTo>
                              <a:pt x="297" y="201"/>
                            </a:lnTo>
                            <a:lnTo>
                              <a:pt x="217" y="173"/>
                            </a:lnTo>
                            <a:lnTo>
                              <a:pt x="250" y="150"/>
                            </a:lnTo>
                            <a:lnTo>
                              <a:pt x="277" y="92"/>
                            </a:lnTo>
                            <a:lnTo>
                              <a:pt x="245" y="21"/>
                            </a:lnTo>
                            <a:lnTo>
                              <a:pt x="199" y="0"/>
                            </a:lnTo>
                            <a:lnTo>
                              <a:pt x="118" y="7"/>
                            </a:lnTo>
                            <a:lnTo>
                              <a:pt x="73" y="79"/>
                            </a:lnTo>
                            <a:lnTo>
                              <a:pt x="83" y="128"/>
                            </a:lnTo>
                            <a:lnTo>
                              <a:pt x="108" y="157"/>
                            </a:lnTo>
                            <a:lnTo>
                              <a:pt x="127" y="167"/>
                            </a:lnTo>
                            <a:lnTo>
                              <a:pt x="70" y="189"/>
                            </a:lnTo>
                            <a:lnTo>
                              <a:pt x="24" y="282"/>
                            </a:lnTo>
                            <a:lnTo>
                              <a:pt x="24" y="379"/>
                            </a:lnTo>
                            <a:lnTo>
                              <a:pt x="0" y="495"/>
                            </a:lnTo>
                            <a:lnTo>
                              <a:pt x="51" y="487"/>
                            </a:lnTo>
                            <a:lnTo>
                              <a:pt x="9" y="638"/>
                            </a:lnTo>
                            <a:lnTo>
                              <a:pt x="57" y="625"/>
                            </a:lnTo>
                            <a:lnTo>
                              <a:pt x="105" y="629"/>
                            </a:lnTo>
                            <a:lnTo>
                              <a:pt x="108" y="713"/>
                            </a:lnTo>
                            <a:lnTo>
                              <a:pt x="127" y="812"/>
                            </a:lnTo>
                            <a:lnTo>
                              <a:pt x="220" y="815"/>
                            </a:lnTo>
                            <a:lnTo>
                              <a:pt x="224" y="690"/>
                            </a:lnTo>
                            <a:lnTo>
                              <a:pt x="240" y="653"/>
                            </a:lnTo>
                            <a:lnTo>
                              <a:pt x="345" y="638"/>
                            </a:lnTo>
                            <a:lnTo>
                              <a:pt x="298" y="539"/>
                            </a:lnTo>
                            <a:lnTo>
                              <a:pt x="289" y="487"/>
                            </a:lnTo>
                            <a:close/>
                          </a:path>
                        </a:pathLst>
                      </a:custGeom>
                      <a:solidFill>
                        <a:schemeClr val="tx2"/>
                      </a:solidFill>
                      <a:ln w="1905">
                        <a:solidFill>
                          <a:schemeClr val="tx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MX" sz="12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159" name="Freeform 70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52" y="2301"/>
                        <a:ext cx="70" cy="71"/>
                      </a:xfrm>
                      <a:custGeom>
                        <a:avLst/>
                        <a:gdLst>
                          <a:gd name="T0" fmla="*/ 0 w 142"/>
                          <a:gd name="T1" fmla="*/ 1 h 142"/>
                          <a:gd name="T2" fmla="*/ 0 w 142"/>
                          <a:gd name="T3" fmla="*/ 1 h 142"/>
                          <a:gd name="T4" fmla="*/ 0 w 142"/>
                          <a:gd name="T5" fmla="*/ 1 h 142"/>
                          <a:gd name="T6" fmla="*/ 0 w 142"/>
                          <a:gd name="T7" fmla="*/ 1 h 142"/>
                          <a:gd name="T8" fmla="*/ 0 w 142"/>
                          <a:gd name="T9" fmla="*/ 1 h 142"/>
                          <a:gd name="T10" fmla="*/ 0 w 142"/>
                          <a:gd name="T11" fmla="*/ 1 h 142"/>
                          <a:gd name="T12" fmla="*/ 0 w 142"/>
                          <a:gd name="T13" fmla="*/ 1 h 142"/>
                          <a:gd name="T14" fmla="*/ 0 w 142"/>
                          <a:gd name="T15" fmla="*/ 1 h 142"/>
                          <a:gd name="T16" fmla="*/ 0 w 142"/>
                          <a:gd name="T17" fmla="*/ 0 h 142"/>
                          <a:gd name="T18" fmla="*/ 0 w 142"/>
                          <a:gd name="T19" fmla="*/ 1 h 142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142" h="142">
                            <a:moveTo>
                              <a:pt x="30" y="14"/>
                            </a:moveTo>
                            <a:lnTo>
                              <a:pt x="0" y="53"/>
                            </a:lnTo>
                            <a:lnTo>
                              <a:pt x="4" y="106"/>
                            </a:lnTo>
                            <a:lnTo>
                              <a:pt x="58" y="142"/>
                            </a:lnTo>
                            <a:lnTo>
                              <a:pt x="96" y="134"/>
                            </a:lnTo>
                            <a:lnTo>
                              <a:pt x="127" y="113"/>
                            </a:lnTo>
                            <a:lnTo>
                              <a:pt x="142" y="79"/>
                            </a:lnTo>
                            <a:lnTo>
                              <a:pt x="129" y="25"/>
                            </a:lnTo>
                            <a:lnTo>
                              <a:pt x="81" y="0"/>
                            </a:lnTo>
                            <a:lnTo>
                              <a:pt x="30" y="14"/>
                            </a:lnTo>
                            <a:close/>
                          </a:path>
                        </a:pathLst>
                      </a:custGeom>
                      <a:solidFill>
                        <a:schemeClr val="tx2"/>
                      </a:solidFill>
                      <a:ln w="1905">
                        <a:solidFill>
                          <a:schemeClr val="tx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MX" sz="12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160" name="Freeform 70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19" y="2385"/>
                        <a:ext cx="143" cy="303"/>
                      </a:xfrm>
                      <a:custGeom>
                        <a:avLst/>
                        <a:gdLst>
                          <a:gd name="T0" fmla="*/ 1 w 285"/>
                          <a:gd name="T1" fmla="*/ 0 h 607"/>
                          <a:gd name="T2" fmla="*/ 1 w 285"/>
                          <a:gd name="T3" fmla="*/ 0 h 607"/>
                          <a:gd name="T4" fmla="*/ 1 w 285"/>
                          <a:gd name="T5" fmla="*/ 0 h 607"/>
                          <a:gd name="T6" fmla="*/ 1 w 285"/>
                          <a:gd name="T7" fmla="*/ 0 h 607"/>
                          <a:gd name="T8" fmla="*/ 1 w 285"/>
                          <a:gd name="T9" fmla="*/ 0 h 607"/>
                          <a:gd name="T10" fmla="*/ 1 w 285"/>
                          <a:gd name="T11" fmla="*/ 0 h 607"/>
                          <a:gd name="T12" fmla="*/ 1 w 285"/>
                          <a:gd name="T13" fmla="*/ 0 h 607"/>
                          <a:gd name="T14" fmla="*/ 1 w 285"/>
                          <a:gd name="T15" fmla="*/ 0 h 607"/>
                          <a:gd name="T16" fmla="*/ 1 w 285"/>
                          <a:gd name="T17" fmla="*/ 0 h 607"/>
                          <a:gd name="T18" fmla="*/ 1 w 285"/>
                          <a:gd name="T19" fmla="*/ 0 h 607"/>
                          <a:gd name="T20" fmla="*/ 1 w 285"/>
                          <a:gd name="T21" fmla="*/ 0 h 607"/>
                          <a:gd name="T22" fmla="*/ 1 w 285"/>
                          <a:gd name="T23" fmla="*/ 0 h 607"/>
                          <a:gd name="T24" fmla="*/ 1 w 285"/>
                          <a:gd name="T25" fmla="*/ 0 h 607"/>
                          <a:gd name="T26" fmla="*/ 1 w 285"/>
                          <a:gd name="T27" fmla="*/ 0 h 607"/>
                          <a:gd name="T28" fmla="*/ 1 w 285"/>
                          <a:gd name="T29" fmla="*/ 0 h 607"/>
                          <a:gd name="T30" fmla="*/ 1 w 285"/>
                          <a:gd name="T31" fmla="*/ 0 h 607"/>
                          <a:gd name="T32" fmla="*/ 1 w 285"/>
                          <a:gd name="T33" fmla="*/ 0 h 607"/>
                          <a:gd name="T34" fmla="*/ 1 w 285"/>
                          <a:gd name="T35" fmla="*/ 0 h 607"/>
                          <a:gd name="T36" fmla="*/ 1 w 285"/>
                          <a:gd name="T37" fmla="*/ 0 h 607"/>
                          <a:gd name="T38" fmla="*/ 1 w 285"/>
                          <a:gd name="T39" fmla="*/ 0 h 607"/>
                          <a:gd name="T40" fmla="*/ 1 w 285"/>
                          <a:gd name="T41" fmla="*/ 0 h 607"/>
                          <a:gd name="T42" fmla="*/ 1 w 285"/>
                          <a:gd name="T43" fmla="*/ 0 h 607"/>
                          <a:gd name="T44" fmla="*/ 1 w 285"/>
                          <a:gd name="T45" fmla="*/ 0 h 607"/>
                          <a:gd name="T46" fmla="*/ 1 w 285"/>
                          <a:gd name="T47" fmla="*/ 0 h 607"/>
                          <a:gd name="T48" fmla="*/ 1 w 285"/>
                          <a:gd name="T49" fmla="*/ 0 h 607"/>
                          <a:gd name="T50" fmla="*/ 0 w 285"/>
                          <a:gd name="T51" fmla="*/ 0 h 607"/>
                          <a:gd name="T52" fmla="*/ 1 w 285"/>
                          <a:gd name="T53" fmla="*/ 0 h 607"/>
                          <a:gd name="T54" fmla="*/ 1 w 285"/>
                          <a:gd name="T55" fmla="*/ 0 h 607"/>
                          <a:gd name="T56" fmla="*/ 1 w 285"/>
                          <a:gd name="T57" fmla="*/ 0 h 607"/>
                          <a:gd name="T58" fmla="*/ 1 w 285"/>
                          <a:gd name="T59" fmla="*/ 0 h 607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</a:gdLst>
                        <a:ahLst/>
                        <a:cxnLst>
                          <a:cxn ang="T60">
                            <a:pos x="T0" y="T1"/>
                          </a:cxn>
                          <a:cxn ang="T61">
                            <a:pos x="T2" y="T3"/>
                          </a:cxn>
                          <a:cxn ang="T62">
                            <a:pos x="T4" y="T5"/>
                          </a:cxn>
                          <a:cxn ang="T63">
                            <a:pos x="T6" y="T7"/>
                          </a:cxn>
                          <a:cxn ang="T64">
                            <a:pos x="T8" y="T9"/>
                          </a:cxn>
                          <a:cxn ang="T65">
                            <a:pos x="T10" y="T11"/>
                          </a:cxn>
                          <a:cxn ang="T66">
                            <a:pos x="T12" y="T13"/>
                          </a:cxn>
                          <a:cxn ang="T67">
                            <a:pos x="T14" y="T15"/>
                          </a:cxn>
                          <a:cxn ang="T68">
                            <a:pos x="T16" y="T17"/>
                          </a:cxn>
                          <a:cxn ang="T69">
                            <a:pos x="T18" y="T19"/>
                          </a:cxn>
                          <a:cxn ang="T70">
                            <a:pos x="T20" y="T21"/>
                          </a:cxn>
                          <a:cxn ang="T71">
                            <a:pos x="T22" y="T23"/>
                          </a:cxn>
                          <a:cxn ang="T72">
                            <a:pos x="T24" y="T25"/>
                          </a:cxn>
                          <a:cxn ang="T73">
                            <a:pos x="T26" y="T27"/>
                          </a:cxn>
                          <a:cxn ang="T74">
                            <a:pos x="T28" y="T29"/>
                          </a:cxn>
                          <a:cxn ang="T75">
                            <a:pos x="T30" y="T31"/>
                          </a:cxn>
                          <a:cxn ang="T76">
                            <a:pos x="T32" y="T33"/>
                          </a:cxn>
                          <a:cxn ang="T77">
                            <a:pos x="T34" y="T35"/>
                          </a:cxn>
                          <a:cxn ang="T78">
                            <a:pos x="T36" y="T37"/>
                          </a:cxn>
                          <a:cxn ang="T79">
                            <a:pos x="T38" y="T39"/>
                          </a:cxn>
                          <a:cxn ang="T80">
                            <a:pos x="T40" y="T41"/>
                          </a:cxn>
                          <a:cxn ang="T81">
                            <a:pos x="T42" y="T43"/>
                          </a:cxn>
                          <a:cxn ang="T82">
                            <a:pos x="T44" y="T45"/>
                          </a:cxn>
                          <a:cxn ang="T83">
                            <a:pos x="T46" y="T47"/>
                          </a:cxn>
                          <a:cxn ang="T84">
                            <a:pos x="T48" y="T49"/>
                          </a:cxn>
                          <a:cxn ang="T85">
                            <a:pos x="T50" y="T51"/>
                          </a:cxn>
                          <a:cxn ang="T86">
                            <a:pos x="T52" y="T53"/>
                          </a:cxn>
                          <a:cxn ang="T87">
                            <a:pos x="T54" y="T55"/>
                          </a:cxn>
                          <a:cxn ang="T88">
                            <a:pos x="T56" y="T57"/>
                          </a:cxn>
                          <a:cxn ang="T89">
                            <a:pos x="T58" y="T59"/>
                          </a:cxn>
                        </a:cxnLst>
                        <a:rect l="0" t="0" r="r" b="b"/>
                        <a:pathLst>
                          <a:path w="285" h="607">
                            <a:moveTo>
                              <a:pt x="70" y="205"/>
                            </a:moveTo>
                            <a:lnTo>
                              <a:pt x="52" y="296"/>
                            </a:lnTo>
                            <a:lnTo>
                              <a:pt x="23" y="353"/>
                            </a:lnTo>
                            <a:lnTo>
                              <a:pt x="6" y="425"/>
                            </a:lnTo>
                            <a:lnTo>
                              <a:pt x="85" y="417"/>
                            </a:lnTo>
                            <a:lnTo>
                              <a:pt x="107" y="597"/>
                            </a:lnTo>
                            <a:lnTo>
                              <a:pt x="156" y="607"/>
                            </a:lnTo>
                            <a:lnTo>
                              <a:pt x="166" y="501"/>
                            </a:lnTo>
                            <a:lnTo>
                              <a:pt x="188" y="425"/>
                            </a:lnTo>
                            <a:lnTo>
                              <a:pt x="269" y="425"/>
                            </a:lnTo>
                            <a:lnTo>
                              <a:pt x="234" y="355"/>
                            </a:lnTo>
                            <a:lnTo>
                              <a:pt x="223" y="287"/>
                            </a:lnTo>
                            <a:lnTo>
                              <a:pt x="213" y="228"/>
                            </a:lnTo>
                            <a:lnTo>
                              <a:pt x="222" y="152"/>
                            </a:lnTo>
                            <a:lnTo>
                              <a:pt x="234" y="262"/>
                            </a:lnTo>
                            <a:lnTo>
                              <a:pt x="246" y="281"/>
                            </a:lnTo>
                            <a:lnTo>
                              <a:pt x="285" y="273"/>
                            </a:lnTo>
                            <a:lnTo>
                              <a:pt x="268" y="185"/>
                            </a:lnTo>
                            <a:lnTo>
                              <a:pt x="267" y="84"/>
                            </a:lnTo>
                            <a:lnTo>
                              <a:pt x="239" y="35"/>
                            </a:lnTo>
                            <a:lnTo>
                              <a:pt x="179" y="8"/>
                            </a:lnTo>
                            <a:lnTo>
                              <a:pt x="93" y="0"/>
                            </a:lnTo>
                            <a:lnTo>
                              <a:pt x="39" y="38"/>
                            </a:lnTo>
                            <a:lnTo>
                              <a:pt x="16" y="104"/>
                            </a:lnTo>
                            <a:lnTo>
                              <a:pt x="10" y="183"/>
                            </a:lnTo>
                            <a:lnTo>
                              <a:pt x="0" y="284"/>
                            </a:lnTo>
                            <a:lnTo>
                              <a:pt x="37" y="281"/>
                            </a:lnTo>
                            <a:lnTo>
                              <a:pt x="47" y="201"/>
                            </a:lnTo>
                            <a:lnTo>
                              <a:pt x="65" y="134"/>
                            </a:lnTo>
                            <a:lnTo>
                              <a:pt x="70" y="205"/>
                            </a:lnTo>
                            <a:close/>
                          </a:path>
                        </a:pathLst>
                      </a:custGeom>
                      <a:solidFill>
                        <a:schemeClr val="tx2"/>
                      </a:solidFill>
                      <a:ln w="1905">
                        <a:solidFill>
                          <a:schemeClr val="tx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MX" sz="12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65" name="Group 702"/>
                  <p:cNvGrpSpPr>
                    <a:grpSpLocks/>
                  </p:cNvGrpSpPr>
                  <p:nvPr/>
                </p:nvGrpSpPr>
                <p:grpSpPr bwMode="auto">
                  <a:xfrm>
                    <a:off x="1943100" y="4749800"/>
                    <a:ext cx="225425" cy="244475"/>
                    <a:chOff x="837" y="3165"/>
                    <a:chExt cx="142" cy="154"/>
                  </a:xfrm>
                </p:grpSpPr>
                <p:sp>
                  <p:nvSpPr>
                    <p:cNvPr id="151" name="Freeform 703"/>
                    <p:cNvSpPr>
                      <a:spLocks/>
                    </p:cNvSpPr>
                    <p:nvPr/>
                  </p:nvSpPr>
                  <p:spPr bwMode="auto">
                    <a:xfrm>
                      <a:off x="837" y="3169"/>
                      <a:ext cx="66" cy="150"/>
                    </a:xfrm>
                    <a:custGeom>
                      <a:avLst/>
                      <a:gdLst>
                        <a:gd name="T0" fmla="*/ 0 w 347"/>
                        <a:gd name="T1" fmla="*/ 0 h 792"/>
                        <a:gd name="T2" fmla="*/ 0 w 347"/>
                        <a:gd name="T3" fmla="*/ 0 h 792"/>
                        <a:gd name="T4" fmla="*/ 0 w 347"/>
                        <a:gd name="T5" fmla="*/ 0 h 792"/>
                        <a:gd name="T6" fmla="*/ 0 w 347"/>
                        <a:gd name="T7" fmla="*/ 0 h 792"/>
                        <a:gd name="T8" fmla="*/ 0 w 347"/>
                        <a:gd name="T9" fmla="*/ 0 h 792"/>
                        <a:gd name="T10" fmla="*/ 0 w 347"/>
                        <a:gd name="T11" fmla="*/ 0 h 792"/>
                        <a:gd name="T12" fmla="*/ 0 w 347"/>
                        <a:gd name="T13" fmla="*/ 0 h 792"/>
                        <a:gd name="T14" fmla="*/ 0 w 347"/>
                        <a:gd name="T15" fmla="*/ 0 h 792"/>
                        <a:gd name="T16" fmla="*/ 0 w 347"/>
                        <a:gd name="T17" fmla="*/ 0 h 792"/>
                        <a:gd name="T18" fmla="*/ 0 w 347"/>
                        <a:gd name="T19" fmla="*/ 0 h 792"/>
                        <a:gd name="T20" fmla="*/ 0 w 347"/>
                        <a:gd name="T21" fmla="*/ 0 h 792"/>
                        <a:gd name="T22" fmla="*/ 0 w 347"/>
                        <a:gd name="T23" fmla="*/ 0 h 792"/>
                        <a:gd name="T24" fmla="*/ 0 w 347"/>
                        <a:gd name="T25" fmla="*/ 0 h 792"/>
                        <a:gd name="T26" fmla="*/ 0 w 347"/>
                        <a:gd name="T27" fmla="*/ 0 h 792"/>
                        <a:gd name="T28" fmla="*/ 0 w 347"/>
                        <a:gd name="T29" fmla="*/ 0 h 792"/>
                        <a:gd name="T30" fmla="*/ 0 w 347"/>
                        <a:gd name="T31" fmla="*/ 0 h 792"/>
                        <a:gd name="T32" fmla="*/ 0 w 347"/>
                        <a:gd name="T33" fmla="*/ 0 h 792"/>
                        <a:gd name="T34" fmla="*/ 0 w 347"/>
                        <a:gd name="T35" fmla="*/ 0 h 792"/>
                        <a:gd name="T36" fmla="*/ 0 w 347"/>
                        <a:gd name="T37" fmla="*/ 0 h 792"/>
                        <a:gd name="T38" fmla="*/ 0 w 347"/>
                        <a:gd name="T39" fmla="*/ 0 h 792"/>
                        <a:gd name="T40" fmla="*/ 0 w 347"/>
                        <a:gd name="T41" fmla="*/ 0 h 792"/>
                        <a:gd name="T42" fmla="*/ 0 w 347"/>
                        <a:gd name="T43" fmla="*/ 0 h 792"/>
                        <a:gd name="T44" fmla="*/ 0 w 347"/>
                        <a:gd name="T45" fmla="*/ 0 h 792"/>
                        <a:gd name="T46" fmla="*/ 0 w 347"/>
                        <a:gd name="T47" fmla="*/ 0 h 792"/>
                        <a:gd name="T48" fmla="*/ 0 w 347"/>
                        <a:gd name="T49" fmla="*/ 0 h 792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0" t="0" r="r" b="b"/>
                      <a:pathLst>
                        <a:path w="347" h="792">
                          <a:moveTo>
                            <a:pt x="347" y="464"/>
                          </a:moveTo>
                          <a:lnTo>
                            <a:pt x="317" y="354"/>
                          </a:lnTo>
                          <a:lnTo>
                            <a:pt x="323" y="242"/>
                          </a:lnTo>
                          <a:lnTo>
                            <a:pt x="286" y="200"/>
                          </a:lnTo>
                          <a:lnTo>
                            <a:pt x="204" y="173"/>
                          </a:lnTo>
                          <a:lnTo>
                            <a:pt x="238" y="150"/>
                          </a:lnTo>
                          <a:lnTo>
                            <a:pt x="265" y="92"/>
                          </a:lnTo>
                          <a:lnTo>
                            <a:pt x="232" y="21"/>
                          </a:lnTo>
                          <a:lnTo>
                            <a:pt x="187" y="0"/>
                          </a:lnTo>
                          <a:lnTo>
                            <a:pt x="118" y="9"/>
                          </a:lnTo>
                          <a:lnTo>
                            <a:pt x="70" y="71"/>
                          </a:lnTo>
                          <a:lnTo>
                            <a:pt x="76" y="124"/>
                          </a:lnTo>
                          <a:lnTo>
                            <a:pt x="124" y="161"/>
                          </a:lnTo>
                          <a:lnTo>
                            <a:pt x="75" y="190"/>
                          </a:lnTo>
                          <a:lnTo>
                            <a:pt x="26" y="245"/>
                          </a:lnTo>
                          <a:lnTo>
                            <a:pt x="12" y="334"/>
                          </a:lnTo>
                          <a:lnTo>
                            <a:pt x="0" y="497"/>
                          </a:lnTo>
                          <a:lnTo>
                            <a:pt x="70" y="491"/>
                          </a:lnTo>
                          <a:lnTo>
                            <a:pt x="74" y="549"/>
                          </a:lnTo>
                          <a:lnTo>
                            <a:pt x="58" y="654"/>
                          </a:lnTo>
                          <a:lnTo>
                            <a:pt x="63" y="773"/>
                          </a:lnTo>
                          <a:lnTo>
                            <a:pt x="181" y="792"/>
                          </a:lnTo>
                          <a:lnTo>
                            <a:pt x="292" y="773"/>
                          </a:lnTo>
                          <a:lnTo>
                            <a:pt x="271" y="490"/>
                          </a:lnTo>
                          <a:lnTo>
                            <a:pt x="347" y="464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190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MX" sz="1200">
                        <a:solidFill>
                          <a:prstClr val="black"/>
                        </a:solidFill>
                      </a:endParaRPr>
                    </a:p>
                  </p:txBody>
                </p:sp>
                <p:grpSp>
                  <p:nvGrpSpPr>
                    <p:cNvPr id="152" name="Group 70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11" y="3165"/>
                      <a:ext cx="68" cy="154"/>
                      <a:chOff x="1102" y="2293"/>
                      <a:chExt cx="179" cy="408"/>
                    </a:xfrm>
                  </p:grpSpPr>
                  <p:sp>
                    <p:nvSpPr>
                      <p:cNvPr id="153" name="Freeform 70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02" y="2293"/>
                        <a:ext cx="179" cy="408"/>
                      </a:xfrm>
                      <a:custGeom>
                        <a:avLst/>
                        <a:gdLst>
                          <a:gd name="T0" fmla="*/ 0 w 360"/>
                          <a:gd name="T1" fmla="*/ 1 h 815"/>
                          <a:gd name="T2" fmla="*/ 0 w 360"/>
                          <a:gd name="T3" fmla="*/ 1 h 815"/>
                          <a:gd name="T4" fmla="*/ 0 w 360"/>
                          <a:gd name="T5" fmla="*/ 1 h 815"/>
                          <a:gd name="T6" fmla="*/ 0 w 360"/>
                          <a:gd name="T7" fmla="*/ 1 h 815"/>
                          <a:gd name="T8" fmla="*/ 0 w 360"/>
                          <a:gd name="T9" fmla="*/ 1 h 815"/>
                          <a:gd name="T10" fmla="*/ 0 w 360"/>
                          <a:gd name="T11" fmla="*/ 1 h 815"/>
                          <a:gd name="T12" fmla="*/ 0 w 360"/>
                          <a:gd name="T13" fmla="*/ 1 h 815"/>
                          <a:gd name="T14" fmla="*/ 0 w 360"/>
                          <a:gd name="T15" fmla="*/ 1 h 815"/>
                          <a:gd name="T16" fmla="*/ 0 w 360"/>
                          <a:gd name="T17" fmla="*/ 1 h 815"/>
                          <a:gd name="T18" fmla="*/ 0 w 360"/>
                          <a:gd name="T19" fmla="*/ 0 h 815"/>
                          <a:gd name="T20" fmla="*/ 0 w 360"/>
                          <a:gd name="T21" fmla="*/ 1 h 815"/>
                          <a:gd name="T22" fmla="*/ 0 w 360"/>
                          <a:gd name="T23" fmla="*/ 1 h 815"/>
                          <a:gd name="T24" fmla="*/ 0 w 360"/>
                          <a:gd name="T25" fmla="*/ 1 h 815"/>
                          <a:gd name="T26" fmla="*/ 0 w 360"/>
                          <a:gd name="T27" fmla="*/ 1 h 815"/>
                          <a:gd name="T28" fmla="*/ 0 w 360"/>
                          <a:gd name="T29" fmla="*/ 1 h 815"/>
                          <a:gd name="T30" fmla="*/ 0 w 360"/>
                          <a:gd name="T31" fmla="*/ 1 h 815"/>
                          <a:gd name="T32" fmla="*/ 0 w 360"/>
                          <a:gd name="T33" fmla="*/ 1 h 815"/>
                          <a:gd name="T34" fmla="*/ 0 w 360"/>
                          <a:gd name="T35" fmla="*/ 1 h 815"/>
                          <a:gd name="T36" fmla="*/ 0 w 360"/>
                          <a:gd name="T37" fmla="*/ 1 h 815"/>
                          <a:gd name="T38" fmla="*/ 0 w 360"/>
                          <a:gd name="T39" fmla="*/ 1 h 815"/>
                          <a:gd name="T40" fmla="*/ 0 w 360"/>
                          <a:gd name="T41" fmla="*/ 1 h 815"/>
                          <a:gd name="T42" fmla="*/ 0 w 360"/>
                          <a:gd name="T43" fmla="*/ 1 h 815"/>
                          <a:gd name="T44" fmla="*/ 0 w 360"/>
                          <a:gd name="T45" fmla="*/ 1 h 815"/>
                          <a:gd name="T46" fmla="*/ 0 w 360"/>
                          <a:gd name="T47" fmla="*/ 1 h 815"/>
                          <a:gd name="T48" fmla="*/ 0 w 360"/>
                          <a:gd name="T49" fmla="*/ 1 h 815"/>
                          <a:gd name="T50" fmla="*/ 0 w 360"/>
                          <a:gd name="T51" fmla="*/ 1 h 815"/>
                          <a:gd name="T52" fmla="*/ 0 w 360"/>
                          <a:gd name="T53" fmla="*/ 1 h 815"/>
                          <a:gd name="T54" fmla="*/ 0 w 360"/>
                          <a:gd name="T55" fmla="*/ 1 h 815"/>
                          <a:gd name="T56" fmla="*/ 0 w 360"/>
                          <a:gd name="T57" fmla="*/ 1 h 815"/>
                          <a:gd name="T58" fmla="*/ 0 w 360"/>
                          <a:gd name="T59" fmla="*/ 1 h 815"/>
                          <a:gd name="T60" fmla="*/ 0 w 360"/>
                          <a:gd name="T61" fmla="*/ 1 h 815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</a:gdLst>
                        <a:ahLst/>
                        <a:cxnLst>
                          <a:cxn ang="T62">
                            <a:pos x="T0" y="T1"/>
                          </a:cxn>
                          <a:cxn ang="T63">
                            <a:pos x="T2" y="T3"/>
                          </a:cxn>
                          <a:cxn ang="T64">
                            <a:pos x="T4" y="T5"/>
                          </a:cxn>
                          <a:cxn ang="T65">
                            <a:pos x="T6" y="T7"/>
                          </a:cxn>
                          <a:cxn ang="T66">
                            <a:pos x="T8" y="T9"/>
                          </a:cxn>
                          <a:cxn ang="T67">
                            <a:pos x="T10" y="T11"/>
                          </a:cxn>
                          <a:cxn ang="T68">
                            <a:pos x="T12" y="T13"/>
                          </a:cxn>
                          <a:cxn ang="T69">
                            <a:pos x="T14" y="T15"/>
                          </a:cxn>
                          <a:cxn ang="T70">
                            <a:pos x="T16" y="T17"/>
                          </a:cxn>
                          <a:cxn ang="T71">
                            <a:pos x="T18" y="T19"/>
                          </a:cxn>
                          <a:cxn ang="T72">
                            <a:pos x="T20" y="T21"/>
                          </a:cxn>
                          <a:cxn ang="T73">
                            <a:pos x="T22" y="T23"/>
                          </a:cxn>
                          <a:cxn ang="T74">
                            <a:pos x="T24" y="T25"/>
                          </a:cxn>
                          <a:cxn ang="T75">
                            <a:pos x="T26" y="T27"/>
                          </a:cxn>
                          <a:cxn ang="T76">
                            <a:pos x="T28" y="T29"/>
                          </a:cxn>
                          <a:cxn ang="T77">
                            <a:pos x="T30" y="T31"/>
                          </a:cxn>
                          <a:cxn ang="T78">
                            <a:pos x="T32" y="T33"/>
                          </a:cxn>
                          <a:cxn ang="T79">
                            <a:pos x="T34" y="T35"/>
                          </a:cxn>
                          <a:cxn ang="T80">
                            <a:pos x="T36" y="T37"/>
                          </a:cxn>
                          <a:cxn ang="T81">
                            <a:pos x="T38" y="T39"/>
                          </a:cxn>
                          <a:cxn ang="T82">
                            <a:pos x="T40" y="T41"/>
                          </a:cxn>
                          <a:cxn ang="T83">
                            <a:pos x="T42" y="T43"/>
                          </a:cxn>
                          <a:cxn ang="T84">
                            <a:pos x="T44" y="T45"/>
                          </a:cxn>
                          <a:cxn ang="T85">
                            <a:pos x="T46" y="T47"/>
                          </a:cxn>
                          <a:cxn ang="T86">
                            <a:pos x="T48" y="T49"/>
                          </a:cxn>
                          <a:cxn ang="T87">
                            <a:pos x="T50" y="T51"/>
                          </a:cxn>
                          <a:cxn ang="T88">
                            <a:pos x="T52" y="T53"/>
                          </a:cxn>
                          <a:cxn ang="T89">
                            <a:pos x="T54" y="T55"/>
                          </a:cxn>
                          <a:cxn ang="T90">
                            <a:pos x="T56" y="T57"/>
                          </a:cxn>
                          <a:cxn ang="T91">
                            <a:pos x="T58" y="T59"/>
                          </a:cxn>
                          <a:cxn ang="T92">
                            <a:pos x="T60" y="T61"/>
                          </a:cxn>
                        </a:cxnLst>
                        <a:rect l="0" t="0" r="r" b="b"/>
                        <a:pathLst>
                          <a:path w="360" h="815">
                            <a:moveTo>
                              <a:pt x="289" y="487"/>
                            </a:moveTo>
                            <a:lnTo>
                              <a:pt x="360" y="464"/>
                            </a:lnTo>
                            <a:lnTo>
                              <a:pt x="328" y="354"/>
                            </a:lnTo>
                            <a:lnTo>
                              <a:pt x="334" y="242"/>
                            </a:lnTo>
                            <a:lnTo>
                              <a:pt x="297" y="201"/>
                            </a:lnTo>
                            <a:lnTo>
                              <a:pt x="217" y="173"/>
                            </a:lnTo>
                            <a:lnTo>
                              <a:pt x="250" y="150"/>
                            </a:lnTo>
                            <a:lnTo>
                              <a:pt x="277" y="92"/>
                            </a:lnTo>
                            <a:lnTo>
                              <a:pt x="245" y="21"/>
                            </a:lnTo>
                            <a:lnTo>
                              <a:pt x="199" y="0"/>
                            </a:lnTo>
                            <a:lnTo>
                              <a:pt x="118" y="7"/>
                            </a:lnTo>
                            <a:lnTo>
                              <a:pt x="73" y="79"/>
                            </a:lnTo>
                            <a:lnTo>
                              <a:pt x="83" y="128"/>
                            </a:lnTo>
                            <a:lnTo>
                              <a:pt x="108" y="157"/>
                            </a:lnTo>
                            <a:lnTo>
                              <a:pt x="127" y="167"/>
                            </a:lnTo>
                            <a:lnTo>
                              <a:pt x="70" y="189"/>
                            </a:lnTo>
                            <a:lnTo>
                              <a:pt x="24" y="282"/>
                            </a:lnTo>
                            <a:lnTo>
                              <a:pt x="24" y="379"/>
                            </a:lnTo>
                            <a:lnTo>
                              <a:pt x="0" y="495"/>
                            </a:lnTo>
                            <a:lnTo>
                              <a:pt x="51" y="487"/>
                            </a:lnTo>
                            <a:lnTo>
                              <a:pt x="9" y="638"/>
                            </a:lnTo>
                            <a:lnTo>
                              <a:pt x="57" y="625"/>
                            </a:lnTo>
                            <a:lnTo>
                              <a:pt x="105" y="629"/>
                            </a:lnTo>
                            <a:lnTo>
                              <a:pt x="108" y="713"/>
                            </a:lnTo>
                            <a:lnTo>
                              <a:pt x="127" y="812"/>
                            </a:lnTo>
                            <a:lnTo>
                              <a:pt x="220" y="815"/>
                            </a:lnTo>
                            <a:lnTo>
                              <a:pt x="224" y="690"/>
                            </a:lnTo>
                            <a:lnTo>
                              <a:pt x="240" y="653"/>
                            </a:lnTo>
                            <a:lnTo>
                              <a:pt x="345" y="638"/>
                            </a:lnTo>
                            <a:lnTo>
                              <a:pt x="298" y="539"/>
                            </a:lnTo>
                            <a:lnTo>
                              <a:pt x="289" y="487"/>
                            </a:lnTo>
                            <a:close/>
                          </a:path>
                        </a:pathLst>
                      </a:custGeom>
                      <a:solidFill>
                        <a:schemeClr val="tx2"/>
                      </a:solidFill>
                      <a:ln w="1905">
                        <a:solidFill>
                          <a:schemeClr val="tx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MX" sz="12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154" name="Freeform 70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52" y="2301"/>
                        <a:ext cx="70" cy="71"/>
                      </a:xfrm>
                      <a:custGeom>
                        <a:avLst/>
                        <a:gdLst>
                          <a:gd name="T0" fmla="*/ 0 w 142"/>
                          <a:gd name="T1" fmla="*/ 1 h 142"/>
                          <a:gd name="T2" fmla="*/ 0 w 142"/>
                          <a:gd name="T3" fmla="*/ 1 h 142"/>
                          <a:gd name="T4" fmla="*/ 0 w 142"/>
                          <a:gd name="T5" fmla="*/ 1 h 142"/>
                          <a:gd name="T6" fmla="*/ 0 w 142"/>
                          <a:gd name="T7" fmla="*/ 1 h 142"/>
                          <a:gd name="T8" fmla="*/ 0 w 142"/>
                          <a:gd name="T9" fmla="*/ 1 h 142"/>
                          <a:gd name="T10" fmla="*/ 0 w 142"/>
                          <a:gd name="T11" fmla="*/ 1 h 142"/>
                          <a:gd name="T12" fmla="*/ 0 w 142"/>
                          <a:gd name="T13" fmla="*/ 1 h 142"/>
                          <a:gd name="T14" fmla="*/ 0 w 142"/>
                          <a:gd name="T15" fmla="*/ 1 h 142"/>
                          <a:gd name="T16" fmla="*/ 0 w 142"/>
                          <a:gd name="T17" fmla="*/ 0 h 142"/>
                          <a:gd name="T18" fmla="*/ 0 w 142"/>
                          <a:gd name="T19" fmla="*/ 1 h 142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142" h="142">
                            <a:moveTo>
                              <a:pt x="30" y="14"/>
                            </a:moveTo>
                            <a:lnTo>
                              <a:pt x="0" y="53"/>
                            </a:lnTo>
                            <a:lnTo>
                              <a:pt x="4" y="106"/>
                            </a:lnTo>
                            <a:lnTo>
                              <a:pt x="58" y="142"/>
                            </a:lnTo>
                            <a:lnTo>
                              <a:pt x="96" y="134"/>
                            </a:lnTo>
                            <a:lnTo>
                              <a:pt x="127" y="113"/>
                            </a:lnTo>
                            <a:lnTo>
                              <a:pt x="142" y="79"/>
                            </a:lnTo>
                            <a:lnTo>
                              <a:pt x="129" y="25"/>
                            </a:lnTo>
                            <a:lnTo>
                              <a:pt x="81" y="0"/>
                            </a:lnTo>
                            <a:lnTo>
                              <a:pt x="30" y="14"/>
                            </a:lnTo>
                            <a:close/>
                          </a:path>
                        </a:pathLst>
                      </a:custGeom>
                      <a:solidFill>
                        <a:schemeClr val="tx2"/>
                      </a:solidFill>
                      <a:ln w="1905">
                        <a:solidFill>
                          <a:schemeClr val="tx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MX" sz="12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155" name="Freeform 70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19" y="2385"/>
                        <a:ext cx="143" cy="303"/>
                      </a:xfrm>
                      <a:custGeom>
                        <a:avLst/>
                        <a:gdLst>
                          <a:gd name="T0" fmla="*/ 1 w 285"/>
                          <a:gd name="T1" fmla="*/ 0 h 607"/>
                          <a:gd name="T2" fmla="*/ 1 w 285"/>
                          <a:gd name="T3" fmla="*/ 0 h 607"/>
                          <a:gd name="T4" fmla="*/ 1 w 285"/>
                          <a:gd name="T5" fmla="*/ 0 h 607"/>
                          <a:gd name="T6" fmla="*/ 1 w 285"/>
                          <a:gd name="T7" fmla="*/ 0 h 607"/>
                          <a:gd name="T8" fmla="*/ 1 w 285"/>
                          <a:gd name="T9" fmla="*/ 0 h 607"/>
                          <a:gd name="T10" fmla="*/ 1 w 285"/>
                          <a:gd name="T11" fmla="*/ 0 h 607"/>
                          <a:gd name="T12" fmla="*/ 1 w 285"/>
                          <a:gd name="T13" fmla="*/ 0 h 607"/>
                          <a:gd name="T14" fmla="*/ 1 w 285"/>
                          <a:gd name="T15" fmla="*/ 0 h 607"/>
                          <a:gd name="T16" fmla="*/ 1 w 285"/>
                          <a:gd name="T17" fmla="*/ 0 h 607"/>
                          <a:gd name="T18" fmla="*/ 1 w 285"/>
                          <a:gd name="T19" fmla="*/ 0 h 607"/>
                          <a:gd name="T20" fmla="*/ 1 w 285"/>
                          <a:gd name="T21" fmla="*/ 0 h 607"/>
                          <a:gd name="T22" fmla="*/ 1 w 285"/>
                          <a:gd name="T23" fmla="*/ 0 h 607"/>
                          <a:gd name="T24" fmla="*/ 1 w 285"/>
                          <a:gd name="T25" fmla="*/ 0 h 607"/>
                          <a:gd name="T26" fmla="*/ 1 w 285"/>
                          <a:gd name="T27" fmla="*/ 0 h 607"/>
                          <a:gd name="T28" fmla="*/ 1 w 285"/>
                          <a:gd name="T29" fmla="*/ 0 h 607"/>
                          <a:gd name="T30" fmla="*/ 1 w 285"/>
                          <a:gd name="T31" fmla="*/ 0 h 607"/>
                          <a:gd name="T32" fmla="*/ 1 w 285"/>
                          <a:gd name="T33" fmla="*/ 0 h 607"/>
                          <a:gd name="T34" fmla="*/ 1 w 285"/>
                          <a:gd name="T35" fmla="*/ 0 h 607"/>
                          <a:gd name="T36" fmla="*/ 1 w 285"/>
                          <a:gd name="T37" fmla="*/ 0 h 607"/>
                          <a:gd name="T38" fmla="*/ 1 w 285"/>
                          <a:gd name="T39" fmla="*/ 0 h 607"/>
                          <a:gd name="T40" fmla="*/ 1 w 285"/>
                          <a:gd name="T41" fmla="*/ 0 h 607"/>
                          <a:gd name="T42" fmla="*/ 1 w 285"/>
                          <a:gd name="T43" fmla="*/ 0 h 607"/>
                          <a:gd name="T44" fmla="*/ 1 w 285"/>
                          <a:gd name="T45" fmla="*/ 0 h 607"/>
                          <a:gd name="T46" fmla="*/ 1 w 285"/>
                          <a:gd name="T47" fmla="*/ 0 h 607"/>
                          <a:gd name="T48" fmla="*/ 1 w 285"/>
                          <a:gd name="T49" fmla="*/ 0 h 607"/>
                          <a:gd name="T50" fmla="*/ 0 w 285"/>
                          <a:gd name="T51" fmla="*/ 0 h 607"/>
                          <a:gd name="T52" fmla="*/ 1 w 285"/>
                          <a:gd name="T53" fmla="*/ 0 h 607"/>
                          <a:gd name="T54" fmla="*/ 1 w 285"/>
                          <a:gd name="T55" fmla="*/ 0 h 607"/>
                          <a:gd name="T56" fmla="*/ 1 w 285"/>
                          <a:gd name="T57" fmla="*/ 0 h 607"/>
                          <a:gd name="T58" fmla="*/ 1 w 285"/>
                          <a:gd name="T59" fmla="*/ 0 h 607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</a:gdLst>
                        <a:ahLst/>
                        <a:cxnLst>
                          <a:cxn ang="T60">
                            <a:pos x="T0" y="T1"/>
                          </a:cxn>
                          <a:cxn ang="T61">
                            <a:pos x="T2" y="T3"/>
                          </a:cxn>
                          <a:cxn ang="T62">
                            <a:pos x="T4" y="T5"/>
                          </a:cxn>
                          <a:cxn ang="T63">
                            <a:pos x="T6" y="T7"/>
                          </a:cxn>
                          <a:cxn ang="T64">
                            <a:pos x="T8" y="T9"/>
                          </a:cxn>
                          <a:cxn ang="T65">
                            <a:pos x="T10" y="T11"/>
                          </a:cxn>
                          <a:cxn ang="T66">
                            <a:pos x="T12" y="T13"/>
                          </a:cxn>
                          <a:cxn ang="T67">
                            <a:pos x="T14" y="T15"/>
                          </a:cxn>
                          <a:cxn ang="T68">
                            <a:pos x="T16" y="T17"/>
                          </a:cxn>
                          <a:cxn ang="T69">
                            <a:pos x="T18" y="T19"/>
                          </a:cxn>
                          <a:cxn ang="T70">
                            <a:pos x="T20" y="T21"/>
                          </a:cxn>
                          <a:cxn ang="T71">
                            <a:pos x="T22" y="T23"/>
                          </a:cxn>
                          <a:cxn ang="T72">
                            <a:pos x="T24" y="T25"/>
                          </a:cxn>
                          <a:cxn ang="T73">
                            <a:pos x="T26" y="T27"/>
                          </a:cxn>
                          <a:cxn ang="T74">
                            <a:pos x="T28" y="T29"/>
                          </a:cxn>
                          <a:cxn ang="T75">
                            <a:pos x="T30" y="T31"/>
                          </a:cxn>
                          <a:cxn ang="T76">
                            <a:pos x="T32" y="T33"/>
                          </a:cxn>
                          <a:cxn ang="T77">
                            <a:pos x="T34" y="T35"/>
                          </a:cxn>
                          <a:cxn ang="T78">
                            <a:pos x="T36" y="T37"/>
                          </a:cxn>
                          <a:cxn ang="T79">
                            <a:pos x="T38" y="T39"/>
                          </a:cxn>
                          <a:cxn ang="T80">
                            <a:pos x="T40" y="T41"/>
                          </a:cxn>
                          <a:cxn ang="T81">
                            <a:pos x="T42" y="T43"/>
                          </a:cxn>
                          <a:cxn ang="T82">
                            <a:pos x="T44" y="T45"/>
                          </a:cxn>
                          <a:cxn ang="T83">
                            <a:pos x="T46" y="T47"/>
                          </a:cxn>
                          <a:cxn ang="T84">
                            <a:pos x="T48" y="T49"/>
                          </a:cxn>
                          <a:cxn ang="T85">
                            <a:pos x="T50" y="T51"/>
                          </a:cxn>
                          <a:cxn ang="T86">
                            <a:pos x="T52" y="T53"/>
                          </a:cxn>
                          <a:cxn ang="T87">
                            <a:pos x="T54" y="T55"/>
                          </a:cxn>
                          <a:cxn ang="T88">
                            <a:pos x="T56" y="T57"/>
                          </a:cxn>
                          <a:cxn ang="T89">
                            <a:pos x="T58" y="T59"/>
                          </a:cxn>
                        </a:cxnLst>
                        <a:rect l="0" t="0" r="r" b="b"/>
                        <a:pathLst>
                          <a:path w="285" h="607">
                            <a:moveTo>
                              <a:pt x="70" y="205"/>
                            </a:moveTo>
                            <a:lnTo>
                              <a:pt x="52" y="296"/>
                            </a:lnTo>
                            <a:lnTo>
                              <a:pt x="23" y="353"/>
                            </a:lnTo>
                            <a:lnTo>
                              <a:pt x="6" y="425"/>
                            </a:lnTo>
                            <a:lnTo>
                              <a:pt x="85" y="417"/>
                            </a:lnTo>
                            <a:lnTo>
                              <a:pt x="107" y="597"/>
                            </a:lnTo>
                            <a:lnTo>
                              <a:pt x="156" y="607"/>
                            </a:lnTo>
                            <a:lnTo>
                              <a:pt x="166" y="501"/>
                            </a:lnTo>
                            <a:lnTo>
                              <a:pt x="188" y="425"/>
                            </a:lnTo>
                            <a:lnTo>
                              <a:pt x="269" y="425"/>
                            </a:lnTo>
                            <a:lnTo>
                              <a:pt x="234" y="355"/>
                            </a:lnTo>
                            <a:lnTo>
                              <a:pt x="223" y="287"/>
                            </a:lnTo>
                            <a:lnTo>
                              <a:pt x="213" y="228"/>
                            </a:lnTo>
                            <a:lnTo>
                              <a:pt x="222" y="152"/>
                            </a:lnTo>
                            <a:lnTo>
                              <a:pt x="234" y="262"/>
                            </a:lnTo>
                            <a:lnTo>
                              <a:pt x="246" y="281"/>
                            </a:lnTo>
                            <a:lnTo>
                              <a:pt x="285" y="273"/>
                            </a:lnTo>
                            <a:lnTo>
                              <a:pt x="268" y="185"/>
                            </a:lnTo>
                            <a:lnTo>
                              <a:pt x="267" y="84"/>
                            </a:lnTo>
                            <a:lnTo>
                              <a:pt x="239" y="35"/>
                            </a:lnTo>
                            <a:lnTo>
                              <a:pt x="179" y="8"/>
                            </a:lnTo>
                            <a:lnTo>
                              <a:pt x="93" y="0"/>
                            </a:lnTo>
                            <a:lnTo>
                              <a:pt x="39" y="38"/>
                            </a:lnTo>
                            <a:lnTo>
                              <a:pt x="16" y="104"/>
                            </a:lnTo>
                            <a:lnTo>
                              <a:pt x="10" y="183"/>
                            </a:lnTo>
                            <a:lnTo>
                              <a:pt x="0" y="284"/>
                            </a:lnTo>
                            <a:lnTo>
                              <a:pt x="37" y="281"/>
                            </a:lnTo>
                            <a:lnTo>
                              <a:pt x="47" y="201"/>
                            </a:lnTo>
                            <a:lnTo>
                              <a:pt x="65" y="134"/>
                            </a:lnTo>
                            <a:lnTo>
                              <a:pt x="70" y="205"/>
                            </a:lnTo>
                            <a:close/>
                          </a:path>
                        </a:pathLst>
                      </a:custGeom>
                      <a:solidFill>
                        <a:schemeClr val="tx2"/>
                      </a:solidFill>
                      <a:ln w="1905">
                        <a:solidFill>
                          <a:schemeClr val="tx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MX" sz="12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66" name="Text Box 7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21763" y="5623724"/>
                    <a:ext cx="1635293" cy="25681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9pPr>
                  </a:lstStyle>
                  <a:p>
                    <a:pPr algn="ctr" eaLnBrk="1" hangingPunct="1">
                      <a:defRPr/>
                    </a:pPr>
                    <a:r>
                      <a:rPr lang="en-US" sz="1100" b="1" dirty="0" smtClean="0">
                        <a:solidFill>
                          <a:srgbClr val="000000"/>
                        </a:solidFill>
                        <a:latin typeface="Georgia" pitchFamily="18" charset="0"/>
                        <a:cs typeface="Times New Roman" pitchFamily="18" charset="0"/>
                      </a:rPr>
                      <a:t>México</a:t>
                    </a:r>
                    <a:endParaRPr lang="en-US" sz="1100" b="1" dirty="0">
                      <a:solidFill>
                        <a:srgbClr val="000000"/>
                      </a:solidFill>
                      <a:latin typeface="Georgia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7" name="Freeform 723"/>
                  <p:cNvSpPr>
                    <a:spLocks/>
                  </p:cNvSpPr>
                  <p:nvPr/>
                </p:nvSpPr>
                <p:spPr bwMode="auto">
                  <a:xfrm>
                    <a:off x="1325563" y="4765675"/>
                    <a:ext cx="104775" cy="241300"/>
                  </a:xfrm>
                  <a:custGeom>
                    <a:avLst/>
                    <a:gdLst>
                      <a:gd name="T0" fmla="*/ 2147483647 w 347"/>
                      <a:gd name="T1" fmla="*/ 2147483647 h 792"/>
                      <a:gd name="T2" fmla="*/ 2147483647 w 347"/>
                      <a:gd name="T3" fmla="*/ 2147483647 h 792"/>
                      <a:gd name="T4" fmla="*/ 2147483647 w 347"/>
                      <a:gd name="T5" fmla="*/ 2147483647 h 792"/>
                      <a:gd name="T6" fmla="*/ 2147483647 w 347"/>
                      <a:gd name="T7" fmla="*/ 2147483647 h 792"/>
                      <a:gd name="T8" fmla="*/ 2147483647 w 347"/>
                      <a:gd name="T9" fmla="*/ 2147483647 h 792"/>
                      <a:gd name="T10" fmla="*/ 2147483647 w 347"/>
                      <a:gd name="T11" fmla="*/ 2147483647 h 792"/>
                      <a:gd name="T12" fmla="*/ 2147483647 w 347"/>
                      <a:gd name="T13" fmla="*/ 2147483647 h 792"/>
                      <a:gd name="T14" fmla="*/ 2147483647 w 347"/>
                      <a:gd name="T15" fmla="*/ 2147483647 h 792"/>
                      <a:gd name="T16" fmla="*/ 2147483647 w 347"/>
                      <a:gd name="T17" fmla="*/ 0 h 792"/>
                      <a:gd name="T18" fmla="*/ 2147483647 w 347"/>
                      <a:gd name="T19" fmla="*/ 2147483647 h 792"/>
                      <a:gd name="T20" fmla="*/ 2147483647 w 347"/>
                      <a:gd name="T21" fmla="*/ 2147483647 h 792"/>
                      <a:gd name="T22" fmla="*/ 2147483647 w 347"/>
                      <a:gd name="T23" fmla="*/ 2147483647 h 792"/>
                      <a:gd name="T24" fmla="*/ 2147483647 w 347"/>
                      <a:gd name="T25" fmla="*/ 2147483647 h 792"/>
                      <a:gd name="T26" fmla="*/ 2147483647 w 347"/>
                      <a:gd name="T27" fmla="*/ 2147483647 h 792"/>
                      <a:gd name="T28" fmla="*/ 2147483647 w 347"/>
                      <a:gd name="T29" fmla="*/ 2147483647 h 792"/>
                      <a:gd name="T30" fmla="*/ 2147483647 w 347"/>
                      <a:gd name="T31" fmla="*/ 2147483647 h 792"/>
                      <a:gd name="T32" fmla="*/ 0 w 347"/>
                      <a:gd name="T33" fmla="*/ 2147483647 h 792"/>
                      <a:gd name="T34" fmla="*/ 2147483647 w 347"/>
                      <a:gd name="T35" fmla="*/ 2147483647 h 792"/>
                      <a:gd name="T36" fmla="*/ 2147483647 w 347"/>
                      <a:gd name="T37" fmla="*/ 2147483647 h 792"/>
                      <a:gd name="T38" fmla="*/ 2147483647 w 347"/>
                      <a:gd name="T39" fmla="*/ 2147483647 h 792"/>
                      <a:gd name="T40" fmla="*/ 2147483647 w 347"/>
                      <a:gd name="T41" fmla="*/ 2147483647 h 792"/>
                      <a:gd name="T42" fmla="*/ 2147483647 w 347"/>
                      <a:gd name="T43" fmla="*/ 2147483647 h 792"/>
                      <a:gd name="T44" fmla="*/ 2147483647 w 347"/>
                      <a:gd name="T45" fmla="*/ 2147483647 h 792"/>
                      <a:gd name="T46" fmla="*/ 2147483647 w 347"/>
                      <a:gd name="T47" fmla="*/ 2147483647 h 792"/>
                      <a:gd name="T48" fmla="*/ 2147483647 w 347"/>
                      <a:gd name="T49" fmla="*/ 2147483647 h 792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347" h="792">
                        <a:moveTo>
                          <a:pt x="347" y="464"/>
                        </a:moveTo>
                        <a:lnTo>
                          <a:pt x="317" y="354"/>
                        </a:lnTo>
                        <a:lnTo>
                          <a:pt x="323" y="242"/>
                        </a:lnTo>
                        <a:lnTo>
                          <a:pt x="286" y="200"/>
                        </a:lnTo>
                        <a:lnTo>
                          <a:pt x="204" y="173"/>
                        </a:lnTo>
                        <a:lnTo>
                          <a:pt x="238" y="150"/>
                        </a:lnTo>
                        <a:lnTo>
                          <a:pt x="265" y="92"/>
                        </a:lnTo>
                        <a:lnTo>
                          <a:pt x="232" y="21"/>
                        </a:lnTo>
                        <a:lnTo>
                          <a:pt x="187" y="0"/>
                        </a:lnTo>
                        <a:lnTo>
                          <a:pt x="118" y="9"/>
                        </a:lnTo>
                        <a:lnTo>
                          <a:pt x="70" y="71"/>
                        </a:lnTo>
                        <a:lnTo>
                          <a:pt x="76" y="124"/>
                        </a:lnTo>
                        <a:lnTo>
                          <a:pt x="124" y="161"/>
                        </a:lnTo>
                        <a:lnTo>
                          <a:pt x="75" y="190"/>
                        </a:lnTo>
                        <a:lnTo>
                          <a:pt x="26" y="245"/>
                        </a:lnTo>
                        <a:lnTo>
                          <a:pt x="12" y="334"/>
                        </a:lnTo>
                        <a:lnTo>
                          <a:pt x="0" y="497"/>
                        </a:lnTo>
                        <a:lnTo>
                          <a:pt x="70" y="491"/>
                        </a:lnTo>
                        <a:lnTo>
                          <a:pt x="74" y="549"/>
                        </a:lnTo>
                        <a:lnTo>
                          <a:pt x="58" y="654"/>
                        </a:lnTo>
                        <a:lnTo>
                          <a:pt x="63" y="773"/>
                        </a:lnTo>
                        <a:lnTo>
                          <a:pt x="181" y="792"/>
                        </a:lnTo>
                        <a:lnTo>
                          <a:pt x="292" y="773"/>
                        </a:lnTo>
                        <a:lnTo>
                          <a:pt x="271" y="490"/>
                        </a:lnTo>
                        <a:lnTo>
                          <a:pt x="347" y="464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190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MX" sz="12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8" name="Line 724"/>
                  <p:cNvSpPr>
                    <a:spLocks noChangeShapeType="1"/>
                  </p:cNvSpPr>
                  <p:nvPr/>
                </p:nvSpPr>
                <p:spPr bwMode="auto">
                  <a:xfrm>
                    <a:off x="1387472" y="5105400"/>
                    <a:ext cx="1143001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919191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s-MX" sz="12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9" name="Freeform 725"/>
                  <p:cNvSpPr>
                    <a:spLocks/>
                  </p:cNvSpPr>
                  <p:nvPr/>
                </p:nvSpPr>
                <p:spPr bwMode="auto">
                  <a:xfrm>
                    <a:off x="1825625" y="4506913"/>
                    <a:ext cx="104775" cy="241300"/>
                  </a:xfrm>
                  <a:custGeom>
                    <a:avLst/>
                    <a:gdLst>
                      <a:gd name="T0" fmla="*/ 2147483647 w 347"/>
                      <a:gd name="T1" fmla="*/ 2147483647 h 792"/>
                      <a:gd name="T2" fmla="*/ 2147483647 w 347"/>
                      <a:gd name="T3" fmla="*/ 2147483647 h 792"/>
                      <a:gd name="T4" fmla="*/ 2147483647 w 347"/>
                      <a:gd name="T5" fmla="*/ 2147483647 h 792"/>
                      <a:gd name="T6" fmla="*/ 2147483647 w 347"/>
                      <a:gd name="T7" fmla="*/ 2147483647 h 792"/>
                      <a:gd name="T8" fmla="*/ 2147483647 w 347"/>
                      <a:gd name="T9" fmla="*/ 2147483647 h 792"/>
                      <a:gd name="T10" fmla="*/ 2147483647 w 347"/>
                      <a:gd name="T11" fmla="*/ 2147483647 h 792"/>
                      <a:gd name="T12" fmla="*/ 2147483647 w 347"/>
                      <a:gd name="T13" fmla="*/ 2147483647 h 792"/>
                      <a:gd name="T14" fmla="*/ 2147483647 w 347"/>
                      <a:gd name="T15" fmla="*/ 2147483647 h 792"/>
                      <a:gd name="T16" fmla="*/ 2147483647 w 347"/>
                      <a:gd name="T17" fmla="*/ 0 h 792"/>
                      <a:gd name="T18" fmla="*/ 2147483647 w 347"/>
                      <a:gd name="T19" fmla="*/ 2147483647 h 792"/>
                      <a:gd name="T20" fmla="*/ 2147483647 w 347"/>
                      <a:gd name="T21" fmla="*/ 2147483647 h 792"/>
                      <a:gd name="T22" fmla="*/ 2147483647 w 347"/>
                      <a:gd name="T23" fmla="*/ 2147483647 h 792"/>
                      <a:gd name="T24" fmla="*/ 2147483647 w 347"/>
                      <a:gd name="T25" fmla="*/ 2147483647 h 792"/>
                      <a:gd name="T26" fmla="*/ 2147483647 w 347"/>
                      <a:gd name="T27" fmla="*/ 2147483647 h 792"/>
                      <a:gd name="T28" fmla="*/ 2147483647 w 347"/>
                      <a:gd name="T29" fmla="*/ 2147483647 h 792"/>
                      <a:gd name="T30" fmla="*/ 2147483647 w 347"/>
                      <a:gd name="T31" fmla="*/ 2147483647 h 792"/>
                      <a:gd name="T32" fmla="*/ 0 w 347"/>
                      <a:gd name="T33" fmla="*/ 2147483647 h 792"/>
                      <a:gd name="T34" fmla="*/ 2147483647 w 347"/>
                      <a:gd name="T35" fmla="*/ 2147483647 h 792"/>
                      <a:gd name="T36" fmla="*/ 2147483647 w 347"/>
                      <a:gd name="T37" fmla="*/ 2147483647 h 792"/>
                      <a:gd name="T38" fmla="*/ 2147483647 w 347"/>
                      <a:gd name="T39" fmla="*/ 2147483647 h 792"/>
                      <a:gd name="T40" fmla="*/ 2147483647 w 347"/>
                      <a:gd name="T41" fmla="*/ 2147483647 h 792"/>
                      <a:gd name="T42" fmla="*/ 2147483647 w 347"/>
                      <a:gd name="T43" fmla="*/ 2147483647 h 792"/>
                      <a:gd name="T44" fmla="*/ 2147483647 w 347"/>
                      <a:gd name="T45" fmla="*/ 2147483647 h 792"/>
                      <a:gd name="T46" fmla="*/ 2147483647 w 347"/>
                      <a:gd name="T47" fmla="*/ 2147483647 h 792"/>
                      <a:gd name="T48" fmla="*/ 2147483647 w 347"/>
                      <a:gd name="T49" fmla="*/ 2147483647 h 792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347" h="792">
                        <a:moveTo>
                          <a:pt x="347" y="464"/>
                        </a:moveTo>
                        <a:lnTo>
                          <a:pt x="317" y="354"/>
                        </a:lnTo>
                        <a:lnTo>
                          <a:pt x="323" y="242"/>
                        </a:lnTo>
                        <a:lnTo>
                          <a:pt x="286" y="200"/>
                        </a:lnTo>
                        <a:lnTo>
                          <a:pt x="204" y="173"/>
                        </a:lnTo>
                        <a:lnTo>
                          <a:pt x="238" y="150"/>
                        </a:lnTo>
                        <a:lnTo>
                          <a:pt x="265" y="92"/>
                        </a:lnTo>
                        <a:lnTo>
                          <a:pt x="232" y="21"/>
                        </a:lnTo>
                        <a:lnTo>
                          <a:pt x="187" y="0"/>
                        </a:lnTo>
                        <a:lnTo>
                          <a:pt x="118" y="9"/>
                        </a:lnTo>
                        <a:lnTo>
                          <a:pt x="70" y="71"/>
                        </a:lnTo>
                        <a:lnTo>
                          <a:pt x="76" y="124"/>
                        </a:lnTo>
                        <a:lnTo>
                          <a:pt x="124" y="161"/>
                        </a:lnTo>
                        <a:lnTo>
                          <a:pt x="75" y="190"/>
                        </a:lnTo>
                        <a:lnTo>
                          <a:pt x="26" y="245"/>
                        </a:lnTo>
                        <a:lnTo>
                          <a:pt x="12" y="334"/>
                        </a:lnTo>
                        <a:lnTo>
                          <a:pt x="0" y="497"/>
                        </a:lnTo>
                        <a:lnTo>
                          <a:pt x="70" y="491"/>
                        </a:lnTo>
                        <a:lnTo>
                          <a:pt x="74" y="549"/>
                        </a:lnTo>
                        <a:lnTo>
                          <a:pt x="58" y="654"/>
                        </a:lnTo>
                        <a:lnTo>
                          <a:pt x="63" y="773"/>
                        </a:lnTo>
                        <a:lnTo>
                          <a:pt x="181" y="792"/>
                        </a:lnTo>
                        <a:lnTo>
                          <a:pt x="292" y="773"/>
                        </a:lnTo>
                        <a:lnTo>
                          <a:pt x="271" y="490"/>
                        </a:lnTo>
                        <a:lnTo>
                          <a:pt x="347" y="464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190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MX" sz="12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0" name="Freeform 730"/>
                  <p:cNvSpPr>
                    <a:spLocks/>
                  </p:cNvSpPr>
                  <p:nvPr/>
                </p:nvSpPr>
                <p:spPr bwMode="auto">
                  <a:xfrm>
                    <a:off x="1812925" y="4743450"/>
                    <a:ext cx="104775" cy="234950"/>
                  </a:xfrm>
                  <a:custGeom>
                    <a:avLst/>
                    <a:gdLst>
                      <a:gd name="T0" fmla="*/ 2147483647 w 347"/>
                      <a:gd name="T1" fmla="*/ 2147483647 h 792"/>
                      <a:gd name="T2" fmla="*/ 2147483647 w 347"/>
                      <a:gd name="T3" fmla="*/ 2147483647 h 792"/>
                      <a:gd name="T4" fmla="*/ 2147483647 w 347"/>
                      <a:gd name="T5" fmla="*/ 2147483647 h 792"/>
                      <a:gd name="T6" fmla="*/ 2147483647 w 347"/>
                      <a:gd name="T7" fmla="*/ 2147483647 h 792"/>
                      <a:gd name="T8" fmla="*/ 2147483647 w 347"/>
                      <a:gd name="T9" fmla="*/ 2147483647 h 792"/>
                      <a:gd name="T10" fmla="*/ 2147483647 w 347"/>
                      <a:gd name="T11" fmla="*/ 2147483647 h 792"/>
                      <a:gd name="T12" fmla="*/ 2147483647 w 347"/>
                      <a:gd name="T13" fmla="*/ 2147483647 h 792"/>
                      <a:gd name="T14" fmla="*/ 2147483647 w 347"/>
                      <a:gd name="T15" fmla="*/ 2147483647 h 792"/>
                      <a:gd name="T16" fmla="*/ 2147483647 w 347"/>
                      <a:gd name="T17" fmla="*/ 0 h 792"/>
                      <a:gd name="T18" fmla="*/ 2147483647 w 347"/>
                      <a:gd name="T19" fmla="*/ 2147483647 h 792"/>
                      <a:gd name="T20" fmla="*/ 2147483647 w 347"/>
                      <a:gd name="T21" fmla="*/ 2147483647 h 792"/>
                      <a:gd name="T22" fmla="*/ 2147483647 w 347"/>
                      <a:gd name="T23" fmla="*/ 2147483647 h 792"/>
                      <a:gd name="T24" fmla="*/ 2147483647 w 347"/>
                      <a:gd name="T25" fmla="*/ 2147483647 h 792"/>
                      <a:gd name="T26" fmla="*/ 2147483647 w 347"/>
                      <a:gd name="T27" fmla="*/ 2147483647 h 792"/>
                      <a:gd name="T28" fmla="*/ 2147483647 w 347"/>
                      <a:gd name="T29" fmla="*/ 2147483647 h 792"/>
                      <a:gd name="T30" fmla="*/ 2147483647 w 347"/>
                      <a:gd name="T31" fmla="*/ 2147483647 h 792"/>
                      <a:gd name="T32" fmla="*/ 0 w 347"/>
                      <a:gd name="T33" fmla="*/ 2147483647 h 792"/>
                      <a:gd name="T34" fmla="*/ 2147483647 w 347"/>
                      <a:gd name="T35" fmla="*/ 2147483647 h 792"/>
                      <a:gd name="T36" fmla="*/ 2147483647 w 347"/>
                      <a:gd name="T37" fmla="*/ 2147483647 h 792"/>
                      <a:gd name="T38" fmla="*/ 2147483647 w 347"/>
                      <a:gd name="T39" fmla="*/ 2147483647 h 792"/>
                      <a:gd name="T40" fmla="*/ 2147483647 w 347"/>
                      <a:gd name="T41" fmla="*/ 2147483647 h 792"/>
                      <a:gd name="T42" fmla="*/ 2147483647 w 347"/>
                      <a:gd name="T43" fmla="*/ 2147483647 h 792"/>
                      <a:gd name="T44" fmla="*/ 2147483647 w 347"/>
                      <a:gd name="T45" fmla="*/ 2147483647 h 792"/>
                      <a:gd name="T46" fmla="*/ 2147483647 w 347"/>
                      <a:gd name="T47" fmla="*/ 2147483647 h 792"/>
                      <a:gd name="T48" fmla="*/ 2147483647 w 347"/>
                      <a:gd name="T49" fmla="*/ 2147483647 h 792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347" h="792">
                        <a:moveTo>
                          <a:pt x="347" y="464"/>
                        </a:moveTo>
                        <a:lnTo>
                          <a:pt x="317" y="354"/>
                        </a:lnTo>
                        <a:lnTo>
                          <a:pt x="323" y="242"/>
                        </a:lnTo>
                        <a:lnTo>
                          <a:pt x="286" y="200"/>
                        </a:lnTo>
                        <a:lnTo>
                          <a:pt x="204" y="173"/>
                        </a:lnTo>
                        <a:lnTo>
                          <a:pt x="238" y="150"/>
                        </a:lnTo>
                        <a:lnTo>
                          <a:pt x="265" y="92"/>
                        </a:lnTo>
                        <a:lnTo>
                          <a:pt x="232" y="21"/>
                        </a:lnTo>
                        <a:lnTo>
                          <a:pt x="187" y="0"/>
                        </a:lnTo>
                        <a:lnTo>
                          <a:pt x="118" y="9"/>
                        </a:lnTo>
                        <a:lnTo>
                          <a:pt x="70" y="71"/>
                        </a:lnTo>
                        <a:lnTo>
                          <a:pt x="76" y="124"/>
                        </a:lnTo>
                        <a:lnTo>
                          <a:pt x="124" y="161"/>
                        </a:lnTo>
                        <a:lnTo>
                          <a:pt x="75" y="190"/>
                        </a:lnTo>
                        <a:lnTo>
                          <a:pt x="26" y="245"/>
                        </a:lnTo>
                        <a:lnTo>
                          <a:pt x="12" y="334"/>
                        </a:lnTo>
                        <a:lnTo>
                          <a:pt x="0" y="497"/>
                        </a:lnTo>
                        <a:lnTo>
                          <a:pt x="70" y="491"/>
                        </a:lnTo>
                        <a:lnTo>
                          <a:pt x="74" y="549"/>
                        </a:lnTo>
                        <a:lnTo>
                          <a:pt x="58" y="654"/>
                        </a:lnTo>
                        <a:lnTo>
                          <a:pt x="63" y="773"/>
                        </a:lnTo>
                        <a:lnTo>
                          <a:pt x="181" y="792"/>
                        </a:lnTo>
                        <a:lnTo>
                          <a:pt x="292" y="773"/>
                        </a:lnTo>
                        <a:lnTo>
                          <a:pt x="271" y="490"/>
                        </a:lnTo>
                        <a:lnTo>
                          <a:pt x="347" y="464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190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MX" sz="1200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71" name="Group 731"/>
                  <p:cNvGrpSpPr>
                    <a:grpSpLocks/>
                  </p:cNvGrpSpPr>
                  <p:nvPr/>
                </p:nvGrpSpPr>
                <p:grpSpPr bwMode="auto">
                  <a:xfrm>
                    <a:off x="1174750" y="4500563"/>
                    <a:ext cx="107950" cy="241300"/>
                    <a:chOff x="1102" y="2293"/>
                    <a:chExt cx="179" cy="408"/>
                  </a:xfrm>
                </p:grpSpPr>
                <p:sp>
                  <p:nvSpPr>
                    <p:cNvPr id="148" name="Freeform 732"/>
                    <p:cNvSpPr>
                      <a:spLocks/>
                    </p:cNvSpPr>
                    <p:nvPr/>
                  </p:nvSpPr>
                  <p:spPr bwMode="auto">
                    <a:xfrm>
                      <a:off x="1102" y="2293"/>
                      <a:ext cx="179" cy="408"/>
                    </a:xfrm>
                    <a:custGeom>
                      <a:avLst/>
                      <a:gdLst>
                        <a:gd name="T0" fmla="*/ 0 w 360"/>
                        <a:gd name="T1" fmla="*/ 1 h 815"/>
                        <a:gd name="T2" fmla="*/ 0 w 360"/>
                        <a:gd name="T3" fmla="*/ 1 h 815"/>
                        <a:gd name="T4" fmla="*/ 0 w 360"/>
                        <a:gd name="T5" fmla="*/ 1 h 815"/>
                        <a:gd name="T6" fmla="*/ 0 w 360"/>
                        <a:gd name="T7" fmla="*/ 1 h 815"/>
                        <a:gd name="T8" fmla="*/ 0 w 360"/>
                        <a:gd name="T9" fmla="*/ 1 h 815"/>
                        <a:gd name="T10" fmla="*/ 0 w 360"/>
                        <a:gd name="T11" fmla="*/ 1 h 815"/>
                        <a:gd name="T12" fmla="*/ 0 w 360"/>
                        <a:gd name="T13" fmla="*/ 1 h 815"/>
                        <a:gd name="T14" fmla="*/ 0 w 360"/>
                        <a:gd name="T15" fmla="*/ 1 h 815"/>
                        <a:gd name="T16" fmla="*/ 0 w 360"/>
                        <a:gd name="T17" fmla="*/ 1 h 815"/>
                        <a:gd name="T18" fmla="*/ 0 w 360"/>
                        <a:gd name="T19" fmla="*/ 0 h 815"/>
                        <a:gd name="T20" fmla="*/ 0 w 360"/>
                        <a:gd name="T21" fmla="*/ 1 h 815"/>
                        <a:gd name="T22" fmla="*/ 0 w 360"/>
                        <a:gd name="T23" fmla="*/ 1 h 815"/>
                        <a:gd name="T24" fmla="*/ 0 w 360"/>
                        <a:gd name="T25" fmla="*/ 1 h 815"/>
                        <a:gd name="T26" fmla="*/ 0 w 360"/>
                        <a:gd name="T27" fmla="*/ 1 h 815"/>
                        <a:gd name="T28" fmla="*/ 0 w 360"/>
                        <a:gd name="T29" fmla="*/ 1 h 815"/>
                        <a:gd name="T30" fmla="*/ 0 w 360"/>
                        <a:gd name="T31" fmla="*/ 1 h 815"/>
                        <a:gd name="T32" fmla="*/ 0 w 360"/>
                        <a:gd name="T33" fmla="*/ 1 h 815"/>
                        <a:gd name="T34" fmla="*/ 0 w 360"/>
                        <a:gd name="T35" fmla="*/ 1 h 815"/>
                        <a:gd name="T36" fmla="*/ 0 w 360"/>
                        <a:gd name="T37" fmla="*/ 1 h 815"/>
                        <a:gd name="T38" fmla="*/ 0 w 360"/>
                        <a:gd name="T39" fmla="*/ 1 h 815"/>
                        <a:gd name="T40" fmla="*/ 0 w 360"/>
                        <a:gd name="T41" fmla="*/ 1 h 815"/>
                        <a:gd name="T42" fmla="*/ 0 w 360"/>
                        <a:gd name="T43" fmla="*/ 1 h 815"/>
                        <a:gd name="T44" fmla="*/ 0 w 360"/>
                        <a:gd name="T45" fmla="*/ 1 h 815"/>
                        <a:gd name="T46" fmla="*/ 0 w 360"/>
                        <a:gd name="T47" fmla="*/ 1 h 815"/>
                        <a:gd name="T48" fmla="*/ 0 w 360"/>
                        <a:gd name="T49" fmla="*/ 1 h 815"/>
                        <a:gd name="T50" fmla="*/ 0 w 360"/>
                        <a:gd name="T51" fmla="*/ 1 h 815"/>
                        <a:gd name="T52" fmla="*/ 0 w 360"/>
                        <a:gd name="T53" fmla="*/ 1 h 815"/>
                        <a:gd name="T54" fmla="*/ 0 w 360"/>
                        <a:gd name="T55" fmla="*/ 1 h 815"/>
                        <a:gd name="T56" fmla="*/ 0 w 360"/>
                        <a:gd name="T57" fmla="*/ 1 h 815"/>
                        <a:gd name="T58" fmla="*/ 0 w 360"/>
                        <a:gd name="T59" fmla="*/ 1 h 815"/>
                        <a:gd name="T60" fmla="*/ 0 w 360"/>
                        <a:gd name="T61" fmla="*/ 1 h 815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</a:gdLst>
                      <a:ahLst/>
                      <a:cxnLst>
                        <a:cxn ang="T62">
                          <a:pos x="T0" y="T1"/>
                        </a:cxn>
                        <a:cxn ang="T63">
                          <a:pos x="T2" y="T3"/>
                        </a:cxn>
                        <a:cxn ang="T64">
                          <a:pos x="T4" y="T5"/>
                        </a:cxn>
                        <a:cxn ang="T65">
                          <a:pos x="T6" y="T7"/>
                        </a:cxn>
                        <a:cxn ang="T66">
                          <a:pos x="T8" y="T9"/>
                        </a:cxn>
                        <a:cxn ang="T67">
                          <a:pos x="T10" y="T11"/>
                        </a:cxn>
                        <a:cxn ang="T68">
                          <a:pos x="T12" y="T13"/>
                        </a:cxn>
                        <a:cxn ang="T69">
                          <a:pos x="T14" y="T15"/>
                        </a:cxn>
                        <a:cxn ang="T70">
                          <a:pos x="T16" y="T17"/>
                        </a:cxn>
                        <a:cxn ang="T71">
                          <a:pos x="T18" y="T19"/>
                        </a:cxn>
                        <a:cxn ang="T72">
                          <a:pos x="T20" y="T21"/>
                        </a:cxn>
                        <a:cxn ang="T73">
                          <a:pos x="T22" y="T23"/>
                        </a:cxn>
                        <a:cxn ang="T74">
                          <a:pos x="T24" y="T25"/>
                        </a:cxn>
                        <a:cxn ang="T75">
                          <a:pos x="T26" y="T27"/>
                        </a:cxn>
                        <a:cxn ang="T76">
                          <a:pos x="T28" y="T29"/>
                        </a:cxn>
                        <a:cxn ang="T77">
                          <a:pos x="T30" y="T31"/>
                        </a:cxn>
                        <a:cxn ang="T78">
                          <a:pos x="T32" y="T33"/>
                        </a:cxn>
                        <a:cxn ang="T79">
                          <a:pos x="T34" y="T35"/>
                        </a:cxn>
                        <a:cxn ang="T80">
                          <a:pos x="T36" y="T37"/>
                        </a:cxn>
                        <a:cxn ang="T81">
                          <a:pos x="T38" y="T39"/>
                        </a:cxn>
                        <a:cxn ang="T82">
                          <a:pos x="T40" y="T41"/>
                        </a:cxn>
                        <a:cxn ang="T83">
                          <a:pos x="T42" y="T43"/>
                        </a:cxn>
                        <a:cxn ang="T84">
                          <a:pos x="T44" y="T45"/>
                        </a:cxn>
                        <a:cxn ang="T85">
                          <a:pos x="T46" y="T47"/>
                        </a:cxn>
                        <a:cxn ang="T86">
                          <a:pos x="T48" y="T49"/>
                        </a:cxn>
                        <a:cxn ang="T87">
                          <a:pos x="T50" y="T51"/>
                        </a:cxn>
                        <a:cxn ang="T88">
                          <a:pos x="T52" y="T53"/>
                        </a:cxn>
                        <a:cxn ang="T89">
                          <a:pos x="T54" y="T55"/>
                        </a:cxn>
                        <a:cxn ang="T90">
                          <a:pos x="T56" y="T57"/>
                        </a:cxn>
                        <a:cxn ang="T91">
                          <a:pos x="T58" y="T59"/>
                        </a:cxn>
                        <a:cxn ang="T92">
                          <a:pos x="T60" y="T61"/>
                        </a:cxn>
                      </a:cxnLst>
                      <a:rect l="0" t="0" r="r" b="b"/>
                      <a:pathLst>
                        <a:path w="360" h="815">
                          <a:moveTo>
                            <a:pt x="289" y="487"/>
                          </a:moveTo>
                          <a:lnTo>
                            <a:pt x="360" y="464"/>
                          </a:lnTo>
                          <a:lnTo>
                            <a:pt x="328" y="354"/>
                          </a:lnTo>
                          <a:lnTo>
                            <a:pt x="334" y="242"/>
                          </a:lnTo>
                          <a:lnTo>
                            <a:pt x="297" y="201"/>
                          </a:lnTo>
                          <a:lnTo>
                            <a:pt x="217" y="173"/>
                          </a:lnTo>
                          <a:lnTo>
                            <a:pt x="250" y="150"/>
                          </a:lnTo>
                          <a:lnTo>
                            <a:pt x="277" y="92"/>
                          </a:lnTo>
                          <a:lnTo>
                            <a:pt x="245" y="21"/>
                          </a:lnTo>
                          <a:lnTo>
                            <a:pt x="199" y="0"/>
                          </a:lnTo>
                          <a:lnTo>
                            <a:pt x="118" y="7"/>
                          </a:lnTo>
                          <a:lnTo>
                            <a:pt x="73" y="79"/>
                          </a:lnTo>
                          <a:lnTo>
                            <a:pt x="83" y="128"/>
                          </a:lnTo>
                          <a:lnTo>
                            <a:pt x="108" y="157"/>
                          </a:lnTo>
                          <a:lnTo>
                            <a:pt x="127" y="167"/>
                          </a:lnTo>
                          <a:lnTo>
                            <a:pt x="70" y="189"/>
                          </a:lnTo>
                          <a:lnTo>
                            <a:pt x="24" y="282"/>
                          </a:lnTo>
                          <a:lnTo>
                            <a:pt x="24" y="379"/>
                          </a:lnTo>
                          <a:lnTo>
                            <a:pt x="0" y="495"/>
                          </a:lnTo>
                          <a:lnTo>
                            <a:pt x="51" y="487"/>
                          </a:lnTo>
                          <a:lnTo>
                            <a:pt x="9" y="638"/>
                          </a:lnTo>
                          <a:lnTo>
                            <a:pt x="57" y="625"/>
                          </a:lnTo>
                          <a:lnTo>
                            <a:pt x="105" y="629"/>
                          </a:lnTo>
                          <a:lnTo>
                            <a:pt x="108" y="713"/>
                          </a:lnTo>
                          <a:lnTo>
                            <a:pt x="127" y="812"/>
                          </a:lnTo>
                          <a:lnTo>
                            <a:pt x="220" y="815"/>
                          </a:lnTo>
                          <a:lnTo>
                            <a:pt x="224" y="690"/>
                          </a:lnTo>
                          <a:lnTo>
                            <a:pt x="240" y="653"/>
                          </a:lnTo>
                          <a:lnTo>
                            <a:pt x="345" y="638"/>
                          </a:lnTo>
                          <a:lnTo>
                            <a:pt x="298" y="539"/>
                          </a:lnTo>
                          <a:lnTo>
                            <a:pt x="289" y="487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190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MX" sz="12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49" name="Freeform 733"/>
                    <p:cNvSpPr>
                      <a:spLocks/>
                    </p:cNvSpPr>
                    <p:nvPr/>
                  </p:nvSpPr>
                  <p:spPr bwMode="auto">
                    <a:xfrm>
                      <a:off x="1152" y="2301"/>
                      <a:ext cx="70" cy="71"/>
                    </a:xfrm>
                    <a:custGeom>
                      <a:avLst/>
                      <a:gdLst>
                        <a:gd name="T0" fmla="*/ 0 w 142"/>
                        <a:gd name="T1" fmla="*/ 1 h 142"/>
                        <a:gd name="T2" fmla="*/ 0 w 142"/>
                        <a:gd name="T3" fmla="*/ 1 h 142"/>
                        <a:gd name="T4" fmla="*/ 0 w 142"/>
                        <a:gd name="T5" fmla="*/ 1 h 142"/>
                        <a:gd name="T6" fmla="*/ 0 w 142"/>
                        <a:gd name="T7" fmla="*/ 1 h 142"/>
                        <a:gd name="T8" fmla="*/ 0 w 142"/>
                        <a:gd name="T9" fmla="*/ 1 h 142"/>
                        <a:gd name="T10" fmla="*/ 0 w 142"/>
                        <a:gd name="T11" fmla="*/ 1 h 142"/>
                        <a:gd name="T12" fmla="*/ 0 w 142"/>
                        <a:gd name="T13" fmla="*/ 1 h 142"/>
                        <a:gd name="T14" fmla="*/ 0 w 142"/>
                        <a:gd name="T15" fmla="*/ 1 h 142"/>
                        <a:gd name="T16" fmla="*/ 0 w 142"/>
                        <a:gd name="T17" fmla="*/ 0 h 142"/>
                        <a:gd name="T18" fmla="*/ 0 w 142"/>
                        <a:gd name="T19" fmla="*/ 1 h 142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0" t="0" r="r" b="b"/>
                      <a:pathLst>
                        <a:path w="142" h="142">
                          <a:moveTo>
                            <a:pt x="30" y="14"/>
                          </a:moveTo>
                          <a:lnTo>
                            <a:pt x="0" y="53"/>
                          </a:lnTo>
                          <a:lnTo>
                            <a:pt x="4" y="106"/>
                          </a:lnTo>
                          <a:lnTo>
                            <a:pt x="58" y="142"/>
                          </a:lnTo>
                          <a:lnTo>
                            <a:pt x="96" y="134"/>
                          </a:lnTo>
                          <a:lnTo>
                            <a:pt x="127" y="113"/>
                          </a:lnTo>
                          <a:lnTo>
                            <a:pt x="142" y="79"/>
                          </a:lnTo>
                          <a:lnTo>
                            <a:pt x="129" y="25"/>
                          </a:lnTo>
                          <a:lnTo>
                            <a:pt x="81" y="0"/>
                          </a:lnTo>
                          <a:lnTo>
                            <a:pt x="30" y="14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190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MX" sz="12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50" name="Freeform 734"/>
                    <p:cNvSpPr>
                      <a:spLocks/>
                    </p:cNvSpPr>
                    <p:nvPr/>
                  </p:nvSpPr>
                  <p:spPr bwMode="auto">
                    <a:xfrm>
                      <a:off x="1119" y="2385"/>
                      <a:ext cx="143" cy="303"/>
                    </a:xfrm>
                    <a:custGeom>
                      <a:avLst/>
                      <a:gdLst>
                        <a:gd name="T0" fmla="*/ 1 w 285"/>
                        <a:gd name="T1" fmla="*/ 0 h 607"/>
                        <a:gd name="T2" fmla="*/ 1 w 285"/>
                        <a:gd name="T3" fmla="*/ 0 h 607"/>
                        <a:gd name="T4" fmla="*/ 1 w 285"/>
                        <a:gd name="T5" fmla="*/ 0 h 607"/>
                        <a:gd name="T6" fmla="*/ 1 w 285"/>
                        <a:gd name="T7" fmla="*/ 0 h 607"/>
                        <a:gd name="T8" fmla="*/ 1 w 285"/>
                        <a:gd name="T9" fmla="*/ 0 h 607"/>
                        <a:gd name="T10" fmla="*/ 1 w 285"/>
                        <a:gd name="T11" fmla="*/ 0 h 607"/>
                        <a:gd name="T12" fmla="*/ 1 w 285"/>
                        <a:gd name="T13" fmla="*/ 0 h 607"/>
                        <a:gd name="T14" fmla="*/ 1 w 285"/>
                        <a:gd name="T15" fmla="*/ 0 h 607"/>
                        <a:gd name="T16" fmla="*/ 1 w 285"/>
                        <a:gd name="T17" fmla="*/ 0 h 607"/>
                        <a:gd name="T18" fmla="*/ 1 w 285"/>
                        <a:gd name="T19" fmla="*/ 0 h 607"/>
                        <a:gd name="T20" fmla="*/ 1 w 285"/>
                        <a:gd name="T21" fmla="*/ 0 h 607"/>
                        <a:gd name="T22" fmla="*/ 1 w 285"/>
                        <a:gd name="T23" fmla="*/ 0 h 607"/>
                        <a:gd name="T24" fmla="*/ 1 w 285"/>
                        <a:gd name="T25" fmla="*/ 0 h 607"/>
                        <a:gd name="T26" fmla="*/ 1 w 285"/>
                        <a:gd name="T27" fmla="*/ 0 h 607"/>
                        <a:gd name="T28" fmla="*/ 1 w 285"/>
                        <a:gd name="T29" fmla="*/ 0 h 607"/>
                        <a:gd name="T30" fmla="*/ 1 w 285"/>
                        <a:gd name="T31" fmla="*/ 0 h 607"/>
                        <a:gd name="T32" fmla="*/ 1 w 285"/>
                        <a:gd name="T33" fmla="*/ 0 h 607"/>
                        <a:gd name="T34" fmla="*/ 1 w 285"/>
                        <a:gd name="T35" fmla="*/ 0 h 607"/>
                        <a:gd name="T36" fmla="*/ 1 w 285"/>
                        <a:gd name="T37" fmla="*/ 0 h 607"/>
                        <a:gd name="T38" fmla="*/ 1 w 285"/>
                        <a:gd name="T39" fmla="*/ 0 h 607"/>
                        <a:gd name="T40" fmla="*/ 1 w 285"/>
                        <a:gd name="T41" fmla="*/ 0 h 607"/>
                        <a:gd name="T42" fmla="*/ 1 w 285"/>
                        <a:gd name="T43" fmla="*/ 0 h 607"/>
                        <a:gd name="T44" fmla="*/ 1 w 285"/>
                        <a:gd name="T45" fmla="*/ 0 h 607"/>
                        <a:gd name="T46" fmla="*/ 1 w 285"/>
                        <a:gd name="T47" fmla="*/ 0 h 607"/>
                        <a:gd name="T48" fmla="*/ 1 w 285"/>
                        <a:gd name="T49" fmla="*/ 0 h 607"/>
                        <a:gd name="T50" fmla="*/ 0 w 285"/>
                        <a:gd name="T51" fmla="*/ 0 h 607"/>
                        <a:gd name="T52" fmla="*/ 1 w 285"/>
                        <a:gd name="T53" fmla="*/ 0 h 607"/>
                        <a:gd name="T54" fmla="*/ 1 w 285"/>
                        <a:gd name="T55" fmla="*/ 0 h 607"/>
                        <a:gd name="T56" fmla="*/ 1 w 285"/>
                        <a:gd name="T57" fmla="*/ 0 h 607"/>
                        <a:gd name="T58" fmla="*/ 1 w 285"/>
                        <a:gd name="T59" fmla="*/ 0 h 607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</a:gdLst>
                      <a:ahLst/>
                      <a:cxnLst>
                        <a:cxn ang="T60">
                          <a:pos x="T0" y="T1"/>
                        </a:cxn>
                        <a:cxn ang="T61">
                          <a:pos x="T2" y="T3"/>
                        </a:cxn>
                        <a:cxn ang="T62">
                          <a:pos x="T4" y="T5"/>
                        </a:cxn>
                        <a:cxn ang="T63">
                          <a:pos x="T6" y="T7"/>
                        </a:cxn>
                        <a:cxn ang="T64">
                          <a:pos x="T8" y="T9"/>
                        </a:cxn>
                        <a:cxn ang="T65">
                          <a:pos x="T10" y="T11"/>
                        </a:cxn>
                        <a:cxn ang="T66">
                          <a:pos x="T12" y="T13"/>
                        </a:cxn>
                        <a:cxn ang="T67">
                          <a:pos x="T14" y="T15"/>
                        </a:cxn>
                        <a:cxn ang="T68">
                          <a:pos x="T16" y="T17"/>
                        </a:cxn>
                        <a:cxn ang="T69">
                          <a:pos x="T18" y="T19"/>
                        </a:cxn>
                        <a:cxn ang="T70">
                          <a:pos x="T20" y="T21"/>
                        </a:cxn>
                        <a:cxn ang="T71">
                          <a:pos x="T22" y="T23"/>
                        </a:cxn>
                        <a:cxn ang="T72">
                          <a:pos x="T24" y="T25"/>
                        </a:cxn>
                        <a:cxn ang="T73">
                          <a:pos x="T26" y="T27"/>
                        </a:cxn>
                        <a:cxn ang="T74">
                          <a:pos x="T28" y="T29"/>
                        </a:cxn>
                        <a:cxn ang="T75">
                          <a:pos x="T30" y="T31"/>
                        </a:cxn>
                        <a:cxn ang="T76">
                          <a:pos x="T32" y="T33"/>
                        </a:cxn>
                        <a:cxn ang="T77">
                          <a:pos x="T34" y="T35"/>
                        </a:cxn>
                        <a:cxn ang="T78">
                          <a:pos x="T36" y="T37"/>
                        </a:cxn>
                        <a:cxn ang="T79">
                          <a:pos x="T38" y="T39"/>
                        </a:cxn>
                        <a:cxn ang="T80">
                          <a:pos x="T40" y="T41"/>
                        </a:cxn>
                        <a:cxn ang="T81">
                          <a:pos x="T42" y="T43"/>
                        </a:cxn>
                        <a:cxn ang="T82">
                          <a:pos x="T44" y="T45"/>
                        </a:cxn>
                        <a:cxn ang="T83">
                          <a:pos x="T46" y="T47"/>
                        </a:cxn>
                        <a:cxn ang="T84">
                          <a:pos x="T48" y="T49"/>
                        </a:cxn>
                        <a:cxn ang="T85">
                          <a:pos x="T50" y="T51"/>
                        </a:cxn>
                        <a:cxn ang="T86">
                          <a:pos x="T52" y="T53"/>
                        </a:cxn>
                        <a:cxn ang="T87">
                          <a:pos x="T54" y="T55"/>
                        </a:cxn>
                        <a:cxn ang="T88">
                          <a:pos x="T56" y="T57"/>
                        </a:cxn>
                        <a:cxn ang="T89">
                          <a:pos x="T58" y="T59"/>
                        </a:cxn>
                      </a:cxnLst>
                      <a:rect l="0" t="0" r="r" b="b"/>
                      <a:pathLst>
                        <a:path w="285" h="607">
                          <a:moveTo>
                            <a:pt x="70" y="205"/>
                          </a:moveTo>
                          <a:lnTo>
                            <a:pt x="52" y="296"/>
                          </a:lnTo>
                          <a:lnTo>
                            <a:pt x="23" y="353"/>
                          </a:lnTo>
                          <a:lnTo>
                            <a:pt x="6" y="425"/>
                          </a:lnTo>
                          <a:lnTo>
                            <a:pt x="85" y="417"/>
                          </a:lnTo>
                          <a:lnTo>
                            <a:pt x="107" y="597"/>
                          </a:lnTo>
                          <a:lnTo>
                            <a:pt x="156" y="607"/>
                          </a:lnTo>
                          <a:lnTo>
                            <a:pt x="166" y="501"/>
                          </a:lnTo>
                          <a:lnTo>
                            <a:pt x="188" y="425"/>
                          </a:lnTo>
                          <a:lnTo>
                            <a:pt x="269" y="425"/>
                          </a:lnTo>
                          <a:lnTo>
                            <a:pt x="234" y="355"/>
                          </a:lnTo>
                          <a:lnTo>
                            <a:pt x="223" y="287"/>
                          </a:lnTo>
                          <a:lnTo>
                            <a:pt x="213" y="228"/>
                          </a:lnTo>
                          <a:lnTo>
                            <a:pt x="222" y="152"/>
                          </a:lnTo>
                          <a:lnTo>
                            <a:pt x="234" y="262"/>
                          </a:lnTo>
                          <a:lnTo>
                            <a:pt x="246" y="281"/>
                          </a:lnTo>
                          <a:lnTo>
                            <a:pt x="285" y="273"/>
                          </a:lnTo>
                          <a:lnTo>
                            <a:pt x="268" y="185"/>
                          </a:lnTo>
                          <a:lnTo>
                            <a:pt x="267" y="84"/>
                          </a:lnTo>
                          <a:lnTo>
                            <a:pt x="239" y="35"/>
                          </a:lnTo>
                          <a:lnTo>
                            <a:pt x="179" y="8"/>
                          </a:lnTo>
                          <a:lnTo>
                            <a:pt x="93" y="0"/>
                          </a:lnTo>
                          <a:lnTo>
                            <a:pt x="39" y="38"/>
                          </a:lnTo>
                          <a:lnTo>
                            <a:pt x="16" y="104"/>
                          </a:lnTo>
                          <a:lnTo>
                            <a:pt x="10" y="183"/>
                          </a:lnTo>
                          <a:lnTo>
                            <a:pt x="0" y="284"/>
                          </a:lnTo>
                          <a:lnTo>
                            <a:pt x="37" y="281"/>
                          </a:lnTo>
                          <a:lnTo>
                            <a:pt x="47" y="201"/>
                          </a:lnTo>
                          <a:lnTo>
                            <a:pt x="65" y="134"/>
                          </a:lnTo>
                          <a:lnTo>
                            <a:pt x="70" y="205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190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MX" sz="120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72" name="Group 735"/>
                  <p:cNvGrpSpPr>
                    <a:grpSpLocks/>
                  </p:cNvGrpSpPr>
                  <p:nvPr/>
                </p:nvGrpSpPr>
                <p:grpSpPr bwMode="auto">
                  <a:xfrm>
                    <a:off x="1314450" y="4514850"/>
                    <a:ext cx="225425" cy="241300"/>
                    <a:chOff x="837" y="3165"/>
                    <a:chExt cx="142" cy="154"/>
                  </a:xfrm>
                </p:grpSpPr>
                <p:sp>
                  <p:nvSpPr>
                    <p:cNvPr id="143" name="Freeform 736"/>
                    <p:cNvSpPr>
                      <a:spLocks/>
                    </p:cNvSpPr>
                    <p:nvPr/>
                  </p:nvSpPr>
                  <p:spPr bwMode="auto">
                    <a:xfrm>
                      <a:off x="837" y="3169"/>
                      <a:ext cx="66" cy="150"/>
                    </a:xfrm>
                    <a:custGeom>
                      <a:avLst/>
                      <a:gdLst>
                        <a:gd name="T0" fmla="*/ 0 w 347"/>
                        <a:gd name="T1" fmla="*/ 0 h 792"/>
                        <a:gd name="T2" fmla="*/ 0 w 347"/>
                        <a:gd name="T3" fmla="*/ 0 h 792"/>
                        <a:gd name="T4" fmla="*/ 0 w 347"/>
                        <a:gd name="T5" fmla="*/ 0 h 792"/>
                        <a:gd name="T6" fmla="*/ 0 w 347"/>
                        <a:gd name="T7" fmla="*/ 0 h 792"/>
                        <a:gd name="T8" fmla="*/ 0 w 347"/>
                        <a:gd name="T9" fmla="*/ 0 h 792"/>
                        <a:gd name="T10" fmla="*/ 0 w 347"/>
                        <a:gd name="T11" fmla="*/ 0 h 792"/>
                        <a:gd name="T12" fmla="*/ 0 w 347"/>
                        <a:gd name="T13" fmla="*/ 0 h 792"/>
                        <a:gd name="T14" fmla="*/ 0 w 347"/>
                        <a:gd name="T15" fmla="*/ 0 h 792"/>
                        <a:gd name="T16" fmla="*/ 0 w 347"/>
                        <a:gd name="T17" fmla="*/ 0 h 792"/>
                        <a:gd name="T18" fmla="*/ 0 w 347"/>
                        <a:gd name="T19" fmla="*/ 0 h 792"/>
                        <a:gd name="T20" fmla="*/ 0 w 347"/>
                        <a:gd name="T21" fmla="*/ 0 h 792"/>
                        <a:gd name="T22" fmla="*/ 0 w 347"/>
                        <a:gd name="T23" fmla="*/ 0 h 792"/>
                        <a:gd name="T24" fmla="*/ 0 w 347"/>
                        <a:gd name="T25" fmla="*/ 0 h 792"/>
                        <a:gd name="T26" fmla="*/ 0 w 347"/>
                        <a:gd name="T27" fmla="*/ 0 h 792"/>
                        <a:gd name="T28" fmla="*/ 0 w 347"/>
                        <a:gd name="T29" fmla="*/ 0 h 792"/>
                        <a:gd name="T30" fmla="*/ 0 w 347"/>
                        <a:gd name="T31" fmla="*/ 0 h 792"/>
                        <a:gd name="T32" fmla="*/ 0 w 347"/>
                        <a:gd name="T33" fmla="*/ 0 h 792"/>
                        <a:gd name="T34" fmla="*/ 0 w 347"/>
                        <a:gd name="T35" fmla="*/ 0 h 792"/>
                        <a:gd name="T36" fmla="*/ 0 w 347"/>
                        <a:gd name="T37" fmla="*/ 0 h 792"/>
                        <a:gd name="T38" fmla="*/ 0 w 347"/>
                        <a:gd name="T39" fmla="*/ 0 h 792"/>
                        <a:gd name="T40" fmla="*/ 0 w 347"/>
                        <a:gd name="T41" fmla="*/ 0 h 792"/>
                        <a:gd name="T42" fmla="*/ 0 w 347"/>
                        <a:gd name="T43" fmla="*/ 0 h 792"/>
                        <a:gd name="T44" fmla="*/ 0 w 347"/>
                        <a:gd name="T45" fmla="*/ 0 h 792"/>
                        <a:gd name="T46" fmla="*/ 0 w 347"/>
                        <a:gd name="T47" fmla="*/ 0 h 792"/>
                        <a:gd name="T48" fmla="*/ 0 w 347"/>
                        <a:gd name="T49" fmla="*/ 0 h 792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0" t="0" r="r" b="b"/>
                      <a:pathLst>
                        <a:path w="347" h="792">
                          <a:moveTo>
                            <a:pt x="347" y="464"/>
                          </a:moveTo>
                          <a:lnTo>
                            <a:pt x="317" y="354"/>
                          </a:lnTo>
                          <a:lnTo>
                            <a:pt x="323" y="242"/>
                          </a:lnTo>
                          <a:lnTo>
                            <a:pt x="286" y="200"/>
                          </a:lnTo>
                          <a:lnTo>
                            <a:pt x="204" y="173"/>
                          </a:lnTo>
                          <a:lnTo>
                            <a:pt x="238" y="150"/>
                          </a:lnTo>
                          <a:lnTo>
                            <a:pt x="265" y="92"/>
                          </a:lnTo>
                          <a:lnTo>
                            <a:pt x="232" y="21"/>
                          </a:lnTo>
                          <a:lnTo>
                            <a:pt x="187" y="0"/>
                          </a:lnTo>
                          <a:lnTo>
                            <a:pt x="118" y="9"/>
                          </a:lnTo>
                          <a:lnTo>
                            <a:pt x="70" y="71"/>
                          </a:lnTo>
                          <a:lnTo>
                            <a:pt x="76" y="124"/>
                          </a:lnTo>
                          <a:lnTo>
                            <a:pt x="124" y="161"/>
                          </a:lnTo>
                          <a:lnTo>
                            <a:pt x="75" y="190"/>
                          </a:lnTo>
                          <a:lnTo>
                            <a:pt x="26" y="245"/>
                          </a:lnTo>
                          <a:lnTo>
                            <a:pt x="12" y="334"/>
                          </a:lnTo>
                          <a:lnTo>
                            <a:pt x="0" y="497"/>
                          </a:lnTo>
                          <a:lnTo>
                            <a:pt x="70" y="491"/>
                          </a:lnTo>
                          <a:lnTo>
                            <a:pt x="74" y="549"/>
                          </a:lnTo>
                          <a:lnTo>
                            <a:pt x="58" y="654"/>
                          </a:lnTo>
                          <a:lnTo>
                            <a:pt x="63" y="773"/>
                          </a:lnTo>
                          <a:lnTo>
                            <a:pt x="181" y="792"/>
                          </a:lnTo>
                          <a:lnTo>
                            <a:pt x="292" y="773"/>
                          </a:lnTo>
                          <a:lnTo>
                            <a:pt x="271" y="490"/>
                          </a:lnTo>
                          <a:lnTo>
                            <a:pt x="347" y="464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190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MX" sz="1200">
                        <a:solidFill>
                          <a:prstClr val="black"/>
                        </a:solidFill>
                      </a:endParaRPr>
                    </a:p>
                  </p:txBody>
                </p:sp>
                <p:grpSp>
                  <p:nvGrpSpPr>
                    <p:cNvPr id="144" name="Group 7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11" y="3165"/>
                      <a:ext cx="68" cy="154"/>
                      <a:chOff x="1102" y="2293"/>
                      <a:chExt cx="179" cy="408"/>
                    </a:xfrm>
                  </p:grpSpPr>
                  <p:sp>
                    <p:nvSpPr>
                      <p:cNvPr id="145" name="Freeform 7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02" y="2293"/>
                        <a:ext cx="179" cy="408"/>
                      </a:xfrm>
                      <a:custGeom>
                        <a:avLst/>
                        <a:gdLst>
                          <a:gd name="T0" fmla="*/ 0 w 360"/>
                          <a:gd name="T1" fmla="*/ 1 h 815"/>
                          <a:gd name="T2" fmla="*/ 0 w 360"/>
                          <a:gd name="T3" fmla="*/ 1 h 815"/>
                          <a:gd name="T4" fmla="*/ 0 w 360"/>
                          <a:gd name="T5" fmla="*/ 1 h 815"/>
                          <a:gd name="T6" fmla="*/ 0 w 360"/>
                          <a:gd name="T7" fmla="*/ 1 h 815"/>
                          <a:gd name="T8" fmla="*/ 0 w 360"/>
                          <a:gd name="T9" fmla="*/ 1 h 815"/>
                          <a:gd name="T10" fmla="*/ 0 w 360"/>
                          <a:gd name="T11" fmla="*/ 1 h 815"/>
                          <a:gd name="T12" fmla="*/ 0 w 360"/>
                          <a:gd name="T13" fmla="*/ 1 h 815"/>
                          <a:gd name="T14" fmla="*/ 0 w 360"/>
                          <a:gd name="T15" fmla="*/ 1 h 815"/>
                          <a:gd name="T16" fmla="*/ 0 w 360"/>
                          <a:gd name="T17" fmla="*/ 1 h 815"/>
                          <a:gd name="T18" fmla="*/ 0 w 360"/>
                          <a:gd name="T19" fmla="*/ 0 h 815"/>
                          <a:gd name="T20" fmla="*/ 0 w 360"/>
                          <a:gd name="T21" fmla="*/ 1 h 815"/>
                          <a:gd name="T22" fmla="*/ 0 w 360"/>
                          <a:gd name="T23" fmla="*/ 1 h 815"/>
                          <a:gd name="T24" fmla="*/ 0 w 360"/>
                          <a:gd name="T25" fmla="*/ 1 h 815"/>
                          <a:gd name="T26" fmla="*/ 0 w 360"/>
                          <a:gd name="T27" fmla="*/ 1 h 815"/>
                          <a:gd name="T28" fmla="*/ 0 w 360"/>
                          <a:gd name="T29" fmla="*/ 1 h 815"/>
                          <a:gd name="T30" fmla="*/ 0 w 360"/>
                          <a:gd name="T31" fmla="*/ 1 h 815"/>
                          <a:gd name="T32" fmla="*/ 0 w 360"/>
                          <a:gd name="T33" fmla="*/ 1 h 815"/>
                          <a:gd name="T34" fmla="*/ 0 w 360"/>
                          <a:gd name="T35" fmla="*/ 1 h 815"/>
                          <a:gd name="T36" fmla="*/ 0 w 360"/>
                          <a:gd name="T37" fmla="*/ 1 h 815"/>
                          <a:gd name="T38" fmla="*/ 0 w 360"/>
                          <a:gd name="T39" fmla="*/ 1 h 815"/>
                          <a:gd name="T40" fmla="*/ 0 w 360"/>
                          <a:gd name="T41" fmla="*/ 1 h 815"/>
                          <a:gd name="T42" fmla="*/ 0 w 360"/>
                          <a:gd name="T43" fmla="*/ 1 h 815"/>
                          <a:gd name="T44" fmla="*/ 0 w 360"/>
                          <a:gd name="T45" fmla="*/ 1 h 815"/>
                          <a:gd name="T46" fmla="*/ 0 w 360"/>
                          <a:gd name="T47" fmla="*/ 1 h 815"/>
                          <a:gd name="T48" fmla="*/ 0 w 360"/>
                          <a:gd name="T49" fmla="*/ 1 h 815"/>
                          <a:gd name="T50" fmla="*/ 0 w 360"/>
                          <a:gd name="T51" fmla="*/ 1 h 815"/>
                          <a:gd name="T52" fmla="*/ 0 w 360"/>
                          <a:gd name="T53" fmla="*/ 1 h 815"/>
                          <a:gd name="T54" fmla="*/ 0 w 360"/>
                          <a:gd name="T55" fmla="*/ 1 h 815"/>
                          <a:gd name="T56" fmla="*/ 0 w 360"/>
                          <a:gd name="T57" fmla="*/ 1 h 815"/>
                          <a:gd name="T58" fmla="*/ 0 w 360"/>
                          <a:gd name="T59" fmla="*/ 1 h 815"/>
                          <a:gd name="T60" fmla="*/ 0 w 360"/>
                          <a:gd name="T61" fmla="*/ 1 h 815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</a:gdLst>
                        <a:ahLst/>
                        <a:cxnLst>
                          <a:cxn ang="T62">
                            <a:pos x="T0" y="T1"/>
                          </a:cxn>
                          <a:cxn ang="T63">
                            <a:pos x="T2" y="T3"/>
                          </a:cxn>
                          <a:cxn ang="T64">
                            <a:pos x="T4" y="T5"/>
                          </a:cxn>
                          <a:cxn ang="T65">
                            <a:pos x="T6" y="T7"/>
                          </a:cxn>
                          <a:cxn ang="T66">
                            <a:pos x="T8" y="T9"/>
                          </a:cxn>
                          <a:cxn ang="T67">
                            <a:pos x="T10" y="T11"/>
                          </a:cxn>
                          <a:cxn ang="T68">
                            <a:pos x="T12" y="T13"/>
                          </a:cxn>
                          <a:cxn ang="T69">
                            <a:pos x="T14" y="T15"/>
                          </a:cxn>
                          <a:cxn ang="T70">
                            <a:pos x="T16" y="T17"/>
                          </a:cxn>
                          <a:cxn ang="T71">
                            <a:pos x="T18" y="T19"/>
                          </a:cxn>
                          <a:cxn ang="T72">
                            <a:pos x="T20" y="T21"/>
                          </a:cxn>
                          <a:cxn ang="T73">
                            <a:pos x="T22" y="T23"/>
                          </a:cxn>
                          <a:cxn ang="T74">
                            <a:pos x="T24" y="T25"/>
                          </a:cxn>
                          <a:cxn ang="T75">
                            <a:pos x="T26" y="T27"/>
                          </a:cxn>
                          <a:cxn ang="T76">
                            <a:pos x="T28" y="T29"/>
                          </a:cxn>
                          <a:cxn ang="T77">
                            <a:pos x="T30" y="T31"/>
                          </a:cxn>
                          <a:cxn ang="T78">
                            <a:pos x="T32" y="T33"/>
                          </a:cxn>
                          <a:cxn ang="T79">
                            <a:pos x="T34" y="T35"/>
                          </a:cxn>
                          <a:cxn ang="T80">
                            <a:pos x="T36" y="T37"/>
                          </a:cxn>
                          <a:cxn ang="T81">
                            <a:pos x="T38" y="T39"/>
                          </a:cxn>
                          <a:cxn ang="T82">
                            <a:pos x="T40" y="T41"/>
                          </a:cxn>
                          <a:cxn ang="T83">
                            <a:pos x="T42" y="T43"/>
                          </a:cxn>
                          <a:cxn ang="T84">
                            <a:pos x="T44" y="T45"/>
                          </a:cxn>
                          <a:cxn ang="T85">
                            <a:pos x="T46" y="T47"/>
                          </a:cxn>
                          <a:cxn ang="T86">
                            <a:pos x="T48" y="T49"/>
                          </a:cxn>
                          <a:cxn ang="T87">
                            <a:pos x="T50" y="T51"/>
                          </a:cxn>
                          <a:cxn ang="T88">
                            <a:pos x="T52" y="T53"/>
                          </a:cxn>
                          <a:cxn ang="T89">
                            <a:pos x="T54" y="T55"/>
                          </a:cxn>
                          <a:cxn ang="T90">
                            <a:pos x="T56" y="T57"/>
                          </a:cxn>
                          <a:cxn ang="T91">
                            <a:pos x="T58" y="T59"/>
                          </a:cxn>
                          <a:cxn ang="T92">
                            <a:pos x="T60" y="T61"/>
                          </a:cxn>
                        </a:cxnLst>
                        <a:rect l="0" t="0" r="r" b="b"/>
                        <a:pathLst>
                          <a:path w="360" h="815">
                            <a:moveTo>
                              <a:pt x="289" y="487"/>
                            </a:moveTo>
                            <a:lnTo>
                              <a:pt x="360" y="464"/>
                            </a:lnTo>
                            <a:lnTo>
                              <a:pt x="328" y="354"/>
                            </a:lnTo>
                            <a:lnTo>
                              <a:pt x="334" y="242"/>
                            </a:lnTo>
                            <a:lnTo>
                              <a:pt x="297" y="201"/>
                            </a:lnTo>
                            <a:lnTo>
                              <a:pt x="217" y="173"/>
                            </a:lnTo>
                            <a:lnTo>
                              <a:pt x="250" y="150"/>
                            </a:lnTo>
                            <a:lnTo>
                              <a:pt x="277" y="92"/>
                            </a:lnTo>
                            <a:lnTo>
                              <a:pt x="245" y="21"/>
                            </a:lnTo>
                            <a:lnTo>
                              <a:pt x="199" y="0"/>
                            </a:lnTo>
                            <a:lnTo>
                              <a:pt x="118" y="7"/>
                            </a:lnTo>
                            <a:lnTo>
                              <a:pt x="73" y="79"/>
                            </a:lnTo>
                            <a:lnTo>
                              <a:pt x="83" y="128"/>
                            </a:lnTo>
                            <a:lnTo>
                              <a:pt x="108" y="157"/>
                            </a:lnTo>
                            <a:lnTo>
                              <a:pt x="127" y="167"/>
                            </a:lnTo>
                            <a:lnTo>
                              <a:pt x="70" y="189"/>
                            </a:lnTo>
                            <a:lnTo>
                              <a:pt x="24" y="282"/>
                            </a:lnTo>
                            <a:lnTo>
                              <a:pt x="24" y="379"/>
                            </a:lnTo>
                            <a:lnTo>
                              <a:pt x="0" y="495"/>
                            </a:lnTo>
                            <a:lnTo>
                              <a:pt x="51" y="487"/>
                            </a:lnTo>
                            <a:lnTo>
                              <a:pt x="9" y="638"/>
                            </a:lnTo>
                            <a:lnTo>
                              <a:pt x="57" y="625"/>
                            </a:lnTo>
                            <a:lnTo>
                              <a:pt x="105" y="629"/>
                            </a:lnTo>
                            <a:lnTo>
                              <a:pt x="108" y="713"/>
                            </a:lnTo>
                            <a:lnTo>
                              <a:pt x="127" y="812"/>
                            </a:lnTo>
                            <a:lnTo>
                              <a:pt x="220" y="815"/>
                            </a:lnTo>
                            <a:lnTo>
                              <a:pt x="224" y="690"/>
                            </a:lnTo>
                            <a:lnTo>
                              <a:pt x="240" y="653"/>
                            </a:lnTo>
                            <a:lnTo>
                              <a:pt x="345" y="638"/>
                            </a:lnTo>
                            <a:lnTo>
                              <a:pt x="298" y="539"/>
                            </a:lnTo>
                            <a:lnTo>
                              <a:pt x="289" y="487"/>
                            </a:lnTo>
                            <a:close/>
                          </a:path>
                        </a:pathLst>
                      </a:custGeom>
                      <a:solidFill>
                        <a:schemeClr val="tx2"/>
                      </a:solidFill>
                      <a:ln w="1905">
                        <a:solidFill>
                          <a:schemeClr val="tx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MX" sz="12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146" name="Freeform 7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52" y="2301"/>
                        <a:ext cx="70" cy="71"/>
                      </a:xfrm>
                      <a:custGeom>
                        <a:avLst/>
                        <a:gdLst>
                          <a:gd name="T0" fmla="*/ 0 w 142"/>
                          <a:gd name="T1" fmla="*/ 1 h 142"/>
                          <a:gd name="T2" fmla="*/ 0 w 142"/>
                          <a:gd name="T3" fmla="*/ 1 h 142"/>
                          <a:gd name="T4" fmla="*/ 0 w 142"/>
                          <a:gd name="T5" fmla="*/ 1 h 142"/>
                          <a:gd name="T6" fmla="*/ 0 w 142"/>
                          <a:gd name="T7" fmla="*/ 1 h 142"/>
                          <a:gd name="T8" fmla="*/ 0 w 142"/>
                          <a:gd name="T9" fmla="*/ 1 h 142"/>
                          <a:gd name="T10" fmla="*/ 0 w 142"/>
                          <a:gd name="T11" fmla="*/ 1 h 142"/>
                          <a:gd name="T12" fmla="*/ 0 w 142"/>
                          <a:gd name="T13" fmla="*/ 1 h 142"/>
                          <a:gd name="T14" fmla="*/ 0 w 142"/>
                          <a:gd name="T15" fmla="*/ 1 h 142"/>
                          <a:gd name="T16" fmla="*/ 0 w 142"/>
                          <a:gd name="T17" fmla="*/ 0 h 142"/>
                          <a:gd name="T18" fmla="*/ 0 w 142"/>
                          <a:gd name="T19" fmla="*/ 1 h 142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142" h="142">
                            <a:moveTo>
                              <a:pt x="30" y="14"/>
                            </a:moveTo>
                            <a:lnTo>
                              <a:pt x="0" y="53"/>
                            </a:lnTo>
                            <a:lnTo>
                              <a:pt x="4" y="106"/>
                            </a:lnTo>
                            <a:lnTo>
                              <a:pt x="58" y="142"/>
                            </a:lnTo>
                            <a:lnTo>
                              <a:pt x="96" y="134"/>
                            </a:lnTo>
                            <a:lnTo>
                              <a:pt x="127" y="113"/>
                            </a:lnTo>
                            <a:lnTo>
                              <a:pt x="142" y="79"/>
                            </a:lnTo>
                            <a:lnTo>
                              <a:pt x="129" y="25"/>
                            </a:lnTo>
                            <a:lnTo>
                              <a:pt x="81" y="0"/>
                            </a:lnTo>
                            <a:lnTo>
                              <a:pt x="30" y="14"/>
                            </a:lnTo>
                            <a:close/>
                          </a:path>
                        </a:pathLst>
                      </a:custGeom>
                      <a:solidFill>
                        <a:schemeClr val="tx2"/>
                      </a:solidFill>
                      <a:ln w="1905">
                        <a:solidFill>
                          <a:schemeClr val="tx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MX" sz="12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147" name="Freeform 74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19" y="2385"/>
                        <a:ext cx="143" cy="303"/>
                      </a:xfrm>
                      <a:custGeom>
                        <a:avLst/>
                        <a:gdLst>
                          <a:gd name="T0" fmla="*/ 1 w 285"/>
                          <a:gd name="T1" fmla="*/ 0 h 607"/>
                          <a:gd name="T2" fmla="*/ 1 w 285"/>
                          <a:gd name="T3" fmla="*/ 0 h 607"/>
                          <a:gd name="T4" fmla="*/ 1 w 285"/>
                          <a:gd name="T5" fmla="*/ 0 h 607"/>
                          <a:gd name="T6" fmla="*/ 1 w 285"/>
                          <a:gd name="T7" fmla="*/ 0 h 607"/>
                          <a:gd name="T8" fmla="*/ 1 w 285"/>
                          <a:gd name="T9" fmla="*/ 0 h 607"/>
                          <a:gd name="T10" fmla="*/ 1 w 285"/>
                          <a:gd name="T11" fmla="*/ 0 h 607"/>
                          <a:gd name="T12" fmla="*/ 1 w 285"/>
                          <a:gd name="T13" fmla="*/ 0 h 607"/>
                          <a:gd name="T14" fmla="*/ 1 w 285"/>
                          <a:gd name="T15" fmla="*/ 0 h 607"/>
                          <a:gd name="T16" fmla="*/ 1 w 285"/>
                          <a:gd name="T17" fmla="*/ 0 h 607"/>
                          <a:gd name="T18" fmla="*/ 1 w 285"/>
                          <a:gd name="T19" fmla="*/ 0 h 607"/>
                          <a:gd name="T20" fmla="*/ 1 w 285"/>
                          <a:gd name="T21" fmla="*/ 0 h 607"/>
                          <a:gd name="T22" fmla="*/ 1 w 285"/>
                          <a:gd name="T23" fmla="*/ 0 h 607"/>
                          <a:gd name="T24" fmla="*/ 1 w 285"/>
                          <a:gd name="T25" fmla="*/ 0 h 607"/>
                          <a:gd name="T26" fmla="*/ 1 w 285"/>
                          <a:gd name="T27" fmla="*/ 0 h 607"/>
                          <a:gd name="T28" fmla="*/ 1 w 285"/>
                          <a:gd name="T29" fmla="*/ 0 h 607"/>
                          <a:gd name="T30" fmla="*/ 1 w 285"/>
                          <a:gd name="T31" fmla="*/ 0 h 607"/>
                          <a:gd name="T32" fmla="*/ 1 w 285"/>
                          <a:gd name="T33" fmla="*/ 0 h 607"/>
                          <a:gd name="T34" fmla="*/ 1 w 285"/>
                          <a:gd name="T35" fmla="*/ 0 h 607"/>
                          <a:gd name="T36" fmla="*/ 1 w 285"/>
                          <a:gd name="T37" fmla="*/ 0 h 607"/>
                          <a:gd name="T38" fmla="*/ 1 w 285"/>
                          <a:gd name="T39" fmla="*/ 0 h 607"/>
                          <a:gd name="T40" fmla="*/ 1 w 285"/>
                          <a:gd name="T41" fmla="*/ 0 h 607"/>
                          <a:gd name="T42" fmla="*/ 1 w 285"/>
                          <a:gd name="T43" fmla="*/ 0 h 607"/>
                          <a:gd name="T44" fmla="*/ 1 w 285"/>
                          <a:gd name="T45" fmla="*/ 0 h 607"/>
                          <a:gd name="T46" fmla="*/ 1 w 285"/>
                          <a:gd name="T47" fmla="*/ 0 h 607"/>
                          <a:gd name="T48" fmla="*/ 1 w 285"/>
                          <a:gd name="T49" fmla="*/ 0 h 607"/>
                          <a:gd name="T50" fmla="*/ 0 w 285"/>
                          <a:gd name="T51" fmla="*/ 0 h 607"/>
                          <a:gd name="T52" fmla="*/ 1 w 285"/>
                          <a:gd name="T53" fmla="*/ 0 h 607"/>
                          <a:gd name="T54" fmla="*/ 1 w 285"/>
                          <a:gd name="T55" fmla="*/ 0 h 607"/>
                          <a:gd name="T56" fmla="*/ 1 w 285"/>
                          <a:gd name="T57" fmla="*/ 0 h 607"/>
                          <a:gd name="T58" fmla="*/ 1 w 285"/>
                          <a:gd name="T59" fmla="*/ 0 h 607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</a:gdLst>
                        <a:ahLst/>
                        <a:cxnLst>
                          <a:cxn ang="T60">
                            <a:pos x="T0" y="T1"/>
                          </a:cxn>
                          <a:cxn ang="T61">
                            <a:pos x="T2" y="T3"/>
                          </a:cxn>
                          <a:cxn ang="T62">
                            <a:pos x="T4" y="T5"/>
                          </a:cxn>
                          <a:cxn ang="T63">
                            <a:pos x="T6" y="T7"/>
                          </a:cxn>
                          <a:cxn ang="T64">
                            <a:pos x="T8" y="T9"/>
                          </a:cxn>
                          <a:cxn ang="T65">
                            <a:pos x="T10" y="T11"/>
                          </a:cxn>
                          <a:cxn ang="T66">
                            <a:pos x="T12" y="T13"/>
                          </a:cxn>
                          <a:cxn ang="T67">
                            <a:pos x="T14" y="T15"/>
                          </a:cxn>
                          <a:cxn ang="T68">
                            <a:pos x="T16" y="T17"/>
                          </a:cxn>
                          <a:cxn ang="T69">
                            <a:pos x="T18" y="T19"/>
                          </a:cxn>
                          <a:cxn ang="T70">
                            <a:pos x="T20" y="T21"/>
                          </a:cxn>
                          <a:cxn ang="T71">
                            <a:pos x="T22" y="T23"/>
                          </a:cxn>
                          <a:cxn ang="T72">
                            <a:pos x="T24" y="T25"/>
                          </a:cxn>
                          <a:cxn ang="T73">
                            <a:pos x="T26" y="T27"/>
                          </a:cxn>
                          <a:cxn ang="T74">
                            <a:pos x="T28" y="T29"/>
                          </a:cxn>
                          <a:cxn ang="T75">
                            <a:pos x="T30" y="T31"/>
                          </a:cxn>
                          <a:cxn ang="T76">
                            <a:pos x="T32" y="T33"/>
                          </a:cxn>
                          <a:cxn ang="T77">
                            <a:pos x="T34" y="T35"/>
                          </a:cxn>
                          <a:cxn ang="T78">
                            <a:pos x="T36" y="T37"/>
                          </a:cxn>
                          <a:cxn ang="T79">
                            <a:pos x="T38" y="T39"/>
                          </a:cxn>
                          <a:cxn ang="T80">
                            <a:pos x="T40" y="T41"/>
                          </a:cxn>
                          <a:cxn ang="T81">
                            <a:pos x="T42" y="T43"/>
                          </a:cxn>
                          <a:cxn ang="T82">
                            <a:pos x="T44" y="T45"/>
                          </a:cxn>
                          <a:cxn ang="T83">
                            <a:pos x="T46" y="T47"/>
                          </a:cxn>
                          <a:cxn ang="T84">
                            <a:pos x="T48" y="T49"/>
                          </a:cxn>
                          <a:cxn ang="T85">
                            <a:pos x="T50" y="T51"/>
                          </a:cxn>
                          <a:cxn ang="T86">
                            <a:pos x="T52" y="T53"/>
                          </a:cxn>
                          <a:cxn ang="T87">
                            <a:pos x="T54" y="T55"/>
                          </a:cxn>
                          <a:cxn ang="T88">
                            <a:pos x="T56" y="T57"/>
                          </a:cxn>
                          <a:cxn ang="T89">
                            <a:pos x="T58" y="T59"/>
                          </a:cxn>
                        </a:cxnLst>
                        <a:rect l="0" t="0" r="r" b="b"/>
                        <a:pathLst>
                          <a:path w="285" h="607">
                            <a:moveTo>
                              <a:pt x="70" y="205"/>
                            </a:moveTo>
                            <a:lnTo>
                              <a:pt x="52" y="296"/>
                            </a:lnTo>
                            <a:lnTo>
                              <a:pt x="23" y="353"/>
                            </a:lnTo>
                            <a:lnTo>
                              <a:pt x="6" y="425"/>
                            </a:lnTo>
                            <a:lnTo>
                              <a:pt x="85" y="417"/>
                            </a:lnTo>
                            <a:lnTo>
                              <a:pt x="107" y="597"/>
                            </a:lnTo>
                            <a:lnTo>
                              <a:pt x="156" y="607"/>
                            </a:lnTo>
                            <a:lnTo>
                              <a:pt x="166" y="501"/>
                            </a:lnTo>
                            <a:lnTo>
                              <a:pt x="188" y="425"/>
                            </a:lnTo>
                            <a:lnTo>
                              <a:pt x="269" y="425"/>
                            </a:lnTo>
                            <a:lnTo>
                              <a:pt x="234" y="355"/>
                            </a:lnTo>
                            <a:lnTo>
                              <a:pt x="223" y="287"/>
                            </a:lnTo>
                            <a:lnTo>
                              <a:pt x="213" y="228"/>
                            </a:lnTo>
                            <a:lnTo>
                              <a:pt x="222" y="152"/>
                            </a:lnTo>
                            <a:lnTo>
                              <a:pt x="234" y="262"/>
                            </a:lnTo>
                            <a:lnTo>
                              <a:pt x="246" y="281"/>
                            </a:lnTo>
                            <a:lnTo>
                              <a:pt x="285" y="273"/>
                            </a:lnTo>
                            <a:lnTo>
                              <a:pt x="268" y="185"/>
                            </a:lnTo>
                            <a:lnTo>
                              <a:pt x="267" y="84"/>
                            </a:lnTo>
                            <a:lnTo>
                              <a:pt x="239" y="35"/>
                            </a:lnTo>
                            <a:lnTo>
                              <a:pt x="179" y="8"/>
                            </a:lnTo>
                            <a:lnTo>
                              <a:pt x="93" y="0"/>
                            </a:lnTo>
                            <a:lnTo>
                              <a:pt x="39" y="38"/>
                            </a:lnTo>
                            <a:lnTo>
                              <a:pt x="16" y="104"/>
                            </a:lnTo>
                            <a:lnTo>
                              <a:pt x="10" y="183"/>
                            </a:lnTo>
                            <a:lnTo>
                              <a:pt x="0" y="284"/>
                            </a:lnTo>
                            <a:lnTo>
                              <a:pt x="37" y="281"/>
                            </a:lnTo>
                            <a:lnTo>
                              <a:pt x="47" y="201"/>
                            </a:lnTo>
                            <a:lnTo>
                              <a:pt x="65" y="134"/>
                            </a:lnTo>
                            <a:lnTo>
                              <a:pt x="70" y="205"/>
                            </a:lnTo>
                            <a:close/>
                          </a:path>
                        </a:pathLst>
                      </a:custGeom>
                      <a:solidFill>
                        <a:schemeClr val="tx2"/>
                      </a:solidFill>
                      <a:ln w="1905">
                        <a:solidFill>
                          <a:schemeClr val="tx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MX" sz="12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73" name="Group 741"/>
                  <p:cNvGrpSpPr>
                    <a:grpSpLocks/>
                  </p:cNvGrpSpPr>
                  <p:nvPr/>
                </p:nvGrpSpPr>
                <p:grpSpPr bwMode="auto">
                  <a:xfrm>
                    <a:off x="1560513" y="4514850"/>
                    <a:ext cx="225425" cy="241300"/>
                    <a:chOff x="837" y="3165"/>
                    <a:chExt cx="142" cy="154"/>
                  </a:xfrm>
                </p:grpSpPr>
                <p:sp>
                  <p:nvSpPr>
                    <p:cNvPr id="138" name="Freeform 742"/>
                    <p:cNvSpPr>
                      <a:spLocks/>
                    </p:cNvSpPr>
                    <p:nvPr/>
                  </p:nvSpPr>
                  <p:spPr bwMode="auto">
                    <a:xfrm>
                      <a:off x="837" y="3169"/>
                      <a:ext cx="66" cy="150"/>
                    </a:xfrm>
                    <a:custGeom>
                      <a:avLst/>
                      <a:gdLst>
                        <a:gd name="T0" fmla="*/ 0 w 347"/>
                        <a:gd name="T1" fmla="*/ 0 h 792"/>
                        <a:gd name="T2" fmla="*/ 0 w 347"/>
                        <a:gd name="T3" fmla="*/ 0 h 792"/>
                        <a:gd name="T4" fmla="*/ 0 w 347"/>
                        <a:gd name="T5" fmla="*/ 0 h 792"/>
                        <a:gd name="T6" fmla="*/ 0 w 347"/>
                        <a:gd name="T7" fmla="*/ 0 h 792"/>
                        <a:gd name="T8" fmla="*/ 0 w 347"/>
                        <a:gd name="T9" fmla="*/ 0 h 792"/>
                        <a:gd name="T10" fmla="*/ 0 w 347"/>
                        <a:gd name="T11" fmla="*/ 0 h 792"/>
                        <a:gd name="T12" fmla="*/ 0 w 347"/>
                        <a:gd name="T13" fmla="*/ 0 h 792"/>
                        <a:gd name="T14" fmla="*/ 0 w 347"/>
                        <a:gd name="T15" fmla="*/ 0 h 792"/>
                        <a:gd name="T16" fmla="*/ 0 w 347"/>
                        <a:gd name="T17" fmla="*/ 0 h 792"/>
                        <a:gd name="T18" fmla="*/ 0 w 347"/>
                        <a:gd name="T19" fmla="*/ 0 h 792"/>
                        <a:gd name="T20" fmla="*/ 0 w 347"/>
                        <a:gd name="T21" fmla="*/ 0 h 792"/>
                        <a:gd name="T22" fmla="*/ 0 w 347"/>
                        <a:gd name="T23" fmla="*/ 0 h 792"/>
                        <a:gd name="T24" fmla="*/ 0 w 347"/>
                        <a:gd name="T25" fmla="*/ 0 h 792"/>
                        <a:gd name="T26" fmla="*/ 0 w 347"/>
                        <a:gd name="T27" fmla="*/ 0 h 792"/>
                        <a:gd name="T28" fmla="*/ 0 w 347"/>
                        <a:gd name="T29" fmla="*/ 0 h 792"/>
                        <a:gd name="T30" fmla="*/ 0 w 347"/>
                        <a:gd name="T31" fmla="*/ 0 h 792"/>
                        <a:gd name="T32" fmla="*/ 0 w 347"/>
                        <a:gd name="T33" fmla="*/ 0 h 792"/>
                        <a:gd name="T34" fmla="*/ 0 w 347"/>
                        <a:gd name="T35" fmla="*/ 0 h 792"/>
                        <a:gd name="T36" fmla="*/ 0 w 347"/>
                        <a:gd name="T37" fmla="*/ 0 h 792"/>
                        <a:gd name="T38" fmla="*/ 0 w 347"/>
                        <a:gd name="T39" fmla="*/ 0 h 792"/>
                        <a:gd name="T40" fmla="*/ 0 w 347"/>
                        <a:gd name="T41" fmla="*/ 0 h 792"/>
                        <a:gd name="T42" fmla="*/ 0 w 347"/>
                        <a:gd name="T43" fmla="*/ 0 h 792"/>
                        <a:gd name="T44" fmla="*/ 0 w 347"/>
                        <a:gd name="T45" fmla="*/ 0 h 792"/>
                        <a:gd name="T46" fmla="*/ 0 w 347"/>
                        <a:gd name="T47" fmla="*/ 0 h 792"/>
                        <a:gd name="T48" fmla="*/ 0 w 347"/>
                        <a:gd name="T49" fmla="*/ 0 h 792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0" t="0" r="r" b="b"/>
                      <a:pathLst>
                        <a:path w="347" h="792">
                          <a:moveTo>
                            <a:pt x="347" y="464"/>
                          </a:moveTo>
                          <a:lnTo>
                            <a:pt x="317" y="354"/>
                          </a:lnTo>
                          <a:lnTo>
                            <a:pt x="323" y="242"/>
                          </a:lnTo>
                          <a:lnTo>
                            <a:pt x="286" y="200"/>
                          </a:lnTo>
                          <a:lnTo>
                            <a:pt x="204" y="173"/>
                          </a:lnTo>
                          <a:lnTo>
                            <a:pt x="238" y="150"/>
                          </a:lnTo>
                          <a:lnTo>
                            <a:pt x="265" y="92"/>
                          </a:lnTo>
                          <a:lnTo>
                            <a:pt x="232" y="21"/>
                          </a:lnTo>
                          <a:lnTo>
                            <a:pt x="187" y="0"/>
                          </a:lnTo>
                          <a:lnTo>
                            <a:pt x="118" y="9"/>
                          </a:lnTo>
                          <a:lnTo>
                            <a:pt x="70" y="71"/>
                          </a:lnTo>
                          <a:lnTo>
                            <a:pt x="76" y="124"/>
                          </a:lnTo>
                          <a:lnTo>
                            <a:pt x="124" y="161"/>
                          </a:lnTo>
                          <a:lnTo>
                            <a:pt x="75" y="190"/>
                          </a:lnTo>
                          <a:lnTo>
                            <a:pt x="26" y="245"/>
                          </a:lnTo>
                          <a:lnTo>
                            <a:pt x="12" y="334"/>
                          </a:lnTo>
                          <a:lnTo>
                            <a:pt x="0" y="497"/>
                          </a:lnTo>
                          <a:lnTo>
                            <a:pt x="70" y="491"/>
                          </a:lnTo>
                          <a:lnTo>
                            <a:pt x="74" y="549"/>
                          </a:lnTo>
                          <a:lnTo>
                            <a:pt x="58" y="654"/>
                          </a:lnTo>
                          <a:lnTo>
                            <a:pt x="63" y="773"/>
                          </a:lnTo>
                          <a:lnTo>
                            <a:pt x="181" y="792"/>
                          </a:lnTo>
                          <a:lnTo>
                            <a:pt x="292" y="773"/>
                          </a:lnTo>
                          <a:lnTo>
                            <a:pt x="271" y="490"/>
                          </a:lnTo>
                          <a:lnTo>
                            <a:pt x="347" y="464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190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MX" sz="1200">
                        <a:solidFill>
                          <a:prstClr val="black"/>
                        </a:solidFill>
                      </a:endParaRPr>
                    </a:p>
                  </p:txBody>
                </p:sp>
                <p:grpSp>
                  <p:nvGrpSpPr>
                    <p:cNvPr id="139" name="Group 7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11" y="3165"/>
                      <a:ext cx="68" cy="154"/>
                      <a:chOff x="1102" y="2293"/>
                      <a:chExt cx="179" cy="408"/>
                    </a:xfrm>
                  </p:grpSpPr>
                  <p:sp>
                    <p:nvSpPr>
                      <p:cNvPr id="140" name="Freeform 7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02" y="2293"/>
                        <a:ext cx="179" cy="408"/>
                      </a:xfrm>
                      <a:custGeom>
                        <a:avLst/>
                        <a:gdLst>
                          <a:gd name="T0" fmla="*/ 0 w 360"/>
                          <a:gd name="T1" fmla="*/ 1 h 815"/>
                          <a:gd name="T2" fmla="*/ 0 w 360"/>
                          <a:gd name="T3" fmla="*/ 1 h 815"/>
                          <a:gd name="T4" fmla="*/ 0 w 360"/>
                          <a:gd name="T5" fmla="*/ 1 h 815"/>
                          <a:gd name="T6" fmla="*/ 0 w 360"/>
                          <a:gd name="T7" fmla="*/ 1 h 815"/>
                          <a:gd name="T8" fmla="*/ 0 w 360"/>
                          <a:gd name="T9" fmla="*/ 1 h 815"/>
                          <a:gd name="T10" fmla="*/ 0 w 360"/>
                          <a:gd name="T11" fmla="*/ 1 h 815"/>
                          <a:gd name="T12" fmla="*/ 0 w 360"/>
                          <a:gd name="T13" fmla="*/ 1 h 815"/>
                          <a:gd name="T14" fmla="*/ 0 w 360"/>
                          <a:gd name="T15" fmla="*/ 1 h 815"/>
                          <a:gd name="T16" fmla="*/ 0 w 360"/>
                          <a:gd name="T17" fmla="*/ 1 h 815"/>
                          <a:gd name="T18" fmla="*/ 0 w 360"/>
                          <a:gd name="T19" fmla="*/ 0 h 815"/>
                          <a:gd name="T20" fmla="*/ 0 w 360"/>
                          <a:gd name="T21" fmla="*/ 1 h 815"/>
                          <a:gd name="T22" fmla="*/ 0 w 360"/>
                          <a:gd name="T23" fmla="*/ 1 h 815"/>
                          <a:gd name="T24" fmla="*/ 0 w 360"/>
                          <a:gd name="T25" fmla="*/ 1 h 815"/>
                          <a:gd name="T26" fmla="*/ 0 w 360"/>
                          <a:gd name="T27" fmla="*/ 1 h 815"/>
                          <a:gd name="T28" fmla="*/ 0 w 360"/>
                          <a:gd name="T29" fmla="*/ 1 h 815"/>
                          <a:gd name="T30" fmla="*/ 0 w 360"/>
                          <a:gd name="T31" fmla="*/ 1 h 815"/>
                          <a:gd name="T32" fmla="*/ 0 w 360"/>
                          <a:gd name="T33" fmla="*/ 1 h 815"/>
                          <a:gd name="T34" fmla="*/ 0 w 360"/>
                          <a:gd name="T35" fmla="*/ 1 h 815"/>
                          <a:gd name="T36" fmla="*/ 0 w 360"/>
                          <a:gd name="T37" fmla="*/ 1 h 815"/>
                          <a:gd name="T38" fmla="*/ 0 w 360"/>
                          <a:gd name="T39" fmla="*/ 1 h 815"/>
                          <a:gd name="T40" fmla="*/ 0 w 360"/>
                          <a:gd name="T41" fmla="*/ 1 h 815"/>
                          <a:gd name="T42" fmla="*/ 0 w 360"/>
                          <a:gd name="T43" fmla="*/ 1 h 815"/>
                          <a:gd name="T44" fmla="*/ 0 w 360"/>
                          <a:gd name="T45" fmla="*/ 1 h 815"/>
                          <a:gd name="T46" fmla="*/ 0 w 360"/>
                          <a:gd name="T47" fmla="*/ 1 h 815"/>
                          <a:gd name="T48" fmla="*/ 0 w 360"/>
                          <a:gd name="T49" fmla="*/ 1 h 815"/>
                          <a:gd name="T50" fmla="*/ 0 w 360"/>
                          <a:gd name="T51" fmla="*/ 1 h 815"/>
                          <a:gd name="T52" fmla="*/ 0 w 360"/>
                          <a:gd name="T53" fmla="*/ 1 h 815"/>
                          <a:gd name="T54" fmla="*/ 0 w 360"/>
                          <a:gd name="T55" fmla="*/ 1 h 815"/>
                          <a:gd name="T56" fmla="*/ 0 w 360"/>
                          <a:gd name="T57" fmla="*/ 1 h 815"/>
                          <a:gd name="T58" fmla="*/ 0 w 360"/>
                          <a:gd name="T59" fmla="*/ 1 h 815"/>
                          <a:gd name="T60" fmla="*/ 0 w 360"/>
                          <a:gd name="T61" fmla="*/ 1 h 815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</a:gdLst>
                        <a:ahLst/>
                        <a:cxnLst>
                          <a:cxn ang="T62">
                            <a:pos x="T0" y="T1"/>
                          </a:cxn>
                          <a:cxn ang="T63">
                            <a:pos x="T2" y="T3"/>
                          </a:cxn>
                          <a:cxn ang="T64">
                            <a:pos x="T4" y="T5"/>
                          </a:cxn>
                          <a:cxn ang="T65">
                            <a:pos x="T6" y="T7"/>
                          </a:cxn>
                          <a:cxn ang="T66">
                            <a:pos x="T8" y="T9"/>
                          </a:cxn>
                          <a:cxn ang="T67">
                            <a:pos x="T10" y="T11"/>
                          </a:cxn>
                          <a:cxn ang="T68">
                            <a:pos x="T12" y="T13"/>
                          </a:cxn>
                          <a:cxn ang="T69">
                            <a:pos x="T14" y="T15"/>
                          </a:cxn>
                          <a:cxn ang="T70">
                            <a:pos x="T16" y="T17"/>
                          </a:cxn>
                          <a:cxn ang="T71">
                            <a:pos x="T18" y="T19"/>
                          </a:cxn>
                          <a:cxn ang="T72">
                            <a:pos x="T20" y="T21"/>
                          </a:cxn>
                          <a:cxn ang="T73">
                            <a:pos x="T22" y="T23"/>
                          </a:cxn>
                          <a:cxn ang="T74">
                            <a:pos x="T24" y="T25"/>
                          </a:cxn>
                          <a:cxn ang="T75">
                            <a:pos x="T26" y="T27"/>
                          </a:cxn>
                          <a:cxn ang="T76">
                            <a:pos x="T28" y="T29"/>
                          </a:cxn>
                          <a:cxn ang="T77">
                            <a:pos x="T30" y="T31"/>
                          </a:cxn>
                          <a:cxn ang="T78">
                            <a:pos x="T32" y="T33"/>
                          </a:cxn>
                          <a:cxn ang="T79">
                            <a:pos x="T34" y="T35"/>
                          </a:cxn>
                          <a:cxn ang="T80">
                            <a:pos x="T36" y="T37"/>
                          </a:cxn>
                          <a:cxn ang="T81">
                            <a:pos x="T38" y="T39"/>
                          </a:cxn>
                          <a:cxn ang="T82">
                            <a:pos x="T40" y="T41"/>
                          </a:cxn>
                          <a:cxn ang="T83">
                            <a:pos x="T42" y="T43"/>
                          </a:cxn>
                          <a:cxn ang="T84">
                            <a:pos x="T44" y="T45"/>
                          </a:cxn>
                          <a:cxn ang="T85">
                            <a:pos x="T46" y="T47"/>
                          </a:cxn>
                          <a:cxn ang="T86">
                            <a:pos x="T48" y="T49"/>
                          </a:cxn>
                          <a:cxn ang="T87">
                            <a:pos x="T50" y="T51"/>
                          </a:cxn>
                          <a:cxn ang="T88">
                            <a:pos x="T52" y="T53"/>
                          </a:cxn>
                          <a:cxn ang="T89">
                            <a:pos x="T54" y="T55"/>
                          </a:cxn>
                          <a:cxn ang="T90">
                            <a:pos x="T56" y="T57"/>
                          </a:cxn>
                          <a:cxn ang="T91">
                            <a:pos x="T58" y="T59"/>
                          </a:cxn>
                          <a:cxn ang="T92">
                            <a:pos x="T60" y="T61"/>
                          </a:cxn>
                        </a:cxnLst>
                        <a:rect l="0" t="0" r="r" b="b"/>
                        <a:pathLst>
                          <a:path w="360" h="815">
                            <a:moveTo>
                              <a:pt x="289" y="487"/>
                            </a:moveTo>
                            <a:lnTo>
                              <a:pt x="360" y="464"/>
                            </a:lnTo>
                            <a:lnTo>
                              <a:pt x="328" y="354"/>
                            </a:lnTo>
                            <a:lnTo>
                              <a:pt x="334" y="242"/>
                            </a:lnTo>
                            <a:lnTo>
                              <a:pt x="297" y="201"/>
                            </a:lnTo>
                            <a:lnTo>
                              <a:pt x="217" y="173"/>
                            </a:lnTo>
                            <a:lnTo>
                              <a:pt x="250" y="150"/>
                            </a:lnTo>
                            <a:lnTo>
                              <a:pt x="277" y="92"/>
                            </a:lnTo>
                            <a:lnTo>
                              <a:pt x="245" y="21"/>
                            </a:lnTo>
                            <a:lnTo>
                              <a:pt x="199" y="0"/>
                            </a:lnTo>
                            <a:lnTo>
                              <a:pt x="118" y="7"/>
                            </a:lnTo>
                            <a:lnTo>
                              <a:pt x="73" y="79"/>
                            </a:lnTo>
                            <a:lnTo>
                              <a:pt x="83" y="128"/>
                            </a:lnTo>
                            <a:lnTo>
                              <a:pt x="108" y="157"/>
                            </a:lnTo>
                            <a:lnTo>
                              <a:pt x="127" y="167"/>
                            </a:lnTo>
                            <a:lnTo>
                              <a:pt x="70" y="189"/>
                            </a:lnTo>
                            <a:lnTo>
                              <a:pt x="24" y="282"/>
                            </a:lnTo>
                            <a:lnTo>
                              <a:pt x="24" y="379"/>
                            </a:lnTo>
                            <a:lnTo>
                              <a:pt x="0" y="495"/>
                            </a:lnTo>
                            <a:lnTo>
                              <a:pt x="51" y="487"/>
                            </a:lnTo>
                            <a:lnTo>
                              <a:pt x="9" y="638"/>
                            </a:lnTo>
                            <a:lnTo>
                              <a:pt x="57" y="625"/>
                            </a:lnTo>
                            <a:lnTo>
                              <a:pt x="105" y="629"/>
                            </a:lnTo>
                            <a:lnTo>
                              <a:pt x="108" y="713"/>
                            </a:lnTo>
                            <a:lnTo>
                              <a:pt x="127" y="812"/>
                            </a:lnTo>
                            <a:lnTo>
                              <a:pt x="220" y="815"/>
                            </a:lnTo>
                            <a:lnTo>
                              <a:pt x="224" y="690"/>
                            </a:lnTo>
                            <a:lnTo>
                              <a:pt x="240" y="653"/>
                            </a:lnTo>
                            <a:lnTo>
                              <a:pt x="345" y="638"/>
                            </a:lnTo>
                            <a:lnTo>
                              <a:pt x="298" y="539"/>
                            </a:lnTo>
                            <a:lnTo>
                              <a:pt x="289" y="487"/>
                            </a:lnTo>
                            <a:close/>
                          </a:path>
                        </a:pathLst>
                      </a:custGeom>
                      <a:solidFill>
                        <a:schemeClr val="tx2"/>
                      </a:solidFill>
                      <a:ln w="1905">
                        <a:solidFill>
                          <a:schemeClr val="tx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MX" sz="12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141" name="Freeform 7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52" y="2301"/>
                        <a:ext cx="70" cy="71"/>
                      </a:xfrm>
                      <a:custGeom>
                        <a:avLst/>
                        <a:gdLst>
                          <a:gd name="T0" fmla="*/ 0 w 142"/>
                          <a:gd name="T1" fmla="*/ 1 h 142"/>
                          <a:gd name="T2" fmla="*/ 0 w 142"/>
                          <a:gd name="T3" fmla="*/ 1 h 142"/>
                          <a:gd name="T4" fmla="*/ 0 w 142"/>
                          <a:gd name="T5" fmla="*/ 1 h 142"/>
                          <a:gd name="T6" fmla="*/ 0 w 142"/>
                          <a:gd name="T7" fmla="*/ 1 h 142"/>
                          <a:gd name="T8" fmla="*/ 0 w 142"/>
                          <a:gd name="T9" fmla="*/ 1 h 142"/>
                          <a:gd name="T10" fmla="*/ 0 w 142"/>
                          <a:gd name="T11" fmla="*/ 1 h 142"/>
                          <a:gd name="T12" fmla="*/ 0 w 142"/>
                          <a:gd name="T13" fmla="*/ 1 h 142"/>
                          <a:gd name="T14" fmla="*/ 0 w 142"/>
                          <a:gd name="T15" fmla="*/ 1 h 142"/>
                          <a:gd name="T16" fmla="*/ 0 w 142"/>
                          <a:gd name="T17" fmla="*/ 0 h 142"/>
                          <a:gd name="T18" fmla="*/ 0 w 142"/>
                          <a:gd name="T19" fmla="*/ 1 h 142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142" h="142">
                            <a:moveTo>
                              <a:pt x="30" y="14"/>
                            </a:moveTo>
                            <a:lnTo>
                              <a:pt x="0" y="53"/>
                            </a:lnTo>
                            <a:lnTo>
                              <a:pt x="4" y="106"/>
                            </a:lnTo>
                            <a:lnTo>
                              <a:pt x="58" y="142"/>
                            </a:lnTo>
                            <a:lnTo>
                              <a:pt x="96" y="134"/>
                            </a:lnTo>
                            <a:lnTo>
                              <a:pt x="127" y="113"/>
                            </a:lnTo>
                            <a:lnTo>
                              <a:pt x="142" y="79"/>
                            </a:lnTo>
                            <a:lnTo>
                              <a:pt x="129" y="25"/>
                            </a:lnTo>
                            <a:lnTo>
                              <a:pt x="81" y="0"/>
                            </a:lnTo>
                            <a:lnTo>
                              <a:pt x="30" y="14"/>
                            </a:lnTo>
                            <a:close/>
                          </a:path>
                        </a:pathLst>
                      </a:custGeom>
                      <a:solidFill>
                        <a:schemeClr val="tx2"/>
                      </a:solidFill>
                      <a:ln w="1905">
                        <a:solidFill>
                          <a:schemeClr val="tx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MX" sz="12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142" name="Freeform 74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19" y="2385"/>
                        <a:ext cx="143" cy="303"/>
                      </a:xfrm>
                      <a:custGeom>
                        <a:avLst/>
                        <a:gdLst>
                          <a:gd name="T0" fmla="*/ 1 w 285"/>
                          <a:gd name="T1" fmla="*/ 0 h 607"/>
                          <a:gd name="T2" fmla="*/ 1 w 285"/>
                          <a:gd name="T3" fmla="*/ 0 h 607"/>
                          <a:gd name="T4" fmla="*/ 1 w 285"/>
                          <a:gd name="T5" fmla="*/ 0 h 607"/>
                          <a:gd name="T6" fmla="*/ 1 w 285"/>
                          <a:gd name="T7" fmla="*/ 0 h 607"/>
                          <a:gd name="T8" fmla="*/ 1 w 285"/>
                          <a:gd name="T9" fmla="*/ 0 h 607"/>
                          <a:gd name="T10" fmla="*/ 1 w 285"/>
                          <a:gd name="T11" fmla="*/ 0 h 607"/>
                          <a:gd name="T12" fmla="*/ 1 w 285"/>
                          <a:gd name="T13" fmla="*/ 0 h 607"/>
                          <a:gd name="T14" fmla="*/ 1 w 285"/>
                          <a:gd name="T15" fmla="*/ 0 h 607"/>
                          <a:gd name="T16" fmla="*/ 1 w 285"/>
                          <a:gd name="T17" fmla="*/ 0 h 607"/>
                          <a:gd name="T18" fmla="*/ 1 w 285"/>
                          <a:gd name="T19" fmla="*/ 0 h 607"/>
                          <a:gd name="T20" fmla="*/ 1 w 285"/>
                          <a:gd name="T21" fmla="*/ 0 h 607"/>
                          <a:gd name="T22" fmla="*/ 1 w 285"/>
                          <a:gd name="T23" fmla="*/ 0 h 607"/>
                          <a:gd name="T24" fmla="*/ 1 w 285"/>
                          <a:gd name="T25" fmla="*/ 0 h 607"/>
                          <a:gd name="T26" fmla="*/ 1 w 285"/>
                          <a:gd name="T27" fmla="*/ 0 h 607"/>
                          <a:gd name="T28" fmla="*/ 1 w 285"/>
                          <a:gd name="T29" fmla="*/ 0 h 607"/>
                          <a:gd name="T30" fmla="*/ 1 w 285"/>
                          <a:gd name="T31" fmla="*/ 0 h 607"/>
                          <a:gd name="T32" fmla="*/ 1 w 285"/>
                          <a:gd name="T33" fmla="*/ 0 h 607"/>
                          <a:gd name="T34" fmla="*/ 1 w 285"/>
                          <a:gd name="T35" fmla="*/ 0 h 607"/>
                          <a:gd name="T36" fmla="*/ 1 w 285"/>
                          <a:gd name="T37" fmla="*/ 0 h 607"/>
                          <a:gd name="T38" fmla="*/ 1 w 285"/>
                          <a:gd name="T39" fmla="*/ 0 h 607"/>
                          <a:gd name="T40" fmla="*/ 1 w 285"/>
                          <a:gd name="T41" fmla="*/ 0 h 607"/>
                          <a:gd name="T42" fmla="*/ 1 w 285"/>
                          <a:gd name="T43" fmla="*/ 0 h 607"/>
                          <a:gd name="T44" fmla="*/ 1 w 285"/>
                          <a:gd name="T45" fmla="*/ 0 h 607"/>
                          <a:gd name="T46" fmla="*/ 1 w 285"/>
                          <a:gd name="T47" fmla="*/ 0 h 607"/>
                          <a:gd name="T48" fmla="*/ 1 w 285"/>
                          <a:gd name="T49" fmla="*/ 0 h 607"/>
                          <a:gd name="T50" fmla="*/ 0 w 285"/>
                          <a:gd name="T51" fmla="*/ 0 h 607"/>
                          <a:gd name="T52" fmla="*/ 1 w 285"/>
                          <a:gd name="T53" fmla="*/ 0 h 607"/>
                          <a:gd name="T54" fmla="*/ 1 w 285"/>
                          <a:gd name="T55" fmla="*/ 0 h 607"/>
                          <a:gd name="T56" fmla="*/ 1 w 285"/>
                          <a:gd name="T57" fmla="*/ 0 h 607"/>
                          <a:gd name="T58" fmla="*/ 1 w 285"/>
                          <a:gd name="T59" fmla="*/ 0 h 607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</a:gdLst>
                        <a:ahLst/>
                        <a:cxnLst>
                          <a:cxn ang="T60">
                            <a:pos x="T0" y="T1"/>
                          </a:cxn>
                          <a:cxn ang="T61">
                            <a:pos x="T2" y="T3"/>
                          </a:cxn>
                          <a:cxn ang="T62">
                            <a:pos x="T4" y="T5"/>
                          </a:cxn>
                          <a:cxn ang="T63">
                            <a:pos x="T6" y="T7"/>
                          </a:cxn>
                          <a:cxn ang="T64">
                            <a:pos x="T8" y="T9"/>
                          </a:cxn>
                          <a:cxn ang="T65">
                            <a:pos x="T10" y="T11"/>
                          </a:cxn>
                          <a:cxn ang="T66">
                            <a:pos x="T12" y="T13"/>
                          </a:cxn>
                          <a:cxn ang="T67">
                            <a:pos x="T14" y="T15"/>
                          </a:cxn>
                          <a:cxn ang="T68">
                            <a:pos x="T16" y="T17"/>
                          </a:cxn>
                          <a:cxn ang="T69">
                            <a:pos x="T18" y="T19"/>
                          </a:cxn>
                          <a:cxn ang="T70">
                            <a:pos x="T20" y="T21"/>
                          </a:cxn>
                          <a:cxn ang="T71">
                            <a:pos x="T22" y="T23"/>
                          </a:cxn>
                          <a:cxn ang="T72">
                            <a:pos x="T24" y="T25"/>
                          </a:cxn>
                          <a:cxn ang="T73">
                            <a:pos x="T26" y="T27"/>
                          </a:cxn>
                          <a:cxn ang="T74">
                            <a:pos x="T28" y="T29"/>
                          </a:cxn>
                          <a:cxn ang="T75">
                            <a:pos x="T30" y="T31"/>
                          </a:cxn>
                          <a:cxn ang="T76">
                            <a:pos x="T32" y="T33"/>
                          </a:cxn>
                          <a:cxn ang="T77">
                            <a:pos x="T34" y="T35"/>
                          </a:cxn>
                          <a:cxn ang="T78">
                            <a:pos x="T36" y="T37"/>
                          </a:cxn>
                          <a:cxn ang="T79">
                            <a:pos x="T38" y="T39"/>
                          </a:cxn>
                          <a:cxn ang="T80">
                            <a:pos x="T40" y="T41"/>
                          </a:cxn>
                          <a:cxn ang="T81">
                            <a:pos x="T42" y="T43"/>
                          </a:cxn>
                          <a:cxn ang="T82">
                            <a:pos x="T44" y="T45"/>
                          </a:cxn>
                          <a:cxn ang="T83">
                            <a:pos x="T46" y="T47"/>
                          </a:cxn>
                          <a:cxn ang="T84">
                            <a:pos x="T48" y="T49"/>
                          </a:cxn>
                          <a:cxn ang="T85">
                            <a:pos x="T50" y="T51"/>
                          </a:cxn>
                          <a:cxn ang="T86">
                            <a:pos x="T52" y="T53"/>
                          </a:cxn>
                          <a:cxn ang="T87">
                            <a:pos x="T54" y="T55"/>
                          </a:cxn>
                          <a:cxn ang="T88">
                            <a:pos x="T56" y="T57"/>
                          </a:cxn>
                          <a:cxn ang="T89">
                            <a:pos x="T58" y="T59"/>
                          </a:cxn>
                        </a:cxnLst>
                        <a:rect l="0" t="0" r="r" b="b"/>
                        <a:pathLst>
                          <a:path w="285" h="607">
                            <a:moveTo>
                              <a:pt x="70" y="205"/>
                            </a:moveTo>
                            <a:lnTo>
                              <a:pt x="52" y="296"/>
                            </a:lnTo>
                            <a:lnTo>
                              <a:pt x="23" y="353"/>
                            </a:lnTo>
                            <a:lnTo>
                              <a:pt x="6" y="425"/>
                            </a:lnTo>
                            <a:lnTo>
                              <a:pt x="85" y="417"/>
                            </a:lnTo>
                            <a:lnTo>
                              <a:pt x="107" y="597"/>
                            </a:lnTo>
                            <a:lnTo>
                              <a:pt x="156" y="607"/>
                            </a:lnTo>
                            <a:lnTo>
                              <a:pt x="166" y="501"/>
                            </a:lnTo>
                            <a:lnTo>
                              <a:pt x="188" y="425"/>
                            </a:lnTo>
                            <a:lnTo>
                              <a:pt x="269" y="425"/>
                            </a:lnTo>
                            <a:lnTo>
                              <a:pt x="234" y="355"/>
                            </a:lnTo>
                            <a:lnTo>
                              <a:pt x="223" y="287"/>
                            </a:lnTo>
                            <a:lnTo>
                              <a:pt x="213" y="228"/>
                            </a:lnTo>
                            <a:lnTo>
                              <a:pt x="222" y="152"/>
                            </a:lnTo>
                            <a:lnTo>
                              <a:pt x="234" y="262"/>
                            </a:lnTo>
                            <a:lnTo>
                              <a:pt x="246" y="281"/>
                            </a:lnTo>
                            <a:lnTo>
                              <a:pt x="285" y="273"/>
                            </a:lnTo>
                            <a:lnTo>
                              <a:pt x="268" y="185"/>
                            </a:lnTo>
                            <a:lnTo>
                              <a:pt x="267" y="84"/>
                            </a:lnTo>
                            <a:lnTo>
                              <a:pt x="239" y="35"/>
                            </a:lnTo>
                            <a:lnTo>
                              <a:pt x="179" y="8"/>
                            </a:lnTo>
                            <a:lnTo>
                              <a:pt x="93" y="0"/>
                            </a:lnTo>
                            <a:lnTo>
                              <a:pt x="39" y="38"/>
                            </a:lnTo>
                            <a:lnTo>
                              <a:pt x="16" y="104"/>
                            </a:lnTo>
                            <a:lnTo>
                              <a:pt x="10" y="183"/>
                            </a:lnTo>
                            <a:lnTo>
                              <a:pt x="0" y="284"/>
                            </a:lnTo>
                            <a:lnTo>
                              <a:pt x="37" y="281"/>
                            </a:lnTo>
                            <a:lnTo>
                              <a:pt x="47" y="201"/>
                            </a:lnTo>
                            <a:lnTo>
                              <a:pt x="65" y="134"/>
                            </a:lnTo>
                            <a:lnTo>
                              <a:pt x="70" y="205"/>
                            </a:lnTo>
                            <a:close/>
                          </a:path>
                        </a:pathLst>
                      </a:custGeom>
                      <a:solidFill>
                        <a:schemeClr val="tx2"/>
                      </a:solidFill>
                      <a:ln w="1905">
                        <a:solidFill>
                          <a:schemeClr val="tx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MX" sz="12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74" name="Group 747"/>
                  <p:cNvGrpSpPr>
                    <a:grpSpLocks/>
                  </p:cNvGrpSpPr>
                  <p:nvPr/>
                </p:nvGrpSpPr>
                <p:grpSpPr bwMode="auto">
                  <a:xfrm>
                    <a:off x="1257300" y="5289550"/>
                    <a:ext cx="701675" cy="241300"/>
                    <a:chOff x="891" y="2829"/>
                    <a:chExt cx="442" cy="154"/>
                  </a:xfrm>
                </p:grpSpPr>
                <p:grpSp>
                  <p:nvGrpSpPr>
                    <p:cNvPr id="120" name="Group 74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1" y="2829"/>
                      <a:ext cx="142" cy="154"/>
                      <a:chOff x="837" y="3165"/>
                      <a:chExt cx="142" cy="154"/>
                    </a:xfrm>
                  </p:grpSpPr>
                  <p:sp>
                    <p:nvSpPr>
                      <p:cNvPr id="133" name="Freeform 7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37" y="3169"/>
                        <a:ext cx="66" cy="150"/>
                      </a:xfrm>
                      <a:custGeom>
                        <a:avLst/>
                        <a:gdLst>
                          <a:gd name="T0" fmla="*/ 0 w 347"/>
                          <a:gd name="T1" fmla="*/ 0 h 792"/>
                          <a:gd name="T2" fmla="*/ 0 w 347"/>
                          <a:gd name="T3" fmla="*/ 0 h 792"/>
                          <a:gd name="T4" fmla="*/ 0 w 347"/>
                          <a:gd name="T5" fmla="*/ 0 h 792"/>
                          <a:gd name="T6" fmla="*/ 0 w 347"/>
                          <a:gd name="T7" fmla="*/ 0 h 792"/>
                          <a:gd name="T8" fmla="*/ 0 w 347"/>
                          <a:gd name="T9" fmla="*/ 0 h 792"/>
                          <a:gd name="T10" fmla="*/ 0 w 347"/>
                          <a:gd name="T11" fmla="*/ 0 h 792"/>
                          <a:gd name="T12" fmla="*/ 0 w 347"/>
                          <a:gd name="T13" fmla="*/ 0 h 792"/>
                          <a:gd name="T14" fmla="*/ 0 w 347"/>
                          <a:gd name="T15" fmla="*/ 0 h 792"/>
                          <a:gd name="T16" fmla="*/ 0 w 347"/>
                          <a:gd name="T17" fmla="*/ 0 h 792"/>
                          <a:gd name="T18" fmla="*/ 0 w 347"/>
                          <a:gd name="T19" fmla="*/ 0 h 792"/>
                          <a:gd name="T20" fmla="*/ 0 w 347"/>
                          <a:gd name="T21" fmla="*/ 0 h 792"/>
                          <a:gd name="T22" fmla="*/ 0 w 347"/>
                          <a:gd name="T23" fmla="*/ 0 h 792"/>
                          <a:gd name="T24" fmla="*/ 0 w 347"/>
                          <a:gd name="T25" fmla="*/ 0 h 792"/>
                          <a:gd name="T26" fmla="*/ 0 w 347"/>
                          <a:gd name="T27" fmla="*/ 0 h 792"/>
                          <a:gd name="T28" fmla="*/ 0 w 347"/>
                          <a:gd name="T29" fmla="*/ 0 h 792"/>
                          <a:gd name="T30" fmla="*/ 0 w 347"/>
                          <a:gd name="T31" fmla="*/ 0 h 792"/>
                          <a:gd name="T32" fmla="*/ 0 w 347"/>
                          <a:gd name="T33" fmla="*/ 0 h 792"/>
                          <a:gd name="T34" fmla="*/ 0 w 347"/>
                          <a:gd name="T35" fmla="*/ 0 h 792"/>
                          <a:gd name="T36" fmla="*/ 0 w 347"/>
                          <a:gd name="T37" fmla="*/ 0 h 792"/>
                          <a:gd name="T38" fmla="*/ 0 w 347"/>
                          <a:gd name="T39" fmla="*/ 0 h 792"/>
                          <a:gd name="T40" fmla="*/ 0 w 347"/>
                          <a:gd name="T41" fmla="*/ 0 h 792"/>
                          <a:gd name="T42" fmla="*/ 0 w 347"/>
                          <a:gd name="T43" fmla="*/ 0 h 792"/>
                          <a:gd name="T44" fmla="*/ 0 w 347"/>
                          <a:gd name="T45" fmla="*/ 0 h 792"/>
                          <a:gd name="T46" fmla="*/ 0 w 347"/>
                          <a:gd name="T47" fmla="*/ 0 h 792"/>
                          <a:gd name="T48" fmla="*/ 0 w 347"/>
                          <a:gd name="T49" fmla="*/ 0 h 792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</a:gdLst>
                        <a:ahLst/>
                        <a:cxnLst>
                          <a:cxn ang="T50">
                            <a:pos x="T0" y="T1"/>
                          </a:cxn>
                          <a:cxn ang="T51">
                            <a:pos x="T2" y="T3"/>
                          </a:cxn>
                          <a:cxn ang="T52">
                            <a:pos x="T4" y="T5"/>
                          </a:cxn>
                          <a:cxn ang="T53">
                            <a:pos x="T6" y="T7"/>
                          </a:cxn>
                          <a:cxn ang="T54">
                            <a:pos x="T8" y="T9"/>
                          </a:cxn>
                          <a:cxn ang="T55">
                            <a:pos x="T10" y="T11"/>
                          </a:cxn>
                          <a:cxn ang="T56">
                            <a:pos x="T12" y="T13"/>
                          </a:cxn>
                          <a:cxn ang="T57">
                            <a:pos x="T14" y="T15"/>
                          </a:cxn>
                          <a:cxn ang="T58">
                            <a:pos x="T16" y="T17"/>
                          </a:cxn>
                          <a:cxn ang="T59">
                            <a:pos x="T18" y="T19"/>
                          </a:cxn>
                          <a:cxn ang="T60">
                            <a:pos x="T20" y="T21"/>
                          </a:cxn>
                          <a:cxn ang="T61">
                            <a:pos x="T22" y="T23"/>
                          </a:cxn>
                          <a:cxn ang="T62">
                            <a:pos x="T24" y="T25"/>
                          </a:cxn>
                          <a:cxn ang="T63">
                            <a:pos x="T26" y="T27"/>
                          </a:cxn>
                          <a:cxn ang="T64">
                            <a:pos x="T28" y="T29"/>
                          </a:cxn>
                          <a:cxn ang="T65">
                            <a:pos x="T30" y="T31"/>
                          </a:cxn>
                          <a:cxn ang="T66">
                            <a:pos x="T32" y="T33"/>
                          </a:cxn>
                          <a:cxn ang="T67">
                            <a:pos x="T34" y="T35"/>
                          </a:cxn>
                          <a:cxn ang="T68">
                            <a:pos x="T36" y="T37"/>
                          </a:cxn>
                          <a:cxn ang="T69">
                            <a:pos x="T38" y="T39"/>
                          </a:cxn>
                          <a:cxn ang="T70">
                            <a:pos x="T40" y="T41"/>
                          </a:cxn>
                          <a:cxn ang="T71">
                            <a:pos x="T42" y="T43"/>
                          </a:cxn>
                          <a:cxn ang="T72">
                            <a:pos x="T44" y="T45"/>
                          </a:cxn>
                          <a:cxn ang="T73">
                            <a:pos x="T46" y="T47"/>
                          </a:cxn>
                          <a:cxn ang="T74">
                            <a:pos x="T48" y="T49"/>
                          </a:cxn>
                        </a:cxnLst>
                        <a:rect l="0" t="0" r="r" b="b"/>
                        <a:pathLst>
                          <a:path w="347" h="792">
                            <a:moveTo>
                              <a:pt x="347" y="464"/>
                            </a:moveTo>
                            <a:lnTo>
                              <a:pt x="317" y="354"/>
                            </a:lnTo>
                            <a:lnTo>
                              <a:pt x="323" y="242"/>
                            </a:lnTo>
                            <a:lnTo>
                              <a:pt x="286" y="200"/>
                            </a:lnTo>
                            <a:lnTo>
                              <a:pt x="204" y="173"/>
                            </a:lnTo>
                            <a:lnTo>
                              <a:pt x="238" y="150"/>
                            </a:lnTo>
                            <a:lnTo>
                              <a:pt x="265" y="92"/>
                            </a:lnTo>
                            <a:lnTo>
                              <a:pt x="232" y="21"/>
                            </a:lnTo>
                            <a:lnTo>
                              <a:pt x="187" y="0"/>
                            </a:lnTo>
                            <a:lnTo>
                              <a:pt x="118" y="9"/>
                            </a:lnTo>
                            <a:lnTo>
                              <a:pt x="70" y="71"/>
                            </a:lnTo>
                            <a:lnTo>
                              <a:pt x="76" y="124"/>
                            </a:lnTo>
                            <a:lnTo>
                              <a:pt x="124" y="161"/>
                            </a:lnTo>
                            <a:lnTo>
                              <a:pt x="75" y="190"/>
                            </a:lnTo>
                            <a:lnTo>
                              <a:pt x="26" y="245"/>
                            </a:lnTo>
                            <a:lnTo>
                              <a:pt x="12" y="334"/>
                            </a:lnTo>
                            <a:lnTo>
                              <a:pt x="0" y="497"/>
                            </a:lnTo>
                            <a:lnTo>
                              <a:pt x="70" y="491"/>
                            </a:lnTo>
                            <a:lnTo>
                              <a:pt x="74" y="549"/>
                            </a:lnTo>
                            <a:lnTo>
                              <a:pt x="58" y="654"/>
                            </a:lnTo>
                            <a:lnTo>
                              <a:pt x="63" y="773"/>
                            </a:lnTo>
                            <a:lnTo>
                              <a:pt x="181" y="792"/>
                            </a:lnTo>
                            <a:lnTo>
                              <a:pt x="292" y="773"/>
                            </a:lnTo>
                            <a:lnTo>
                              <a:pt x="271" y="490"/>
                            </a:lnTo>
                            <a:lnTo>
                              <a:pt x="347" y="464"/>
                            </a:lnTo>
                            <a:close/>
                          </a:path>
                        </a:pathLst>
                      </a:custGeom>
                      <a:solidFill>
                        <a:schemeClr val="tx2"/>
                      </a:solidFill>
                      <a:ln w="1905">
                        <a:solidFill>
                          <a:schemeClr val="tx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MX" sz="12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grpSp>
                    <p:nvGrpSpPr>
                      <p:cNvPr id="134" name="Group 75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11" y="3165"/>
                        <a:ext cx="68" cy="154"/>
                        <a:chOff x="1102" y="2293"/>
                        <a:chExt cx="179" cy="408"/>
                      </a:xfrm>
                    </p:grpSpPr>
                    <p:sp>
                      <p:nvSpPr>
                        <p:cNvPr id="135" name="Freeform 75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102" y="2293"/>
                          <a:ext cx="179" cy="408"/>
                        </a:xfrm>
                        <a:custGeom>
                          <a:avLst/>
                          <a:gdLst>
                            <a:gd name="T0" fmla="*/ 0 w 360"/>
                            <a:gd name="T1" fmla="*/ 1 h 815"/>
                            <a:gd name="T2" fmla="*/ 0 w 360"/>
                            <a:gd name="T3" fmla="*/ 1 h 815"/>
                            <a:gd name="T4" fmla="*/ 0 w 360"/>
                            <a:gd name="T5" fmla="*/ 1 h 815"/>
                            <a:gd name="T6" fmla="*/ 0 w 360"/>
                            <a:gd name="T7" fmla="*/ 1 h 815"/>
                            <a:gd name="T8" fmla="*/ 0 w 360"/>
                            <a:gd name="T9" fmla="*/ 1 h 815"/>
                            <a:gd name="T10" fmla="*/ 0 w 360"/>
                            <a:gd name="T11" fmla="*/ 1 h 815"/>
                            <a:gd name="T12" fmla="*/ 0 w 360"/>
                            <a:gd name="T13" fmla="*/ 1 h 815"/>
                            <a:gd name="T14" fmla="*/ 0 w 360"/>
                            <a:gd name="T15" fmla="*/ 1 h 815"/>
                            <a:gd name="T16" fmla="*/ 0 w 360"/>
                            <a:gd name="T17" fmla="*/ 1 h 815"/>
                            <a:gd name="T18" fmla="*/ 0 w 360"/>
                            <a:gd name="T19" fmla="*/ 0 h 815"/>
                            <a:gd name="T20" fmla="*/ 0 w 360"/>
                            <a:gd name="T21" fmla="*/ 1 h 815"/>
                            <a:gd name="T22" fmla="*/ 0 w 360"/>
                            <a:gd name="T23" fmla="*/ 1 h 815"/>
                            <a:gd name="T24" fmla="*/ 0 w 360"/>
                            <a:gd name="T25" fmla="*/ 1 h 815"/>
                            <a:gd name="T26" fmla="*/ 0 w 360"/>
                            <a:gd name="T27" fmla="*/ 1 h 815"/>
                            <a:gd name="T28" fmla="*/ 0 w 360"/>
                            <a:gd name="T29" fmla="*/ 1 h 815"/>
                            <a:gd name="T30" fmla="*/ 0 w 360"/>
                            <a:gd name="T31" fmla="*/ 1 h 815"/>
                            <a:gd name="T32" fmla="*/ 0 w 360"/>
                            <a:gd name="T33" fmla="*/ 1 h 815"/>
                            <a:gd name="T34" fmla="*/ 0 w 360"/>
                            <a:gd name="T35" fmla="*/ 1 h 815"/>
                            <a:gd name="T36" fmla="*/ 0 w 360"/>
                            <a:gd name="T37" fmla="*/ 1 h 815"/>
                            <a:gd name="T38" fmla="*/ 0 w 360"/>
                            <a:gd name="T39" fmla="*/ 1 h 815"/>
                            <a:gd name="T40" fmla="*/ 0 w 360"/>
                            <a:gd name="T41" fmla="*/ 1 h 815"/>
                            <a:gd name="T42" fmla="*/ 0 w 360"/>
                            <a:gd name="T43" fmla="*/ 1 h 815"/>
                            <a:gd name="T44" fmla="*/ 0 w 360"/>
                            <a:gd name="T45" fmla="*/ 1 h 815"/>
                            <a:gd name="T46" fmla="*/ 0 w 360"/>
                            <a:gd name="T47" fmla="*/ 1 h 815"/>
                            <a:gd name="T48" fmla="*/ 0 w 360"/>
                            <a:gd name="T49" fmla="*/ 1 h 815"/>
                            <a:gd name="T50" fmla="*/ 0 w 360"/>
                            <a:gd name="T51" fmla="*/ 1 h 815"/>
                            <a:gd name="T52" fmla="*/ 0 w 360"/>
                            <a:gd name="T53" fmla="*/ 1 h 815"/>
                            <a:gd name="T54" fmla="*/ 0 w 360"/>
                            <a:gd name="T55" fmla="*/ 1 h 815"/>
                            <a:gd name="T56" fmla="*/ 0 w 360"/>
                            <a:gd name="T57" fmla="*/ 1 h 815"/>
                            <a:gd name="T58" fmla="*/ 0 w 360"/>
                            <a:gd name="T59" fmla="*/ 1 h 815"/>
                            <a:gd name="T60" fmla="*/ 0 w 360"/>
                            <a:gd name="T61" fmla="*/ 1 h 815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</a:gdLst>
                          <a:ahLst/>
                          <a:cxnLst>
                            <a:cxn ang="T62">
                              <a:pos x="T0" y="T1"/>
                            </a:cxn>
                            <a:cxn ang="T63">
                              <a:pos x="T2" y="T3"/>
                            </a:cxn>
                            <a:cxn ang="T64">
                              <a:pos x="T4" y="T5"/>
                            </a:cxn>
                            <a:cxn ang="T65">
                              <a:pos x="T6" y="T7"/>
                            </a:cxn>
                            <a:cxn ang="T66">
                              <a:pos x="T8" y="T9"/>
                            </a:cxn>
                            <a:cxn ang="T67">
                              <a:pos x="T10" y="T11"/>
                            </a:cxn>
                            <a:cxn ang="T68">
                              <a:pos x="T12" y="T13"/>
                            </a:cxn>
                            <a:cxn ang="T69">
                              <a:pos x="T14" y="T15"/>
                            </a:cxn>
                            <a:cxn ang="T70">
                              <a:pos x="T16" y="T17"/>
                            </a:cxn>
                            <a:cxn ang="T71">
                              <a:pos x="T18" y="T19"/>
                            </a:cxn>
                            <a:cxn ang="T72">
                              <a:pos x="T20" y="T21"/>
                            </a:cxn>
                            <a:cxn ang="T73">
                              <a:pos x="T22" y="T23"/>
                            </a:cxn>
                            <a:cxn ang="T74">
                              <a:pos x="T24" y="T25"/>
                            </a:cxn>
                            <a:cxn ang="T75">
                              <a:pos x="T26" y="T27"/>
                            </a:cxn>
                            <a:cxn ang="T76">
                              <a:pos x="T28" y="T29"/>
                            </a:cxn>
                            <a:cxn ang="T77">
                              <a:pos x="T30" y="T31"/>
                            </a:cxn>
                            <a:cxn ang="T78">
                              <a:pos x="T32" y="T33"/>
                            </a:cxn>
                            <a:cxn ang="T79">
                              <a:pos x="T34" y="T35"/>
                            </a:cxn>
                            <a:cxn ang="T80">
                              <a:pos x="T36" y="T37"/>
                            </a:cxn>
                            <a:cxn ang="T81">
                              <a:pos x="T38" y="T39"/>
                            </a:cxn>
                            <a:cxn ang="T82">
                              <a:pos x="T40" y="T41"/>
                            </a:cxn>
                            <a:cxn ang="T83">
                              <a:pos x="T42" y="T43"/>
                            </a:cxn>
                            <a:cxn ang="T84">
                              <a:pos x="T44" y="T45"/>
                            </a:cxn>
                            <a:cxn ang="T85">
                              <a:pos x="T46" y="T47"/>
                            </a:cxn>
                            <a:cxn ang="T86">
                              <a:pos x="T48" y="T49"/>
                            </a:cxn>
                            <a:cxn ang="T87">
                              <a:pos x="T50" y="T51"/>
                            </a:cxn>
                            <a:cxn ang="T88">
                              <a:pos x="T52" y="T53"/>
                            </a:cxn>
                            <a:cxn ang="T89">
                              <a:pos x="T54" y="T55"/>
                            </a:cxn>
                            <a:cxn ang="T90">
                              <a:pos x="T56" y="T57"/>
                            </a:cxn>
                            <a:cxn ang="T91">
                              <a:pos x="T58" y="T59"/>
                            </a:cxn>
                            <a:cxn ang="T92">
                              <a:pos x="T60" y="T61"/>
                            </a:cxn>
                          </a:cxnLst>
                          <a:rect l="0" t="0" r="r" b="b"/>
                          <a:pathLst>
                            <a:path w="360" h="815">
                              <a:moveTo>
                                <a:pt x="289" y="487"/>
                              </a:moveTo>
                              <a:lnTo>
                                <a:pt x="360" y="464"/>
                              </a:lnTo>
                              <a:lnTo>
                                <a:pt x="328" y="354"/>
                              </a:lnTo>
                              <a:lnTo>
                                <a:pt x="334" y="242"/>
                              </a:lnTo>
                              <a:lnTo>
                                <a:pt x="297" y="201"/>
                              </a:lnTo>
                              <a:lnTo>
                                <a:pt x="217" y="173"/>
                              </a:lnTo>
                              <a:lnTo>
                                <a:pt x="250" y="150"/>
                              </a:lnTo>
                              <a:lnTo>
                                <a:pt x="277" y="92"/>
                              </a:lnTo>
                              <a:lnTo>
                                <a:pt x="245" y="21"/>
                              </a:lnTo>
                              <a:lnTo>
                                <a:pt x="199" y="0"/>
                              </a:lnTo>
                              <a:lnTo>
                                <a:pt x="118" y="7"/>
                              </a:lnTo>
                              <a:lnTo>
                                <a:pt x="73" y="79"/>
                              </a:lnTo>
                              <a:lnTo>
                                <a:pt x="83" y="128"/>
                              </a:lnTo>
                              <a:lnTo>
                                <a:pt x="108" y="157"/>
                              </a:lnTo>
                              <a:lnTo>
                                <a:pt x="127" y="167"/>
                              </a:lnTo>
                              <a:lnTo>
                                <a:pt x="70" y="189"/>
                              </a:lnTo>
                              <a:lnTo>
                                <a:pt x="24" y="282"/>
                              </a:lnTo>
                              <a:lnTo>
                                <a:pt x="24" y="379"/>
                              </a:lnTo>
                              <a:lnTo>
                                <a:pt x="0" y="495"/>
                              </a:lnTo>
                              <a:lnTo>
                                <a:pt x="51" y="487"/>
                              </a:lnTo>
                              <a:lnTo>
                                <a:pt x="9" y="638"/>
                              </a:lnTo>
                              <a:lnTo>
                                <a:pt x="57" y="625"/>
                              </a:lnTo>
                              <a:lnTo>
                                <a:pt x="105" y="629"/>
                              </a:lnTo>
                              <a:lnTo>
                                <a:pt x="108" y="713"/>
                              </a:lnTo>
                              <a:lnTo>
                                <a:pt x="127" y="812"/>
                              </a:lnTo>
                              <a:lnTo>
                                <a:pt x="220" y="815"/>
                              </a:lnTo>
                              <a:lnTo>
                                <a:pt x="224" y="690"/>
                              </a:lnTo>
                              <a:lnTo>
                                <a:pt x="240" y="653"/>
                              </a:lnTo>
                              <a:lnTo>
                                <a:pt x="345" y="638"/>
                              </a:lnTo>
                              <a:lnTo>
                                <a:pt x="298" y="539"/>
                              </a:lnTo>
                              <a:lnTo>
                                <a:pt x="289" y="487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tx2"/>
                        </a:solidFill>
                        <a:ln w="1905">
                          <a:solidFill>
                            <a:schemeClr val="tx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MX" sz="12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36" name="Freeform 75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152" y="2301"/>
                          <a:ext cx="70" cy="71"/>
                        </a:xfrm>
                        <a:custGeom>
                          <a:avLst/>
                          <a:gdLst>
                            <a:gd name="T0" fmla="*/ 0 w 142"/>
                            <a:gd name="T1" fmla="*/ 1 h 142"/>
                            <a:gd name="T2" fmla="*/ 0 w 142"/>
                            <a:gd name="T3" fmla="*/ 1 h 142"/>
                            <a:gd name="T4" fmla="*/ 0 w 142"/>
                            <a:gd name="T5" fmla="*/ 1 h 142"/>
                            <a:gd name="T6" fmla="*/ 0 w 142"/>
                            <a:gd name="T7" fmla="*/ 1 h 142"/>
                            <a:gd name="T8" fmla="*/ 0 w 142"/>
                            <a:gd name="T9" fmla="*/ 1 h 142"/>
                            <a:gd name="T10" fmla="*/ 0 w 142"/>
                            <a:gd name="T11" fmla="*/ 1 h 142"/>
                            <a:gd name="T12" fmla="*/ 0 w 142"/>
                            <a:gd name="T13" fmla="*/ 1 h 142"/>
                            <a:gd name="T14" fmla="*/ 0 w 142"/>
                            <a:gd name="T15" fmla="*/ 1 h 142"/>
                            <a:gd name="T16" fmla="*/ 0 w 142"/>
                            <a:gd name="T17" fmla="*/ 0 h 142"/>
                            <a:gd name="T18" fmla="*/ 0 w 142"/>
                            <a:gd name="T19" fmla="*/ 1 h 142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0" t="0" r="r" b="b"/>
                          <a:pathLst>
                            <a:path w="142" h="142">
                              <a:moveTo>
                                <a:pt x="30" y="14"/>
                              </a:moveTo>
                              <a:lnTo>
                                <a:pt x="0" y="53"/>
                              </a:lnTo>
                              <a:lnTo>
                                <a:pt x="4" y="106"/>
                              </a:lnTo>
                              <a:lnTo>
                                <a:pt x="58" y="142"/>
                              </a:lnTo>
                              <a:lnTo>
                                <a:pt x="96" y="134"/>
                              </a:lnTo>
                              <a:lnTo>
                                <a:pt x="127" y="113"/>
                              </a:lnTo>
                              <a:lnTo>
                                <a:pt x="142" y="79"/>
                              </a:lnTo>
                              <a:lnTo>
                                <a:pt x="129" y="25"/>
                              </a:lnTo>
                              <a:lnTo>
                                <a:pt x="81" y="0"/>
                              </a:lnTo>
                              <a:lnTo>
                                <a:pt x="30" y="1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tx2"/>
                        </a:solidFill>
                        <a:ln w="1905">
                          <a:solidFill>
                            <a:schemeClr val="tx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MX" sz="12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37" name="Freeform 75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119" y="2385"/>
                          <a:ext cx="143" cy="303"/>
                        </a:xfrm>
                        <a:custGeom>
                          <a:avLst/>
                          <a:gdLst>
                            <a:gd name="T0" fmla="*/ 1 w 285"/>
                            <a:gd name="T1" fmla="*/ 0 h 607"/>
                            <a:gd name="T2" fmla="*/ 1 w 285"/>
                            <a:gd name="T3" fmla="*/ 0 h 607"/>
                            <a:gd name="T4" fmla="*/ 1 w 285"/>
                            <a:gd name="T5" fmla="*/ 0 h 607"/>
                            <a:gd name="T6" fmla="*/ 1 w 285"/>
                            <a:gd name="T7" fmla="*/ 0 h 607"/>
                            <a:gd name="T8" fmla="*/ 1 w 285"/>
                            <a:gd name="T9" fmla="*/ 0 h 607"/>
                            <a:gd name="T10" fmla="*/ 1 w 285"/>
                            <a:gd name="T11" fmla="*/ 0 h 607"/>
                            <a:gd name="T12" fmla="*/ 1 w 285"/>
                            <a:gd name="T13" fmla="*/ 0 h 607"/>
                            <a:gd name="T14" fmla="*/ 1 w 285"/>
                            <a:gd name="T15" fmla="*/ 0 h 607"/>
                            <a:gd name="T16" fmla="*/ 1 w 285"/>
                            <a:gd name="T17" fmla="*/ 0 h 607"/>
                            <a:gd name="T18" fmla="*/ 1 w 285"/>
                            <a:gd name="T19" fmla="*/ 0 h 607"/>
                            <a:gd name="T20" fmla="*/ 1 w 285"/>
                            <a:gd name="T21" fmla="*/ 0 h 607"/>
                            <a:gd name="T22" fmla="*/ 1 w 285"/>
                            <a:gd name="T23" fmla="*/ 0 h 607"/>
                            <a:gd name="T24" fmla="*/ 1 w 285"/>
                            <a:gd name="T25" fmla="*/ 0 h 607"/>
                            <a:gd name="T26" fmla="*/ 1 w 285"/>
                            <a:gd name="T27" fmla="*/ 0 h 607"/>
                            <a:gd name="T28" fmla="*/ 1 w 285"/>
                            <a:gd name="T29" fmla="*/ 0 h 607"/>
                            <a:gd name="T30" fmla="*/ 1 w 285"/>
                            <a:gd name="T31" fmla="*/ 0 h 607"/>
                            <a:gd name="T32" fmla="*/ 1 w 285"/>
                            <a:gd name="T33" fmla="*/ 0 h 607"/>
                            <a:gd name="T34" fmla="*/ 1 w 285"/>
                            <a:gd name="T35" fmla="*/ 0 h 607"/>
                            <a:gd name="T36" fmla="*/ 1 w 285"/>
                            <a:gd name="T37" fmla="*/ 0 h 607"/>
                            <a:gd name="T38" fmla="*/ 1 w 285"/>
                            <a:gd name="T39" fmla="*/ 0 h 607"/>
                            <a:gd name="T40" fmla="*/ 1 w 285"/>
                            <a:gd name="T41" fmla="*/ 0 h 607"/>
                            <a:gd name="T42" fmla="*/ 1 w 285"/>
                            <a:gd name="T43" fmla="*/ 0 h 607"/>
                            <a:gd name="T44" fmla="*/ 1 w 285"/>
                            <a:gd name="T45" fmla="*/ 0 h 607"/>
                            <a:gd name="T46" fmla="*/ 1 w 285"/>
                            <a:gd name="T47" fmla="*/ 0 h 607"/>
                            <a:gd name="T48" fmla="*/ 1 w 285"/>
                            <a:gd name="T49" fmla="*/ 0 h 607"/>
                            <a:gd name="T50" fmla="*/ 0 w 285"/>
                            <a:gd name="T51" fmla="*/ 0 h 607"/>
                            <a:gd name="T52" fmla="*/ 1 w 285"/>
                            <a:gd name="T53" fmla="*/ 0 h 607"/>
                            <a:gd name="T54" fmla="*/ 1 w 285"/>
                            <a:gd name="T55" fmla="*/ 0 h 607"/>
                            <a:gd name="T56" fmla="*/ 1 w 285"/>
                            <a:gd name="T57" fmla="*/ 0 h 607"/>
                            <a:gd name="T58" fmla="*/ 1 w 285"/>
                            <a:gd name="T59" fmla="*/ 0 h 607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</a:gdLst>
                          <a:ahLst/>
                          <a:cxnLst>
                            <a:cxn ang="T60">
                              <a:pos x="T0" y="T1"/>
                            </a:cxn>
                            <a:cxn ang="T61">
                              <a:pos x="T2" y="T3"/>
                            </a:cxn>
                            <a:cxn ang="T62">
                              <a:pos x="T4" y="T5"/>
                            </a:cxn>
                            <a:cxn ang="T63">
                              <a:pos x="T6" y="T7"/>
                            </a:cxn>
                            <a:cxn ang="T64">
                              <a:pos x="T8" y="T9"/>
                            </a:cxn>
                            <a:cxn ang="T65">
                              <a:pos x="T10" y="T11"/>
                            </a:cxn>
                            <a:cxn ang="T66">
                              <a:pos x="T12" y="T13"/>
                            </a:cxn>
                            <a:cxn ang="T67">
                              <a:pos x="T14" y="T15"/>
                            </a:cxn>
                            <a:cxn ang="T68">
                              <a:pos x="T16" y="T17"/>
                            </a:cxn>
                            <a:cxn ang="T69">
                              <a:pos x="T18" y="T19"/>
                            </a:cxn>
                            <a:cxn ang="T70">
                              <a:pos x="T20" y="T21"/>
                            </a:cxn>
                            <a:cxn ang="T71">
                              <a:pos x="T22" y="T23"/>
                            </a:cxn>
                            <a:cxn ang="T72">
                              <a:pos x="T24" y="T25"/>
                            </a:cxn>
                            <a:cxn ang="T73">
                              <a:pos x="T26" y="T27"/>
                            </a:cxn>
                            <a:cxn ang="T74">
                              <a:pos x="T28" y="T29"/>
                            </a:cxn>
                            <a:cxn ang="T75">
                              <a:pos x="T30" y="T31"/>
                            </a:cxn>
                            <a:cxn ang="T76">
                              <a:pos x="T32" y="T33"/>
                            </a:cxn>
                            <a:cxn ang="T77">
                              <a:pos x="T34" y="T35"/>
                            </a:cxn>
                            <a:cxn ang="T78">
                              <a:pos x="T36" y="T37"/>
                            </a:cxn>
                            <a:cxn ang="T79">
                              <a:pos x="T38" y="T39"/>
                            </a:cxn>
                            <a:cxn ang="T80">
                              <a:pos x="T40" y="T41"/>
                            </a:cxn>
                            <a:cxn ang="T81">
                              <a:pos x="T42" y="T43"/>
                            </a:cxn>
                            <a:cxn ang="T82">
                              <a:pos x="T44" y="T45"/>
                            </a:cxn>
                            <a:cxn ang="T83">
                              <a:pos x="T46" y="T47"/>
                            </a:cxn>
                            <a:cxn ang="T84">
                              <a:pos x="T48" y="T49"/>
                            </a:cxn>
                            <a:cxn ang="T85">
                              <a:pos x="T50" y="T51"/>
                            </a:cxn>
                            <a:cxn ang="T86">
                              <a:pos x="T52" y="T53"/>
                            </a:cxn>
                            <a:cxn ang="T87">
                              <a:pos x="T54" y="T55"/>
                            </a:cxn>
                            <a:cxn ang="T88">
                              <a:pos x="T56" y="T57"/>
                            </a:cxn>
                            <a:cxn ang="T89">
                              <a:pos x="T58" y="T59"/>
                            </a:cxn>
                          </a:cxnLst>
                          <a:rect l="0" t="0" r="r" b="b"/>
                          <a:pathLst>
                            <a:path w="285" h="607">
                              <a:moveTo>
                                <a:pt x="70" y="205"/>
                              </a:moveTo>
                              <a:lnTo>
                                <a:pt x="52" y="296"/>
                              </a:lnTo>
                              <a:lnTo>
                                <a:pt x="23" y="353"/>
                              </a:lnTo>
                              <a:lnTo>
                                <a:pt x="6" y="425"/>
                              </a:lnTo>
                              <a:lnTo>
                                <a:pt x="85" y="417"/>
                              </a:lnTo>
                              <a:lnTo>
                                <a:pt x="107" y="597"/>
                              </a:lnTo>
                              <a:lnTo>
                                <a:pt x="156" y="607"/>
                              </a:lnTo>
                              <a:lnTo>
                                <a:pt x="166" y="501"/>
                              </a:lnTo>
                              <a:lnTo>
                                <a:pt x="188" y="425"/>
                              </a:lnTo>
                              <a:lnTo>
                                <a:pt x="269" y="425"/>
                              </a:lnTo>
                              <a:lnTo>
                                <a:pt x="234" y="355"/>
                              </a:lnTo>
                              <a:lnTo>
                                <a:pt x="223" y="287"/>
                              </a:lnTo>
                              <a:lnTo>
                                <a:pt x="213" y="228"/>
                              </a:lnTo>
                              <a:lnTo>
                                <a:pt x="222" y="152"/>
                              </a:lnTo>
                              <a:lnTo>
                                <a:pt x="234" y="262"/>
                              </a:lnTo>
                              <a:lnTo>
                                <a:pt x="246" y="281"/>
                              </a:lnTo>
                              <a:lnTo>
                                <a:pt x="285" y="273"/>
                              </a:lnTo>
                              <a:lnTo>
                                <a:pt x="268" y="185"/>
                              </a:lnTo>
                              <a:lnTo>
                                <a:pt x="267" y="84"/>
                              </a:lnTo>
                              <a:lnTo>
                                <a:pt x="239" y="35"/>
                              </a:lnTo>
                              <a:lnTo>
                                <a:pt x="179" y="8"/>
                              </a:lnTo>
                              <a:lnTo>
                                <a:pt x="93" y="0"/>
                              </a:lnTo>
                              <a:lnTo>
                                <a:pt x="39" y="38"/>
                              </a:lnTo>
                              <a:lnTo>
                                <a:pt x="16" y="104"/>
                              </a:lnTo>
                              <a:lnTo>
                                <a:pt x="10" y="183"/>
                              </a:lnTo>
                              <a:lnTo>
                                <a:pt x="0" y="284"/>
                              </a:lnTo>
                              <a:lnTo>
                                <a:pt x="37" y="281"/>
                              </a:lnTo>
                              <a:lnTo>
                                <a:pt x="47" y="201"/>
                              </a:lnTo>
                              <a:lnTo>
                                <a:pt x="65" y="134"/>
                              </a:lnTo>
                              <a:lnTo>
                                <a:pt x="70" y="205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tx2"/>
                        </a:solidFill>
                        <a:ln w="1905">
                          <a:solidFill>
                            <a:schemeClr val="tx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MX" sz="12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21" name="Group 7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41" y="2829"/>
                      <a:ext cx="142" cy="154"/>
                      <a:chOff x="837" y="3165"/>
                      <a:chExt cx="142" cy="154"/>
                    </a:xfrm>
                  </p:grpSpPr>
                  <p:sp>
                    <p:nvSpPr>
                      <p:cNvPr id="128" name="Freeform 7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37" y="3169"/>
                        <a:ext cx="66" cy="150"/>
                      </a:xfrm>
                      <a:custGeom>
                        <a:avLst/>
                        <a:gdLst>
                          <a:gd name="T0" fmla="*/ 0 w 347"/>
                          <a:gd name="T1" fmla="*/ 0 h 792"/>
                          <a:gd name="T2" fmla="*/ 0 w 347"/>
                          <a:gd name="T3" fmla="*/ 0 h 792"/>
                          <a:gd name="T4" fmla="*/ 0 w 347"/>
                          <a:gd name="T5" fmla="*/ 0 h 792"/>
                          <a:gd name="T6" fmla="*/ 0 w 347"/>
                          <a:gd name="T7" fmla="*/ 0 h 792"/>
                          <a:gd name="T8" fmla="*/ 0 w 347"/>
                          <a:gd name="T9" fmla="*/ 0 h 792"/>
                          <a:gd name="T10" fmla="*/ 0 w 347"/>
                          <a:gd name="T11" fmla="*/ 0 h 792"/>
                          <a:gd name="T12" fmla="*/ 0 w 347"/>
                          <a:gd name="T13" fmla="*/ 0 h 792"/>
                          <a:gd name="T14" fmla="*/ 0 w 347"/>
                          <a:gd name="T15" fmla="*/ 0 h 792"/>
                          <a:gd name="T16" fmla="*/ 0 w 347"/>
                          <a:gd name="T17" fmla="*/ 0 h 792"/>
                          <a:gd name="T18" fmla="*/ 0 w 347"/>
                          <a:gd name="T19" fmla="*/ 0 h 792"/>
                          <a:gd name="T20" fmla="*/ 0 w 347"/>
                          <a:gd name="T21" fmla="*/ 0 h 792"/>
                          <a:gd name="T22" fmla="*/ 0 w 347"/>
                          <a:gd name="T23" fmla="*/ 0 h 792"/>
                          <a:gd name="T24" fmla="*/ 0 w 347"/>
                          <a:gd name="T25" fmla="*/ 0 h 792"/>
                          <a:gd name="T26" fmla="*/ 0 w 347"/>
                          <a:gd name="T27" fmla="*/ 0 h 792"/>
                          <a:gd name="T28" fmla="*/ 0 w 347"/>
                          <a:gd name="T29" fmla="*/ 0 h 792"/>
                          <a:gd name="T30" fmla="*/ 0 w 347"/>
                          <a:gd name="T31" fmla="*/ 0 h 792"/>
                          <a:gd name="T32" fmla="*/ 0 w 347"/>
                          <a:gd name="T33" fmla="*/ 0 h 792"/>
                          <a:gd name="T34" fmla="*/ 0 w 347"/>
                          <a:gd name="T35" fmla="*/ 0 h 792"/>
                          <a:gd name="T36" fmla="*/ 0 w 347"/>
                          <a:gd name="T37" fmla="*/ 0 h 792"/>
                          <a:gd name="T38" fmla="*/ 0 w 347"/>
                          <a:gd name="T39" fmla="*/ 0 h 792"/>
                          <a:gd name="T40" fmla="*/ 0 w 347"/>
                          <a:gd name="T41" fmla="*/ 0 h 792"/>
                          <a:gd name="T42" fmla="*/ 0 w 347"/>
                          <a:gd name="T43" fmla="*/ 0 h 792"/>
                          <a:gd name="T44" fmla="*/ 0 w 347"/>
                          <a:gd name="T45" fmla="*/ 0 h 792"/>
                          <a:gd name="T46" fmla="*/ 0 w 347"/>
                          <a:gd name="T47" fmla="*/ 0 h 792"/>
                          <a:gd name="T48" fmla="*/ 0 w 347"/>
                          <a:gd name="T49" fmla="*/ 0 h 792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</a:gdLst>
                        <a:ahLst/>
                        <a:cxnLst>
                          <a:cxn ang="T50">
                            <a:pos x="T0" y="T1"/>
                          </a:cxn>
                          <a:cxn ang="T51">
                            <a:pos x="T2" y="T3"/>
                          </a:cxn>
                          <a:cxn ang="T52">
                            <a:pos x="T4" y="T5"/>
                          </a:cxn>
                          <a:cxn ang="T53">
                            <a:pos x="T6" y="T7"/>
                          </a:cxn>
                          <a:cxn ang="T54">
                            <a:pos x="T8" y="T9"/>
                          </a:cxn>
                          <a:cxn ang="T55">
                            <a:pos x="T10" y="T11"/>
                          </a:cxn>
                          <a:cxn ang="T56">
                            <a:pos x="T12" y="T13"/>
                          </a:cxn>
                          <a:cxn ang="T57">
                            <a:pos x="T14" y="T15"/>
                          </a:cxn>
                          <a:cxn ang="T58">
                            <a:pos x="T16" y="T17"/>
                          </a:cxn>
                          <a:cxn ang="T59">
                            <a:pos x="T18" y="T19"/>
                          </a:cxn>
                          <a:cxn ang="T60">
                            <a:pos x="T20" y="T21"/>
                          </a:cxn>
                          <a:cxn ang="T61">
                            <a:pos x="T22" y="T23"/>
                          </a:cxn>
                          <a:cxn ang="T62">
                            <a:pos x="T24" y="T25"/>
                          </a:cxn>
                          <a:cxn ang="T63">
                            <a:pos x="T26" y="T27"/>
                          </a:cxn>
                          <a:cxn ang="T64">
                            <a:pos x="T28" y="T29"/>
                          </a:cxn>
                          <a:cxn ang="T65">
                            <a:pos x="T30" y="T31"/>
                          </a:cxn>
                          <a:cxn ang="T66">
                            <a:pos x="T32" y="T33"/>
                          </a:cxn>
                          <a:cxn ang="T67">
                            <a:pos x="T34" y="T35"/>
                          </a:cxn>
                          <a:cxn ang="T68">
                            <a:pos x="T36" y="T37"/>
                          </a:cxn>
                          <a:cxn ang="T69">
                            <a:pos x="T38" y="T39"/>
                          </a:cxn>
                          <a:cxn ang="T70">
                            <a:pos x="T40" y="T41"/>
                          </a:cxn>
                          <a:cxn ang="T71">
                            <a:pos x="T42" y="T43"/>
                          </a:cxn>
                          <a:cxn ang="T72">
                            <a:pos x="T44" y="T45"/>
                          </a:cxn>
                          <a:cxn ang="T73">
                            <a:pos x="T46" y="T47"/>
                          </a:cxn>
                          <a:cxn ang="T74">
                            <a:pos x="T48" y="T49"/>
                          </a:cxn>
                        </a:cxnLst>
                        <a:rect l="0" t="0" r="r" b="b"/>
                        <a:pathLst>
                          <a:path w="347" h="792">
                            <a:moveTo>
                              <a:pt x="347" y="464"/>
                            </a:moveTo>
                            <a:lnTo>
                              <a:pt x="317" y="354"/>
                            </a:lnTo>
                            <a:lnTo>
                              <a:pt x="323" y="242"/>
                            </a:lnTo>
                            <a:lnTo>
                              <a:pt x="286" y="200"/>
                            </a:lnTo>
                            <a:lnTo>
                              <a:pt x="204" y="173"/>
                            </a:lnTo>
                            <a:lnTo>
                              <a:pt x="238" y="150"/>
                            </a:lnTo>
                            <a:lnTo>
                              <a:pt x="265" y="92"/>
                            </a:lnTo>
                            <a:lnTo>
                              <a:pt x="232" y="21"/>
                            </a:lnTo>
                            <a:lnTo>
                              <a:pt x="187" y="0"/>
                            </a:lnTo>
                            <a:lnTo>
                              <a:pt x="118" y="9"/>
                            </a:lnTo>
                            <a:lnTo>
                              <a:pt x="70" y="71"/>
                            </a:lnTo>
                            <a:lnTo>
                              <a:pt x="76" y="124"/>
                            </a:lnTo>
                            <a:lnTo>
                              <a:pt x="124" y="161"/>
                            </a:lnTo>
                            <a:lnTo>
                              <a:pt x="75" y="190"/>
                            </a:lnTo>
                            <a:lnTo>
                              <a:pt x="26" y="245"/>
                            </a:lnTo>
                            <a:lnTo>
                              <a:pt x="12" y="334"/>
                            </a:lnTo>
                            <a:lnTo>
                              <a:pt x="0" y="497"/>
                            </a:lnTo>
                            <a:lnTo>
                              <a:pt x="70" y="491"/>
                            </a:lnTo>
                            <a:lnTo>
                              <a:pt x="74" y="549"/>
                            </a:lnTo>
                            <a:lnTo>
                              <a:pt x="58" y="654"/>
                            </a:lnTo>
                            <a:lnTo>
                              <a:pt x="63" y="773"/>
                            </a:lnTo>
                            <a:lnTo>
                              <a:pt x="181" y="792"/>
                            </a:lnTo>
                            <a:lnTo>
                              <a:pt x="292" y="773"/>
                            </a:lnTo>
                            <a:lnTo>
                              <a:pt x="271" y="490"/>
                            </a:lnTo>
                            <a:lnTo>
                              <a:pt x="347" y="464"/>
                            </a:lnTo>
                            <a:close/>
                          </a:path>
                        </a:pathLst>
                      </a:custGeom>
                      <a:solidFill>
                        <a:schemeClr val="tx2"/>
                      </a:solidFill>
                      <a:ln w="1905">
                        <a:solidFill>
                          <a:schemeClr val="tx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MX" sz="12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grpSp>
                    <p:nvGrpSpPr>
                      <p:cNvPr id="129" name="Group 75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11" y="3165"/>
                        <a:ext cx="68" cy="154"/>
                        <a:chOff x="1102" y="2293"/>
                        <a:chExt cx="179" cy="408"/>
                      </a:xfrm>
                    </p:grpSpPr>
                    <p:sp>
                      <p:nvSpPr>
                        <p:cNvPr id="130" name="Freeform 75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102" y="2293"/>
                          <a:ext cx="179" cy="408"/>
                        </a:xfrm>
                        <a:custGeom>
                          <a:avLst/>
                          <a:gdLst>
                            <a:gd name="T0" fmla="*/ 0 w 360"/>
                            <a:gd name="T1" fmla="*/ 1 h 815"/>
                            <a:gd name="T2" fmla="*/ 0 w 360"/>
                            <a:gd name="T3" fmla="*/ 1 h 815"/>
                            <a:gd name="T4" fmla="*/ 0 w 360"/>
                            <a:gd name="T5" fmla="*/ 1 h 815"/>
                            <a:gd name="T6" fmla="*/ 0 w 360"/>
                            <a:gd name="T7" fmla="*/ 1 h 815"/>
                            <a:gd name="T8" fmla="*/ 0 w 360"/>
                            <a:gd name="T9" fmla="*/ 1 h 815"/>
                            <a:gd name="T10" fmla="*/ 0 w 360"/>
                            <a:gd name="T11" fmla="*/ 1 h 815"/>
                            <a:gd name="T12" fmla="*/ 0 w 360"/>
                            <a:gd name="T13" fmla="*/ 1 h 815"/>
                            <a:gd name="T14" fmla="*/ 0 w 360"/>
                            <a:gd name="T15" fmla="*/ 1 h 815"/>
                            <a:gd name="T16" fmla="*/ 0 w 360"/>
                            <a:gd name="T17" fmla="*/ 1 h 815"/>
                            <a:gd name="T18" fmla="*/ 0 w 360"/>
                            <a:gd name="T19" fmla="*/ 0 h 815"/>
                            <a:gd name="T20" fmla="*/ 0 w 360"/>
                            <a:gd name="T21" fmla="*/ 1 h 815"/>
                            <a:gd name="T22" fmla="*/ 0 w 360"/>
                            <a:gd name="T23" fmla="*/ 1 h 815"/>
                            <a:gd name="T24" fmla="*/ 0 w 360"/>
                            <a:gd name="T25" fmla="*/ 1 h 815"/>
                            <a:gd name="T26" fmla="*/ 0 w 360"/>
                            <a:gd name="T27" fmla="*/ 1 h 815"/>
                            <a:gd name="T28" fmla="*/ 0 w 360"/>
                            <a:gd name="T29" fmla="*/ 1 h 815"/>
                            <a:gd name="T30" fmla="*/ 0 w 360"/>
                            <a:gd name="T31" fmla="*/ 1 h 815"/>
                            <a:gd name="T32" fmla="*/ 0 w 360"/>
                            <a:gd name="T33" fmla="*/ 1 h 815"/>
                            <a:gd name="T34" fmla="*/ 0 w 360"/>
                            <a:gd name="T35" fmla="*/ 1 h 815"/>
                            <a:gd name="T36" fmla="*/ 0 w 360"/>
                            <a:gd name="T37" fmla="*/ 1 h 815"/>
                            <a:gd name="T38" fmla="*/ 0 w 360"/>
                            <a:gd name="T39" fmla="*/ 1 h 815"/>
                            <a:gd name="T40" fmla="*/ 0 w 360"/>
                            <a:gd name="T41" fmla="*/ 1 h 815"/>
                            <a:gd name="T42" fmla="*/ 0 w 360"/>
                            <a:gd name="T43" fmla="*/ 1 h 815"/>
                            <a:gd name="T44" fmla="*/ 0 w 360"/>
                            <a:gd name="T45" fmla="*/ 1 h 815"/>
                            <a:gd name="T46" fmla="*/ 0 w 360"/>
                            <a:gd name="T47" fmla="*/ 1 h 815"/>
                            <a:gd name="T48" fmla="*/ 0 w 360"/>
                            <a:gd name="T49" fmla="*/ 1 h 815"/>
                            <a:gd name="T50" fmla="*/ 0 w 360"/>
                            <a:gd name="T51" fmla="*/ 1 h 815"/>
                            <a:gd name="T52" fmla="*/ 0 w 360"/>
                            <a:gd name="T53" fmla="*/ 1 h 815"/>
                            <a:gd name="T54" fmla="*/ 0 w 360"/>
                            <a:gd name="T55" fmla="*/ 1 h 815"/>
                            <a:gd name="T56" fmla="*/ 0 w 360"/>
                            <a:gd name="T57" fmla="*/ 1 h 815"/>
                            <a:gd name="T58" fmla="*/ 0 w 360"/>
                            <a:gd name="T59" fmla="*/ 1 h 815"/>
                            <a:gd name="T60" fmla="*/ 0 w 360"/>
                            <a:gd name="T61" fmla="*/ 1 h 815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</a:gdLst>
                          <a:ahLst/>
                          <a:cxnLst>
                            <a:cxn ang="T62">
                              <a:pos x="T0" y="T1"/>
                            </a:cxn>
                            <a:cxn ang="T63">
                              <a:pos x="T2" y="T3"/>
                            </a:cxn>
                            <a:cxn ang="T64">
                              <a:pos x="T4" y="T5"/>
                            </a:cxn>
                            <a:cxn ang="T65">
                              <a:pos x="T6" y="T7"/>
                            </a:cxn>
                            <a:cxn ang="T66">
                              <a:pos x="T8" y="T9"/>
                            </a:cxn>
                            <a:cxn ang="T67">
                              <a:pos x="T10" y="T11"/>
                            </a:cxn>
                            <a:cxn ang="T68">
                              <a:pos x="T12" y="T13"/>
                            </a:cxn>
                            <a:cxn ang="T69">
                              <a:pos x="T14" y="T15"/>
                            </a:cxn>
                            <a:cxn ang="T70">
                              <a:pos x="T16" y="T17"/>
                            </a:cxn>
                            <a:cxn ang="T71">
                              <a:pos x="T18" y="T19"/>
                            </a:cxn>
                            <a:cxn ang="T72">
                              <a:pos x="T20" y="T21"/>
                            </a:cxn>
                            <a:cxn ang="T73">
                              <a:pos x="T22" y="T23"/>
                            </a:cxn>
                            <a:cxn ang="T74">
                              <a:pos x="T24" y="T25"/>
                            </a:cxn>
                            <a:cxn ang="T75">
                              <a:pos x="T26" y="T27"/>
                            </a:cxn>
                            <a:cxn ang="T76">
                              <a:pos x="T28" y="T29"/>
                            </a:cxn>
                            <a:cxn ang="T77">
                              <a:pos x="T30" y="T31"/>
                            </a:cxn>
                            <a:cxn ang="T78">
                              <a:pos x="T32" y="T33"/>
                            </a:cxn>
                            <a:cxn ang="T79">
                              <a:pos x="T34" y="T35"/>
                            </a:cxn>
                            <a:cxn ang="T80">
                              <a:pos x="T36" y="T37"/>
                            </a:cxn>
                            <a:cxn ang="T81">
                              <a:pos x="T38" y="T39"/>
                            </a:cxn>
                            <a:cxn ang="T82">
                              <a:pos x="T40" y="T41"/>
                            </a:cxn>
                            <a:cxn ang="T83">
                              <a:pos x="T42" y="T43"/>
                            </a:cxn>
                            <a:cxn ang="T84">
                              <a:pos x="T44" y="T45"/>
                            </a:cxn>
                            <a:cxn ang="T85">
                              <a:pos x="T46" y="T47"/>
                            </a:cxn>
                            <a:cxn ang="T86">
                              <a:pos x="T48" y="T49"/>
                            </a:cxn>
                            <a:cxn ang="T87">
                              <a:pos x="T50" y="T51"/>
                            </a:cxn>
                            <a:cxn ang="T88">
                              <a:pos x="T52" y="T53"/>
                            </a:cxn>
                            <a:cxn ang="T89">
                              <a:pos x="T54" y="T55"/>
                            </a:cxn>
                            <a:cxn ang="T90">
                              <a:pos x="T56" y="T57"/>
                            </a:cxn>
                            <a:cxn ang="T91">
                              <a:pos x="T58" y="T59"/>
                            </a:cxn>
                            <a:cxn ang="T92">
                              <a:pos x="T60" y="T61"/>
                            </a:cxn>
                          </a:cxnLst>
                          <a:rect l="0" t="0" r="r" b="b"/>
                          <a:pathLst>
                            <a:path w="360" h="815">
                              <a:moveTo>
                                <a:pt x="289" y="487"/>
                              </a:moveTo>
                              <a:lnTo>
                                <a:pt x="360" y="464"/>
                              </a:lnTo>
                              <a:lnTo>
                                <a:pt x="328" y="354"/>
                              </a:lnTo>
                              <a:lnTo>
                                <a:pt x="334" y="242"/>
                              </a:lnTo>
                              <a:lnTo>
                                <a:pt x="297" y="201"/>
                              </a:lnTo>
                              <a:lnTo>
                                <a:pt x="217" y="173"/>
                              </a:lnTo>
                              <a:lnTo>
                                <a:pt x="250" y="150"/>
                              </a:lnTo>
                              <a:lnTo>
                                <a:pt x="277" y="92"/>
                              </a:lnTo>
                              <a:lnTo>
                                <a:pt x="245" y="21"/>
                              </a:lnTo>
                              <a:lnTo>
                                <a:pt x="199" y="0"/>
                              </a:lnTo>
                              <a:lnTo>
                                <a:pt x="118" y="7"/>
                              </a:lnTo>
                              <a:lnTo>
                                <a:pt x="73" y="79"/>
                              </a:lnTo>
                              <a:lnTo>
                                <a:pt x="83" y="128"/>
                              </a:lnTo>
                              <a:lnTo>
                                <a:pt x="108" y="157"/>
                              </a:lnTo>
                              <a:lnTo>
                                <a:pt x="127" y="167"/>
                              </a:lnTo>
                              <a:lnTo>
                                <a:pt x="70" y="189"/>
                              </a:lnTo>
                              <a:lnTo>
                                <a:pt x="24" y="282"/>
                              </a:lnTo>
                              <a:lnTo>
                                <a:pt x="24" y="379"/>
                              </a:lnTo>
                              <a:lnTo>
                                <a:pt x="0" y="495"/>
                              </a:lnTo>
                              <a:lnTo>
                                <a:pt x="51" y="487"/>
                              </a:lnTo>
                              <a:lnTo>
                                <a:pt x="9" y="638"/>
                              </a:lnTo>
                              <a:lnTo>
                                <a:pt x="57" y="625"/>
                              </a:lnTo>
                              <a:lnTo>
                                <a:pt x="105" y="629"/>
                              </a:lnTo>
                              <a:lnTo>
                                <a:pt x="108" y="713"/>
                              </a:lnTo>
                              <a:lnTo>
                                <a:pt x="127" y="812"/>
                              </a:lnTo>
                              <a:lnTo>
                                <a:pt x="220" y="815"/>
                              </a:lnTo>
                              <a:lnTo>
                                <a:pt x="224" y="690"/>
                              </a:lnTo>
                              <a:lnTo>
                                <a:pt x="240" y="653"/>
                              </a:lnTo>
                              <a:lnTo>
                                <a:pt x="345" y="638"/>
                              </a:lnTo>
                              <a:lnTo>
                                <a:pt x="298" y="539"/>
                              </a:lnTo>
                              <a:lnTo>
                                <a:pt x="289" y="487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tx2"/>
                        </a:solidFill>
                        <a:ln w="1905">
                          <a:solidFill>
                            <a:schemeClr val="tx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MX" sz="12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31" name="Freeform 75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152" y="2301"/>
                          <a:ext cx="70" cy="71"/>
                        </a:xfrm>
                        <a:custGeom>
                          <a:avLst/>
                          <a:gdLst>
                            <a:gd name="T0" fmla="*/ 0 w 142"/>
                            <a:gd name="T1" fmla="*/ 1 h 142"/>
                            <a:gd name="T2" fmla="*/ 0 w 142"/>
                            <a:gd name="T3" fmla="*/ 1 h 142"/>
                            <a:gd name="T4" fmla="*/ 0 w 142"/>
                            <a:gd name="T5" fmla="*/ 1 h 142"/>
                            <a:gd name="T6" fmla="*/ 0 w 142"/>
                            <a:gd name="T7" fmla="*/ 1 h 142"/>
                            <a:gd name="T8" fmla="*/ 0 w 142"/>
                            <a:gd name="T9" fmla="*/ 1 h 142"/>
                            <a:gd name="T10" fmla="*/ 0 w 142"/>
                            <a:gd name="T11" fmla="*/ 1 h 142"/>
                            <a:gd name="T12" fmla="*/ 0 w 142"/>
                            <a:gd name="T13" fmla="*/ 1 h 142"/>
                            <a:gd name="T14" fmla="*/ 0 w 142"/>
                            <a:gd name="T15" fmla="*/ 1 h 142"/>
                            <a:gd name="T16" fmla="*/ 0 w 142"/>
                            <a:gd name="T17" fmla="*/ 0 h 142"/>
                            <a:gd name="T18" fmla="*/ 0 w 142"/>
                            <a:gd name="T19" fmla="*/ 1 h 142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0" t="0" r="r" b="b"/>
                          <a:pathLst>
                            <a:path w="142" h="142">
                              <a:moveTo>
                                <a:pt x="30" y="14"/>
                              </a:moveTo>
                              <a:lnTo>
                                <a:pt x="0" y="53"/>
                              </a:lnTo>
                              <a:lnTo>
                                <a:pt x="4" y="106"/>
                              </a:lnTo>
                              <a:lnTo>
                                <a:pt x="58" y="142"/>
                              </a:lnTo>
                              <a:lnTo>
                                <a:pt x="96" y="134"/>
                              </a:lnTo>
                              <a:lnTo>
                                <a:pt x="127" y="113"/>
                              </a:lnTo>
                              <a:lnTo>
                                <a:pt x="142" y="79"/>
                              </a:lnTo>
                              <a:lnTo>
                                <a:pt x="129" y="25"/>
                              </a:lnTo>
                              <a:lnTo>
                                <a:pt x="81" y="0"/>
                              </a:lnTo>
                              <a:lnTo>
                                <a:pt x="30" y="1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tx2"/>
                        </a:solidFill>
                        <a:ln w="1905">
                          <a:solidFill>
                            <a:schemeClr val="tx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MX" sz="12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32" name="Freeform 75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119" y="2385"/>
                          <a:ext cx="143" cy="303"/>
                        </a:xfrm>
                        <a:custGeom>
                          <a:avLst/>
                          <a:gdLst>
                            <a:gd name="T0" fmla="*/ 1 w 285"/>
                            <a:gd name="T1" fmla="*/ 0 h 607"/>
                            <a:gd name="T2" fmla="*/ 1 w 285"/>
                            <a:gd name="T3" fmla="*/ 0 h 607"/>
                            <a:gd name="T4" fmla="*/ 1 w 285"/>
                            <a:gd name="T5" fmla="*/ 0 h 607"/>
                            <a:gd name="T6" fmla="*/ 1 w 285"/>
                            <a:gd name="T7" fmla="*/ 0 h 607"/>
                            <a:gd name="T8" fmla="*/ 1 w 285"/>
                            <a:gd name="T9" fmla="*/ 0 h 607"/>
                            <a:gd name="T10" fmla="*/ 1 w 285"/>
                            <a:gd name="T11" fmla="*/ 0 h 607"/>
                            <a:gd name="T12" fmla="*/ 1 w 285"/>
                            <a:gd name="T13" fmla="*/ 0 h 607"/>
                            <a:gd name="T14" fmla="*/ 1 w 285"/>
                            <a:gd name="T15" fmla="*/ 0 h 607"/>
                            <a:gd name="T16" fmla="*/ 1 w 285"/>
                            <a:gd name="T17" fmla="*/ 0 h 607"/>
                            <a:gd name="T18" fmla="*/ 1 w 285"/>
                            <a:gd name="T19" fmla="*/ 0 h 607"/>
                            <a:gd name="T20" fmla="*/ 1 w 285"/>
                            <a:gd name="T21" fmla="*/ 0 h 607"/>
                            <a:gd name="T22" fmla="*/ 1 w 285"/>
                            <a:gd name="T23" fmla="*/ 0 h 607"/>
                            <a:gd name="T24" fmla="*/ 1 w 285"/>
                            <a:gd name="T25" fmla="*/ 0 h 607"/>
                            <a:gd name="T26" fmla="*/ 1 w 285"/>
                            <a:gd name="T27" fmla="*/ 0 h 607"/>
                            <a:gd name="T28" fmla="*/ 1 w 285"/>
                            <a:gd name="T29" fmla="*/ 0 h 607"/>
                            <a:gd name="T30" fmla="*/ 1 w 285"/>
                            <a:gd name="T31" fmla="*/ 0 h 607"/>
                            <a:gd name="T32" fmla="*/ 1 w 285"/>
                            <a:gd name="T33" fmla="*/ 0 h 607"/>
                            <a:gd name="T34" fmla="*/ 1 w 285"/>
                            <a:gd name="T35" fmla="*/ 0 h 607"/>
                            <a:gd name="T36" fmla="*/ 1 w 285"/>
                            <a:gd name="T37" fmla="*/ 0 h 607"/>
                            <a:gd name="T38" fmla="*/ 1 w 285"/>
                            <a:gd name="T39" fmla="*/ 0 h 607"/>
                            <a:gd name="T40" fmla="*/ 1 w 285"/>
                            <a:gd name="T41" fmla="*/ 0 h 607"/>
                            <a:gd name="T42" fmla="*/ 1 w 285"/>
                            <a:gd name="T43" fmla="*/ 0 h 607"/>
                            <a:gd name="T44" fmla="*/ 1 w 285"/>
                            <a:gd name="T45" fmla="*/ 0 h 607"/>
                            <a:gd name="T46" fmla="*/ 1 w 285"/>
                            <a:gd name="T47" fmla="*/ 0 h 607"/>
                            <a:gd name="T48" fmla="*/ 1 w 285"/>
                            <a:gd name="T49" fmla="*/ 0 h 607"/>
                            <a:gd name="T50" fmla="*/ 0 w 285"/>
                            <a:gd name="T51" fmla="*/ 0 h 607"/>
                            <a:gd name="T52" fmla="*/ 1 w 285"/>
                            <a:gd name="T53" fmla="*/ 0 h 607"/>
                            <a:gd name="T54" fmla="*/ 1 w 285"/>
                            <a:gd name="T55" fmla="*/ 0 h 607"/>
                            <a:gd name="T56" fmla="*/ 1 w 285"/>
                            <a:gd name="T57" fmla="*/ 0 h 607"/>
                            <a:gd name="T58" fmla="*/ 1 w 285"/>
                            <a:gd name="T59" fmla="*/ 0 h 607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</a:gdLst>
                          <a:ahLst/>
                          <a:cxnLst>
                            <a:cxn ang="T60">
                              <a:pos x="T0" y="T1"/>
                            </a:cxn>
                            <a:cxn ang="T61">
                              <a:pos x="T2" y="T3"/>
                            </a:cxn>
                            <a:cxn ang="T62">
                              <a:pos x="T4" y="T5"/>
                            </a:cxn>
                            <a:cxn ang="T63">
                              <a:pos x="T6" y="T7"/>
                            </a:cxn>
                            <a:cxn ang="T64">
                              <a:pos x="T8" y="T9"/>
                            </a:cxn>
                            <a:cxn ang="T65">
                              <a:pos x="T10" y="T11"/>
                            </a:cxn>
                            <a:cxn ang="T66">
                              <a:pos x="T12" y="T13"/>
                            </a:cxn>
                            <a:cxn ang="T67">
                              <a:pos x="T14" y="T15"/>
                            </a:cxn>
                            <a:cxn ang="T68">
                              <a:pos x="T16" y="T17"/>
                            </a:cxn>
                            <a:cxn ang="T69">
                              <a:pos x="T18" y="T19"/>
                            </a:cxn>
                            <a:cxn ang="T70">
                              <a:pos x="T20" y="T21"/>
                            </a:cxn>
                            <a:cxn ang="T71">
                              <a:pos x="T22" y="T23"/>
                            </a:cxn>
                            <a:cxn ang="T72">
                              <a:pos x="T24" y="T25"/>
                            </a:cxn>
                            <a:cxn ang="T73">
                              <a:pos x="T26" y="T27"/>
                            </a:cxn>
                            <a:cxn ang="T74">
                              <a:pos x="T28" y="T29"/>
                            </a:cxn>
                            <a:cxn ang="T75">
                              <a:pos x="T30" y="T31"/>
                            </a:cxn>
                            <a:cxn ang="T76">
                              <a:pos x="T32" y="T33"/>
                            </a:cxn>
                            <a:cxn ang="T77">
                              <a:pos x="T34" y="T35"/>
                            </a:cxn>
                            <a:cxn ang="T78">
                              <a:pos x="T36" y="T37"/>
                            </a:cxn>
                            <a:cxn ang="T79">
                              <a:pos x="T38" y="T39"/>
                            </a:cxn>
                            <a:cxn ang="T80">
                              <a:pos x="T40" y="T41"/>
                            </a:cxn>
                            <a:cxn ang="T81">
                              <a:pos x="T42" y="T43"/>
                            </a:cxn>
                            <a:cxn ang="T82">
                              <a:pos x="T44" y="T45"/>
                            </a:cxn>
                            <a:cxn ang="T83">
                              <a:pos x="T46" y="T47"/>
                            </a:cxn>
                            <a:cxn ang="T84">
                              <a:pos x="T48" y="T49"/>
                            </a:cxn>
                            <a:cxn ang="T85">
                              <a:pos x="T50" y="T51"/>
                            </a:cxn>
                            <a:cxn ang="T86">
                              <a:pos x="T52" y="T53"/>
                            </a:cxn>
                            <a:cxn ang="T87">
                              <a:pos x="T54" y="T55"/>
                            </a:cxn>
                            <a:cxn ang="T88">
                              <a:pos x="T56" y="T57"/>
                            </a:cxn>
                            <a:cxn ang="T89">
                              <a:pos x="T58" y="T59"/>
                            </a:cxn>
                          </a:cxnLst>
                          <a:rect l="0" t="0" r="r" b="b"/>
                          <a:pathLst>
                            <a:path w="285" h="607">
                              <a:moveTo>
                                <a:pt x="70" y="205"/>
                              </a:moveTo>
                              <a:lnTo>
                                <a:pt x="52" y="296"/>
                              </a:lnTo>
                              <a:lnTo>
                                <a:pt x="23" y="353"/>
                              </a:lnTo>
                              <a:lnTo>
                                <a:pt x="6" y="425"/>
                              </a:lnTo>
                              <a:lnTo>
                                <a:pt x="85" y="417"/>
                              </a:lnTo>
                              <a:lnTo>
                                <a:pt x="107" y="597"/>
                              </a:lnTo>
                              <a:lnTo>
                                <a:pt x="156" y="607"/>
                              </a:lnTo>
                              <a:lnTo>
                                <a:pt x="166" y="501"/>
                              </a:lnTo>
                              <a:lnTo>
                                <a:pt x="188" y="425"/>
                              </a:lnTo>
                              <a:lnTo>
                                <a:pt x="269" y="425"/>
                              </a:lnTo>
                              <a:lnTo>
                                <a:pt x="234" y="355"/>
                              </a:lnTo>
                              <a:lnTo>
                                <a:pt x="223" y="287"/>
                              </a:lnTo>
                              <a:lnTo>
                                <a:pt x="213" y="228"/>
                              </a:lnTo>
                              <a:lnTo>
                                <a:pt x="222" y="152"/>
                              </a:lnTo>
                              <a:lnTo>
                                <a:pt x="234" y="262"/>
                              </a:lnTo>
                              <a:lnTo>
                                <a:pt x="246" y="281"/>
                              </a:lnTo>
                              <a:lnTo>
                                <a:pt x="285" y="273"/>
                              </a:lnTo>
                              <a:lnTo>
                                <a:pt x="268" y="185"/>
                              </a:lnTo>
                              <a:lnTo>
                                <a:pt x="267" y="84"/>
                              </a:lnTo>
                              <a:lnTo>
                                <a:pt x="239" y="35"/>
                              </a:lnTo>
                              <a:lnTo>
                                <a:pt x="179" y="8"/>
                              </a:lnTo>
                              <a:lnTo>
                                <a:pt x="93" y="0"/>
                              </a:lnTo>
                              <a:lnTo>
                                <a:pt x="39" y="38"/>
                              </a:lnTo>
                              <a:lnTo>
                                <a:pt x="16" y="104"/>
                              </a:lnTo>
                              <a:lnTo>
                                <a:pt x="10" y="183"/>
                              </a:lnTo>
                              <a:lnTo>
                                <a:pt x="0" y="284"/>
                              </a:lnTo>
                              <a:lnTo>
                                <a:pt x="37" y="281"/>
                              </a:lnTo>
                              <a:lnTo>
                                <a:pt x="47" y="201"/>
                              </a:lnTo>
                              <a:lnTo>
                                <a:pt x="65" y="134"/>
                              </a:lnTo>
                              <a:lnTo>
                                <a:pt x="70" y="205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tx2"/>
                        </a:solidFill>
                        <a:ln w="1905">
                          <a:solidFill>
                            <a:schemeClr val="tx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MX" sz="12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22" name="Group 76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91" y="2829"/>
                      <a:ext cx="142" cy="154"/>
                      <a:chOff x="837" y="3165"/>
                      <a:chExt cx="142" cy="154"/>
                    </a:xfrm>
                  </p:grpSpPr>
                  <p:sp>
                    <p:nvSpPr>
                      <p:cNvPr id="123" name="Freeform 7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37" y="3169"/>
                        <a:ext cx="66" cy="150"/>
                      </a:xfrm>
                      <a:custGeom>
                        <a:avLst/>
                        <a:gdLst>
                          <a:gd name="T0" fmla="*/ 0 w 347"/>
                          <a:gd name="T1" fmla="*/ 0 h 792"/>
                          <a:gd name="T2" fmla="*/ 0 w 347"/>
                          <a:gd name="T3" fmla="*/ 0 h 792"/>
                          <a:gd name="T4" fmla="*/ 0 w 347"/>
                          <a:gd name="T5" fmla="*/ 0 h 792"/>
                          <a:gd name="T6" fmla="*/ 0 w 347"/>
                          <a:gd name="T7" fmla="*/ 0 h 792"/>
                          <a:gd name="T8" fmla="*/ 0 w 347"/>
                          <a:gd name="T9" fmla="*/ 0 h 792"/>
                          <a:gd name="T10" fmla="*/ 0 w 347"/>
                          <a:gd name="T11" fmla="*/ 0 h 792"/>
                          <a:gd name="T12" fmla="*/ 0 w 347"/>
                          <a:gd name="T13" fmla="*/ 0 h 792"/>
                          <a:gd name="T14" fmla="*/ 0 w 347"/>
                          <a:gd name="T15" fmla="*/ 0 h 792"/>
                          <a:gd name="T16" fmla="*/ 0 w 347"/>
                          <a:gd name="T17" fmla="*/ 0 h 792"/>
                          <a:gd name="T18" fmla="*/ 0 w 347"/>
                          <a:gd name="T19" fmla="*/ 0 h 792"/>
                          <a:gd name="T20" fmla="*/ 0 w 347"/>
                          <a:gd name="T21" fmla="*/ 0 h 792"/>
                          <a:gd name="T22" fmla="*/ 0 w 347"/>
                          <a:gd name="T23" fmla="*/ 0 h 792"/>
                          <a:gd name="T24" fmla="*/ 0 w 347"/>
                          <a:gd name="T25" fmla="*/ 0 h 792"/>
                          <a:gd name="T26" fmla="*/ 0 w 347"/>
                          <a:gd name="T27" fmla="*/ 0 h 792"/>
                          <a:gd name="T28" fmla="*/ 0 w 347"/>
                          <a:gd name="T29" fmla="*/ 0 h 792"/>
                          <a:gd name="T30" fmla="*/ 0 w 347"/>
                          <a:gd name="T31" fmla="*/ 0 h 792"/>
                          <a:gd name="T32" fmla="*/ 0 w 347"/>
                          <a:gd name="T33" fmla="*/ 0 h 792"/>
                          <a:gd name="T34" fmla="*/ 0 w 347"/>
                          <a:gd name="T35" fmla="*/ 0 h 792"/>
                          <a:gd name="T36" fmla="*/ 0 w 347"/>
                          <a:gd name="T37" fmla="*/ 0 h 792"/>
                          <a:gd name="T38" fmla="*/ 0 w 347"/>
                          <a:gd name="T39" fmla="*/ 0 h 792"/>
                          <a:gd name="T40" fmla="*/ 0 w 347"/>
                          <a:gd name="T41" fmla="*/ 0 h 792"/>
                          <a:gd name="T42" fmla="*/ 0 w 347"/>
                          <a:gd name="T43" fmla="*/ 0 h 792"/>
                          <a:gd name="T44" fmla="*/ 0 w 347"/>
                          <a:gd name="T45" fmla="*/ 0 h 792"/>
                          <a:gd name="T46" fmla="*/ 0 w 347"/>
                          <a:gd name="T47" fmla="*/ 0 h 792"/>
                          <a:gd name="T48" fmla="*/ 0 w 347"/>
                          <a:gd name="T49" fmla="*/ 0 h 792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</a:gdLst>
                        <a:ahLst/>
                        <a:cxnLst>
                          <a:cxn ang="T50">
                            <a:pos x="T0" y="T1"/>
                          </a:cxn>
                          <a:cxn ang="T51">
                            <a:pos x="T2" y="T3"/>
                          </a:cxn>
                          <a:cxn ang="T52">
                            <a:pos x="T4" y="T5"/>
                          </a:cxn>
                          <a:cxn ang="T53">
                            <a:pos x="T6" y="T7"/>
                          </a:cxn>
                          <a:cxn ang="T54">
                            <a:pos x="T8" y="T9"/>
                          </a:cxn>
                          <a:cxn ang="T55">
                            <a:pos x="T10" y="T11"/>
                          </a:cxn>
                          <a:cxn ang="T56">
                            <a:pos x="T12" y="T13"/>
                          </a:cxn>
                          <a:cxn ang="T57">
                            <a:pos x="T14" y="T15"/>
                          </a:cxn>
                          <a:cxn ang="T58">
                            <a:pos x="T16" y="T17"/>
                          </a:cxn>
                          <a:cxn ang="T59">
                            <a:pos x="T18" y="T19"/>
                          </a:cxn>
                          <a:cxn ang="T60">
                            <a:pos x="T20" y="T21"/>
                          </a:cxn>
                          <a:cxn ang="T61">
                            <a:pos x="T22" y="T23"/>
                          </a:cxn>
                          <a:cxn ang="T62">
                            <a:pos x="T24" y="T25"/>
                          </a:cxn>
                          <a:cxn ang="T63">
                            <a:pos x="T26" y="T27"/>
                          </a:cxn>
                          <a:cxn ang="T64">
                            <a:pos x="T28" y="T29"/>
                          </a:cxn>
                          <a:cxn ang="T65">
                            <a:pos x="T30" y="T31"/>
                          </a:cxn>
                          <a:cxn ang="T66">
                            <a:pos x="T32" y="T33"/>
                          </a:cxn>
                          <a:cxn ang="T67">
                            <a:pos x="T34" y="T35"/>
                          </a:cxn>
                          <a:cxn ang="T68">
                            <a:pos x="T36" y="T37"/>
                          </a:cxn>
                          <a:cxn ang="T69">
                            <a:pos x="T38" y="T39"/>
                          </a:cxn>
                          <a:cxn ang="T70">
                            <a:pos x="T40" y="T41"/>
                          </a:cxn>
                          <a:cxn ang="T71">
                            <a:pos x="T42" y="T43"/>
                          </a:cxn>
                          <a:cxn ang="T72">
                            <a:pos x="T44" y="T45"/>
                          </a:cxn>
                          <a:cxn ang="T73">
                            <a:pos x="T46" y="T47"/>
                          </a:cxn>
                          <a:cxn ang="T74">
                            <a:pos x="T48" y="T49"/>
                          </a:cxn>
                        </a:cxnLst>
                        <a:rect l="0" t="0" r="r" b="b"/>
                        <a:pathLst>
                          <a:path w="347" h="792">
                            <a:moveTo>
                              <a:pt x="347" y="464"/>
                            </a:moveTo>
                            <a:lnTo>
                              <a:pt x="317" y="354"/>
                            </a:lnTo>
                            <a:lnTo>
                              <a:pt x="323" y="242"/>
                            </a:lnTo>
                            <a:lnTo>
                              <a:pt x="286" y="200"/>
                            </a:lnTo>
                            <a:lnTo>
                              <a:pt x="204" y="173"/>
                            </a:lnTo>
                            <a:lnTo>
                              <a:pt x="238" y="150"/>
                            </a:lnTo>
                            <a:lnTo>
                              <a:pt x="265" y="92"/>
                            </a:lnTo>
                            <a:lnTo>
                              <a:pt x="232" y="21"/>
                            </a:lnTo>
                            <a:lnTo>
                              <a:pt x="187" y="0"/>
                            </a:lnTo>
                            <a:lnTo>
                              <a:pt x="118" y="9"/>
                            </a:lnTo>
                            <a:lnTo>
                              <a:pt x="70" y="71"/>
                            </a:lnTo>
                            <a:lnTo>
                              <a:pt x="76" y="124"/>
                            </a:lnTo>
                            <a:lnTo>
                              <a:pt x="124" y="161"/>
                            </a:lnTo>
                            <a:lnTo>
                              <a:pt x="75" y="190"/>
                            </a:lnTo>
                            <a:lnTo>
                              <a:pt x="26" y="245"/>
                            </a:lnTo>
                            <a:lnTo>
                              <a:pt x="12" y="334"/>
                            </a:lnTo>
                            <a:lnTo>
                              <a:pt x="0" y="497"/>
                            </a:lnTo>
                            <a:lnTo>
                              <a:pt x="70" y="491"/>
                            </a:lnTo>
                            <a:lnTo>
                              <a:pt x="74" y="549"/>
                            </a:lnTo>
                            <a:lnTo>
                              <a:pt x="58" y="654"/>
                            </a:lnTo>
                            <a:lnTo>
                              <a:pt x="63" y="773"/>
                            </a:lnTo>
                            <a:lnTo>
                              <a:pt x="181" y="792"/>
                            </a:lnTo>
                            <a:lnTo>
                              <a:pt x="292" y="773"/>
                            </a:lnTo>
                            <a:lnTo>
                              <a:pt x="271" y="490"/>
                            </a:lnTo>
                            <a:lnTo>
                              <a:pt x="347" y="464"/>
                            </a:lnTo>
                            <a:close/>
                          </a:path>
                        </a:pathLst>
                      </a:custGeom>
                      <a:solidFill>
                        <a:schemeClr val="tx2"/>
                      </a:solidFill>
                      <a:ln w="1905">
                        <a:solidFill>
                          <a:schemeClr val="tx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MX" sz="12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grpSp>
                    <p:nvGrpSpPr>
                      <p:cNvPr id="124" name="Group 76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11" y="3165"/>
                        <a:ext cx="68" cy="154"/>
                        <a:chOff x="1102" y="2293"/>
                        <a:chExt cx="179" cy="408"/>
                      </a:xfrm>
                    </p:grpSpPr>
                    <p:sp>
                      <p:nvSpPr>
                        <p:cNvPr id="125" name="Freeform 76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102" y="2293"/>
                          <a:ext cx="179" cy="408"/>
                        </a:xfrm>
                        <a:custGeom>
                          <a:avLst/>
                          <a:gdLst>
                            <a:gd name="T0" fmla="*/ 0 w 360"/>
                            <a:gd name="T1" fmla="*/ 1 h 815"/>
                            <a:gd name="T2" fmla="*/ 0 w 360"/>
                            <a:gd name="T3" fmla="*/ 1 h 815"/>
                            <a:gd name="T4" fmla="*/ 0 w 360"/>
                            <a:gd name="T5" fmla="*/ 1 h 815"/>
                            <a:gd name="T6" fmla="*/ 0 w 360"/>
                            <a:gd name="T7" fmla="*/ 1 h 815"/>
                            <a:gd name="T8" fmla="*/ 0 w 360"/>
                            <a:gd name="T9" fmla="*/ 1 h 815"/>
                            <a:gd name="T10" fmla="*/ 0 w 360"/>
                            <a:gd name="T11" fmla="*/ 1 h 815"/>
                            <a:gd name="T12" fmla="*/ 0 w 360"/>
                            <a:gd name="T13" fmla="*/ 1 h 815"/>
                            <a:gd name="T14" fmla="*/ 0 w 360"/>
                            <a:gd name="T15" fmla="*/ 1 h 815"/>
                            <a:gd name="T16" fmla="*/ 0 w 360"/>
                            <a:gd name="T17" fmla="*/ 1 h 815"/>
                            <a:gd name="T18" fmla="*/ 0 w 360"/>
                            <a:gd name="T19" fmla="*/ 0 h 815"/>
                            <a:gd name="T20" fmla="*/ 0 w 360"/>
                            <a:gd name="T21" fmla="*/ 1 h 815"/>
                            <a:gd name="T22" fmla="*/ 0 w 360"/>
                            <a:gd name="T23" fmla="*/ 1 h 815"/>
                            <a:gd name="T24" fmla="*/ 0 w 360"/>
                            <a:gd name="T25" fmla="*/ 1 h 815"/>
                            <a:gd name="T26" fmla="*/ 0 w 360"/>
                            <a:gd name="T27" fmla="*/ 1 h 815"/>
                            <a:gd name="T28" fmla="*/ 0 w 360"/>
                            <a:gd name="T29" fmla="*/ 1 h 815"/>
                            <a:gd name="T30" fmla="*/ 0 w 360"/>
                            <a:gd name="T31" fmla="*/ 1 h 815"/>
                            <a:gd name="T32" fmla="*/ 0 w 360"/>
                            <a:gd name="T33" fmla="*/ 1 h 815"/>
                            <a:gd name="T34" fmla="*/ 0 w 360"/>
                            <a:gd name="T35" fmla="*/ 1 h 815"/>
                            <a:gd name="T36" fmla="*/ 0 w 360"/>
                            <a:gd name="T37" fmla="*/ 1 h 815"/>
                            <a:gd name="T38" fmla="*/ 0 w 360"/>
                            <a:gd name="T39" fmla="*/ 1 h 815"/>
                            <a:gd name="T40" fmla="*/ 0 w 360"/>
                            <a:gd name="T41" fmla="*/ 1 h 815"/>
                            <a:gd name="T42" fmla="*/ 0 w 360"/>
                            <a:gd name="T43" fmla="*/ 1 h 815"/>
                            <a:gd name="T44" fmla="*/ 0 w 360"/>
                            <a:gd name="T45" fmla="*/ 1 h 815"/>
                            <a:gd name="T46" fmla="*/ 0 w 360"/>
                            <a:gd name="T47" fmla="*/ 1 h 815"/>
                            <a:gd name="T48" fmla="*/ 0 w 360"/>
                            <a:gd name="T49" fmla="*/ 1 h 815"/>
                            <a:gd name="T50" fmla="*/ 0 w 360"/>
                            <a:gd name="T51" fmla="*/ 1 h 815"/>
                            <a:gd name="T52" fmla="*/ 0 w 360"/>
                            <a:gd name="T53" fmla="*/ 1 h 815"/>
                            <a:gd name="T54" fmla="*/ 0 w 360"/>
                            <a:gd name="T55" fmla="*/ 1 h 815"/>
                            <a:gd name="T56" fmla="*/ 0 w 360"/>
                            <a:gd name="T57" fmla="*/ 1 h 815"/>
                            <a:gd name="T58" fmla="*/ 0 w 360"/>
                            <a:gd name="T59" fmla="*/ 1 h 815"/>
                            <a:gd name="T60" fmla="*/ 0 w 360"/>
                            <a:gd name="T61" fmla="*/ 1 h 815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</a:gdLst>
                          <a:ahLst/>
                          <a:cxnLst>
                            <a:cxn ang="T62">
                              <a:pos x="T0" y="T1"/>
                            </a:cxn>
                            <a:cxn ang="T63">
                              <a:pos x="T2" y="T3"/>
                            </a:cxn>
                            <a:cxn ang="T64">
                              <a:pos x="T4" y="T5"/>
                            </a:cxn>
                            <a:cxn ang="T65">
                              <a:pos x="T6" y="T7"/>
                            </a:cxn>
                            <a:cxn ang="T66">
                              <a:pos x="T8" y="T9"/>
                            </a:cxn>
                            <a:cxn ang="T67">
                              <a:pos x="T10" y="T11"/>
                            </a:cxn>
                            <a:cxn ang="T68">
                              <a:pos x="T12" y="T13"/>
                            </a:cxn>
                            <a:cxn ang="T69">
                              <a:pos x="T14" y="T15"/>
                            </a:cxn>
                            <a:cxn ang="T70">
                              <a:pos x="T16" y="T17"/>
                            </a:cxn>
                            <a:cxn ang="T71">
                              <a:pos x="T18" y="T19"/>
                            </a:cxn>
                            <a:cxn ang="T72">
                              <a:pos x="T20" y="T21"/>
                            </a:cxn>
                            <a:cxn ang="T73">
                              <a:pos x="T22" y="T23"/>
                            </a:cxn>
                            <a:cxn ang="T74">
                              <a:pos x="T24" y="T25"/>
                            </a:cxn>
                            <a:cxn ang="T75">
                              <a:pos x="T26" y="T27"/>
                            </a:cxn>
                            <a:cxn ang="T76">
                              <a:pos x="T28" y="T29"/>
                            </a:cxn>
                            <a:cxn ang="T77">
                              <a:pos x="T30" y="T31"/>
                            </a:cxn>
                            <a:cxn ang="T78">
                              <a:pos x="T32" y="T33"/>
                            </a:cxn>
                            <a:cxn ang="T79">
                              <a:pos x="T34" y="T35"/>
                            </a:cxn>
                            <a:cxn ang="T80">
                              <a:pos x="T36" y="T37"/>
                            </a:cxn>
                            <a:cxn ang="T81">
                              <a:pos x="T38" y="T39"/>
                            </a:cxn>
                            <a:cxn ang="T82">
                              <a:pos x="T40" y="T41"/>
                            </a:cxn>
                            <a:cxn ang="T83">
                              <a:pos x="T42" y="T43"/>
                            </a:cxn>
                            <a:cxn ang="T84">
                              <a:pos x="T44" y="T45"/>
                            </a:cxn>
                            <a:cxn ang="T85">
                              <a:pos x="T46" y="T47"/>
                            </a:cxn>
                            <a:cxn ang="T86">
                              <a:pos x="T48" y="T49"/>
                            </a:cxn>
                            <a:cxn ang="T87">
                              <a:pos x="T50" y="T51"/>
                            </a:cxn>
                            <a:cxn ang="T88">
                              <a:pos x="T52" y="T53"/>
                            </a:cxn>
                            <a:cxn ang="T89">
                              <a:pos x="T54" y="T55"/>
                            </a:cxn>
                            <a:cxn ang="T90">
                              <a:pos x="T56" y="T57"/>
                            </a:cxn>
                            <a:cxn ang="T91">
                              <a:pos x="T58" y="T59"/>
                            </a:cxn>
                            <a:cxn ang="T92">
                              <a:pos x="T60" y="T61"/>
                            </a:cxn>
                          </a:cxnLst>
                          <a:rect l="0" t="0" r="r" b="b"/>
                          <a:pathLst>
                            <a:path w="360" h="815">
                              <a:moveTo>
                                <a:pt x="289" y="487"/>
                              </a:moveTo>
                              <a:lnTo>
                                <a:pt x="360" y="464"/>
                              </a:lnTo>
                              <a:lnTo>
                                <a:pt x="328" y="354"/>
                              </a:lnTo>
                              <a:lnTo>
                                <a:pt x="334" y="242"/>
                              </a:lnTo>
                              <a:lnTo>
                                <a:pt x="297" y="201"/>
                              </a:lnTo>
                              <a:lnTo>
                                <a:pt x="217" y="173"/>
                              </a:lnTo>
                              <a:lnTo>
                                <a:pt x="250" y="150"/>
                              </a:lnTo>
                              <a:lnTo>
                                <a:pt x="277" y="92"/>
                              </a:lnTo>
                              <a:lnTo>
                                <a:pt x="245" y="21"/>
                              </a:lnTo>
                              <a:lnTo>
                                <a:pt x="199" y="0"/>
                              </a:lnTo>
                              <a:lnTo>
                                <a:pt x="118" y="7"/>
                              </a:lnTo>
                              <a:lnTo>
                                <a:pt x="73" y="79"/>
                              </a:lnTo>
                              <a:lnTo>
                                <a:pt x="83" y="128"/>
                              </a:lnTo>
                              <a:lnTo>
                                <a:pt x="108" y="157"/>
                              </a:lnTo>
                              <a:lnTo>
                                <a:pt x="127" y="167"/>
                              </a:lnTo>
                              <a:lnTo>
                                <a:pt x="70" y="189"/>
                              </a:lnTo>
                              <a:lnTo>
                                <a:pt x="24" y="282"/>
                              </a:lnTo>
                              <a:lnTo>
                                <a:pt x="24" y="379"/>
                              </a:lnTo>
                              <a:lnTo>
                                <a:pt x="0" y="495"/>
                              </a:lnTo>
                              <a:lnTo>
                                <a:pt x="51" y="487"/>
                              </a:lnTo>
                              <a:lnTo>
                                <a:pt x="9" y="638"/>
                              </a:lnTo>
                              <a:lnTo>
                                <a:pt x="57" y="625"/>
                              </a:lnTo>
                              <a:lnTo>
                                <a:pt x="105" y="629"/>
                              </a:lnTo>
                              <a:lnTo>
                                <a:pt x="108" y="713"/>
                              </a:lnTo>
                              <a:lnTo>
                                <a:pt x="127" y="812"/>
                              </a:lnTo>
                              <a:lnTo>
                                <a:pt x="220" y="815"/>
                              </a:lnTo>
                              <a:lnTo>
                                <a:pt x="224" y="690"/>
                              </a:lnTo>
                              <a:lnTo>
                                <a:pt x="240" y="653"/>
                              </a:lnTo>
                              <a:lnTo>
                                <a:pt x="345" y="638"/>
                              </a:lnTo>
                              <a:lnTo>
                                <a:pt x="298" y="539"/>
                              </a:lnTo>
                              <a:lnTo>
                                <a:pt x="289" y="487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tx2"/>
                        </a:solidFill>
                        <a:ln w="1905">
                          <a:solidFill>
                            <a:schemeClr val="tx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MX" sz="12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26" name="Freeform 76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152" y="2301"/>
                          <a:ext cx="70" cy="71"/>
                        </a:xfrm>
                        <a:custGeom>
                          <a:avLst/>
                          <a:gdLst>
                            <a:gd name="T0" fmla="*/ 0 w 142"/>
                            <a:gd name="T1" fmla="*/ 1 h 142"/>
                            <a:gd name="T2" fmla="*/ 0 w 142"/>
                            <a:gd name="T3" fmla="*/ 1 h 142"/>
                            <a:gd name="T4" fmla="*/ 0 w 142"/>
                            <a:gd name="T5" fmla="*/ 1 h 142"/>
                            <a:gd name="T6" fmla="*/ 0 w 142"/>
                            <a:gd name="T7" fmla="*/ 1 h 142"/>
                            <a:gd name="T8" fmla="*/ 0 w 142"/>
                            <a:gd name="T9" fmla="*/ 1 h 142"/>
                            <a:gd name="T10" fmla="*/ 0 w 142"/>
                            <a:gd name="T11" fmla="*/ 1 h 142"/>
                            <a:gd name="T12" fmla="*/ 0 w 142"/>
                            <a:gd name="T13" fmla="*/ 1 h 142"/>
                            <a:gd name="T14" fmla="*/ 0 w 142"/>
                            <a:gd name="T15" fmla="*/ 1 h 142"/>
                            <a:gd name="T16" fmla="*/ 0 w 142"/>
                            <a:gd name="T17" fmla="*/ 0 h 142"/>
                            <a:gd name="T18" fmla="*/ 0 w 142"/>
                            <a:gd name="T19" fmla="*/ 1 h 142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0" t="0" r="r" b="b"/>
                          <a:pathLst>
                            <a:path w="142" h="142">
                              <a:moveTo>
                                <a:pt x="30" y="14"/>
                              </a:moveTo>
                              <a:lnTo>
                                <a:pt x="0" y="53"/>
                              </a:lnTo>
                              <a:lnTo>
                                <a:pt x="4" y="106"/>
                              </a:lnTo>
                              <a:lnTo>
                                <a:pt x="58" y="142"/>
                              </a:lnTo>
                              <a:lnTo>
                                <a:pt x="96" y="134"/>
                              </a:lnTo>
                              <a:lnTo>
                                <a:pt x="127" y="113"/>
                              </a:lnTo>
                              <a:lnTo>
                                <a:pt x="142" y="79"/>
                              </a:lnTo>
                              <a:lnTo>
                                <a:pt x="129" y="25"/>
                              </a:lnTo>
                              <a:lnTo>
                                <a:pt x="81" y="0"/>
                              </a:lnTo>
                              <a:lnTo>
                                <a:pt x="30" y="1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tx2"/>
                        </a:solidFill>
                        <a:ln w="1905">
                          <a:solidFill>
                            <a:schemeClr val="tx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MX" sz="12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27" name="Freeform 76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119" y="2385"/>
                          <a:ext cx="143" cy="303"/>
                        </a:xfrm>
                        <a:custGeom>
                          <a:avLst/>
                          <a:gdLst>
                            <a:gd name="T0" fmla="*/ 1 w 285"/>
                            <a:gd name="T1" fmla="*/ 0 h 607"/>
                            <a:gd name="T2" fmla="*/ 1 w 285"/>
                            <a:gd name="T3" fmla="*/ 0 h 607"/>
                            <a:gd name="T4" fmla="*/ 1 w 285"/>
                            <a:gd name="T5" fmla="*/ 0 h 607"/>
                            <a:gd name="T6" fmla="*/ 1 w 285"/>
                            <a:gd name="T7" fmla="*/ 0 h 607"/>
                            <a:gd name="T8" fmla="*/ 1 w 285"/>
                            <a:gd name="T9" fmla="*/ 0 h 607"/>
                            <a:gd name="T10" fmla="*/ 1 w 285"/>
                            <a:gd name="T11" fmla="*/ 0 h 607"/>
                            <a:gd name="T12" fmla="*/ 1 w 285"/>
                            <a:gd name="T13" fmla="*/ 0 h 607"/>
                            <a:gd name="T14" fmla="*/ 1 w 285"/>
                            <a:gd name="T15" fmla="*/ 0 h 607"/>
                            <a:gd name="T16" fmla="*/ 1 w 285"/>
                            <a:gd name="T17" fmla="*/ 0 h 607"/>
                            <a:gd name="T18" fmla="*/ 1 w 285"/>
                            <a:gd name="T19" fmla="*/ 0 h 607"/>
                            <a:gd name="T20" fmla="*/ 1 w 285"/>
                            <a:gd name="T21" fmla="*/ 0 h 607"/>
                            <a:gd name="T22" fmla="*/ 1 w 285"/>
                            <a:gd name="T23" fmla="*/ 0 h 607"/>
                            <a:gd name="T24" fmla="*/ 1 w 285"/>
                            <a:gd name="T25" fmla="*/ 0 h 607"/>
                            <a:gd name="T26" fmla="*/ 1 w 285"/>
                            <a:gd name="T27" fmla="*/ 0 h 607"/>
                            <a:gd name="T28" fmla="*/ 1 w 285"/>
                            <a:gd name="T29" fmla="*/ 0 h 607"/>
                            <a:gd name="T30" fmla="*/ 1 w 285"/>
                            <a:gd name="T31" fmla="*/ 0 h 607"/>
                            <a:gd name="T32" fmla="*/ 1 w 285"/>
                            <a:gd name="T33" fmla="*/ 0 h 607"/>
                            <a:gd name="T34" fmla="*/ 1 w 285"/>
                            <a:gd name="T35" fmla="*/ 0 h 607"/>
                            <a:gd name="T36" fmla="*/ 1 w 285"/>
                            <a:gd name="T37" fmla="*/ 0 h 607"/>
                            <a:gd name="T38" fmla="*/ 1 w 285"/>
                            <a:gd name="T39" fmla="*/ 0 h 607"/>
                            <a:gd name="T40" fmla="*/ 1 w 285"/>
                            <a:gd name="T41" fmla="*/ 0 h 607"/>
                            <a:gd name="T42" fmla="*/ 1 w 285"/>
                            <a:gd name="T43" fmla="*/ 0 h 607"/>
                            <a:gd name="T44" fmla="*/ 1 w 285"/>
                            <a:gd name="T45" fmla="*/ 0 h 607"/>
                            <a:gd name="T46" fmla="*/ 1 w 285"/>
                            <a:gd name="T47" fmla="*/ 0 h 607"/>
                            <a:gd name="T48" fmla="*/ 1 w 285"/>
                            <a:gd name="T49" fmla="*/ 0 h 607"/>
                            <a:gd name="T50" fmla="*/ 0 w 285"/>
                            <a:gd name="T51" fmla="*/ 0 h 607"/>
                            <a:gd name="T52" fmla="*/ 1 w 285"/>
                            <a:gd name="T53" fmla="*/ 0 h 607"/>
                            <a:gd name="T54" fmla="*/ 1 w 285"/>
                            <a:gd name="T55" fmla="*/ 0 h 607"/>
                            <a:gd name="T56" fmla="*/ 1 w 285"/>
                            <a:gd name="T57" fmla="*/ 0 h 607"/>
                            <a:gd name="T58" fmla="*/ 1 w 285"/>
                            <a:gd name="T59" fmla="*/ 0 h 607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</a:gdLst>
                          <a:ahLst/>
                          <a:cxnLst>
                            <a:cxn ang="T60">
                              <a:pos x="T0" y="T1"/>
                            </a:cxn>
                            <a:cxn ang="T61">
                              <a:pos x="T2" y="T3"/>
                            </a:cxn>
                            <a:cxn ang="T62">
                              <a:pos x="T4" y="T5"/>
                            </a:cxn>
                            <a:cxn ang="T63">
                              <a:pos x="T6" y="T7"/>
                            </a:cxn>
                            <a:cxn ang="T64">
                              <a:pos x="T8" y="T9"/>
                            </a:cxn>
                            <a:cxn ang="T65">
                              <a:pos x="T10" y="T11"/>
                            </a:cxn>
                            <a:cxn ang="T66">
                              <a:pos x="T12" y="T13"/>
                            </a:cxn>
                            <a:cxn ang="T67">
                              <a:pos x="T14" y="T15"/>
                            </a:cxn>
                            <a:cxn ang="T68">
                              <a:pos x="T16" y="T17"/>
                            </a:cxn>
                            <a:cxn ang="T69">
                              <a:pos x="T18" y="T19"/>
                            </a:cxn>
                            <a:cxn ang="T70">
                              <a:pos x="T20" y="T21"/>
                            </a:cxn>
                            <a:cxn ang="T71">
                              <a:pos x="T22" y="T23"/>
                            </a:cxn>
                            <a:cxn ang="T72">
                              <a:pos x="T24" y="T25"/>
                            </a:cxn>
                            <a:cxn ang="T73">
                              <a:pos x="T26" y="T27"/>
                            </a:cxn>
                            <a:cxn ang="T74">
                              <a:pos x="T28" y="T29"/>
                            </a:cxn>
                            <a:cxn ang="T75">
                              <a:pos x="T30" y="T31"/>
                            </a:cxn>
                            <a:cxn ang="T76">
                              <a:pos x="T32" y="T33"/>
                            </a:cxn>
                            <a:cxn ang="T77">
                              <a:pos x="T34" y="T35"/>
                            </a:cxn>
                            <a:cxn ang="T78">
                              <a:pos x="T36" y="T37"/>
                            </a:cxn>
                            <a:cxn ang="T79">
                              <a:pos x="T38" y="T39"/>
                            </a:cxn>
                            <a:cxn ang="T80">
                              <a:pos x="T40" y="T41"/>
                            </a:cxn>
                            <a:cxn ang="T81">
                              <a:pos x="T42" y="T43"/>
                            </a:cxn>
                            <a:cxn ang="T82">
                              <a:pos x="T44" y="T45"/>
                            </a:cxn>
                            <a:cxn ang="T83">
                              <a:pos x="T46" y="T47"/>
                            </a:cxn>
                            <a:cxn ang="T84">
                              <a:pos x="T48" y="T49"/>
                            </a:cxn>
                            <a:cxn ang="T85">
                              <a:pos x="T50" y="T51"/>
                            </a:cxn>
                            <a:cxn ang="T86">
                              <a:pos x="T52" y="T53"/>
                            </a:cxn>
                            <a:cxn ang="T87">
                              <a:pos x="T54" y="T55"/>
                            </a:cxn>
                            <a:cxn ang="T88">
                              <a:pos x="T56" y="T57"/>
                            </a:cxn>
                            <a:cxn ang="T89">
                              <a:pos x="T58" y="T59"/>
                            </a:cxn>
                          </a:cxnLst>
                          <a:rect l="0" t="0" r="r" b="b"/>
                          <a:pathLst>
                            <a:path w="285" h="607">
                              <a:moveTo>
                                <a:pt x="70" y="205"/>
                              </a:moveTo>
                              <a:lnTo>
                                <a:pt x="52" y="296"/>
                              </a:lnTo>
                              <a:lnTo>
                                <a:pt x="23" y="353"/>
                              </a:lnTo>
                              <a:lnTo>
                                <a:pt x="6" y="425"/>
                              </a:lnTo>
                              <a:lnTo>
                                <a:pt x="85" y="417"/>
                              </a:lnTo>
                              <a:lnTo>
                                <a:pt x="107" y="597"/>
                              </a:lnTo>
                              <a:lnTo>
                                <a:pt x="156" y="607"/>
                              </a:lnTo>
                              <a:lnTo>
                                <a:pt x="166" y="501"/>
                              </a:lnTo>
                              <a:lnTo>
                                <a:pt x="188" y="425"/>
                              </a:lnTo>
                              <a:lnTo>
                                <a:pt x="269" y="425"/>
                              </a:lnTo>
                              <a:lnTo>
                                <a:pt x="234" y="355"/>
                              </a:lnTo>
                              <a:lnTo>
                                <a:pt x="223" y="287"/>
                              </a:lnTo>
                              <a:lnTo>
                                <a:pt x="213" y="228"/>
                              </a:lnTo>
                              <a:lnTo>
                                <a:pt x="222" y="152"/>
                              </a:lnTo>
                              <a:lnTo>
                                <a:pt x="234" y="262"/>
                              </a:lnTo>
                              <a:lnTo>
                                <a:pt x="246" y="281"/>
                              </a:lnTo>
                              <a:lnTo>
                                <a:pt x="285" y="273"/>
                              </a:lnTo>
                              <a:lnTo>
                                <a:pt x="268" y="185"/>
                              </a:lnTo>
                              <a:lnTo>
                                <a:pt x="267" y="84"/>
                              </a:lnTo>
                              <a:lnTo>
                                <a:pt x="239" y="35"/>
                              </a:lnTo>
                              <a:lnTo>
                                <a:pt x="179" y="8"/>
                              </a:lnTo>
                              <a:lnTo>
                                <a:pt x="93" y="0"/>
                              </a:lnTo>
                              <a:lnTo>
                                <a:pt x="39" y="38"/>
                              </a:lnTo>
                              <a:lnTo>
                                <a:pt x="16" y="104"/>
                              </a:lnTo>
                              <a:lnTo>
                                <a:pt x="10" y="183"/>
                              </a:lnTo>
                              <a:lnTo>
                                <a:pt x="0" y="284"/>
                              </a:lnTo>
                              <a:lnTo>
                                <a:pt x="37" y="281"/>
                              </a:lnTo>
                              <a:lnTo>
                                <a:pt x="47" y="201"/>
                              </a:lnTo>
                              <a:lnTo>
                                <a:pt x="65" y="134"/>
                              </a:lnTo>
                              <a:lnTo>
                                <a:pt x="70" y="205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tx2"/>
                        </a:solidFill>
                        <a:ln w="1905">
                          <a:solidFill>
                            <a:schemeClr val="tx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MX" sz="12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75" name="Freeform 608"/>
                  <p:cNvSpPr>
                    <a:spLocks/>
                  </p:cNvSpPr>
                  <p:nvPr/>
                </p:nvSpPr>
                <p:spPr bwMode="auto">
                  <a:xfrm>
                    <a:off x="1401763" y="2466975"/>
                    <a:ext cx="104775" cy="234950"/>
                  </a:xfrm>
                  <a:custGeom>
                    <a:avLst/>
                    <a:gdLst>
                      <a:gd name="T0" fmla="*/ 2147483647 w 347"/>
                      <a:gd name="T1" fmla="*/ 2147483647 h 792"/>
                      <a:gd name="T2" fmla="*/ 2147483647 w 347"/>
                      <a:gd name="T3" fmla="*/ 2147483647 h 792"/>
                      <a:gd name="T4" fmla="*/ 2147483647 w 347"/>
                      <a:gd name="T5" fmla="*/ 2147483647 h 792"/>
                      <a:gd name="T6" fmla="*/ 2147483647 w 347"/>
                      <a:gd name="T7" fmla="*/ 2147483647 h 792"/>
                      <a:gd name="T8" fmla="*/ 2147483647 w 347"/>
                      <a:gd name="T9" fmla="*/ 2147483647 h 792"/>
                      <a:gd name="T10" fmla="*/ 2147483647 w 347"/>
                      <a:gd name="T11" fmla="*/ 2147483647 h 792"/>
                      <a:gd name="T12" fmla="*/ 2147483647 w 347"/>
                      <a:gd name="T13" fmla="*/ 2147483647 h 792"/>
                      <a:gd name="T14" fmla="*/ 2147483647 w 347"/>
                      <a:gd name="T15" fmla="*/ 2147483647 h 792"/>
                      <a:gd name="T16" fmla="*/ 2147483647 w 347"/>
                      <a:gd name="T17" fmla="*/ 0 h 792"/>
                      <a:gd name="T18" fmla="*/ 2147483647 w 347"/>
                      <a:gd name="T19" fmla="*/ 2147483647 h 792"/>
                      <a:gd name="T20" fmla="*/ 2147483647 w 347"/>
                      <a:gd name="T21" fmla="*/ 2147483647 h 792"/>
                      <a:gd name="T22" fmla="*/ 2147483647 w 347"/>
                      <a:gd name="T23" fmla="*/ 2147483647 h 792"/>
                      <a:gd name="T24" fmla="*/ 2147483647 w 347"/>
                      <a:gd name="T25" fmla="*/ 2147483647 h 792"/>
                      <a:gd name="T26" fmla="*/ 2147483647 w 347"/>
                      <a:gd name="T27" fmla="*/ 2147483647 h 792"/>
                      <a:gd name="T28" fmla="*/ 2147483647 w 347"/>
                      <a:gd name="T29" fmla="*/ 2147483647 h 792"/>
                      <a:gd name="T30" fmla="*/ 2147483647 w 347"/>
                      <a:gd name="T31" fmla="*/ 2147483647 h 792"/>
                      <a:gd name="T32" fmla="*/ 0 w 347"/>
                      <a:gd name="T33" fmla="*/ 2147483647 h 792"/>
                      <a:gd name="T34" fmla="*/ 2147483647 w 347"/>
                      <a:gd name="T35" fmla="*/ 2147483647 h 792"/>
                      <a:gd name="T36" fmla="*/ 2147483647 w 347"/>
                      <a:gd name="T37" fmla="*/ 2147483647 h 792"/>
                      <a:gd name="T38" fmla="*/ 2147483647 w 347"/>
                      <a:gd name="T39" fmla="*/ 2147483647 h 792"/>
                      <a:gd name="T40" fmla="*/ 2147483647 w 347"/>
                      <a:gd name="T41" fmla="*/ 2147483647 h 792"/>
                      <a:gd name="T42" fmla="*/ 2147483647 w 347"/>
                      <a:gd name="T43" fmla="*/ 2147483647 h 792"/>
                      <a:gd name="T44" fmla="*/ 2147483647 w 347"/>
                      <a:gd name="T45" fmla="*/ 2147483647 h 792"/>
                      <a:gd name="T46" fmla="*/ 2147483647 w 347"/>
                      <a:gd name="T47" fmla="*/ 2147483647 h 792"/>
                      <a:gd name="T48" fmla="*/ 2147483647 w 347"/>
                      <a:gd name="T49" fmla="*/ 2147483647 h 792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347" h="792">
                        <a:moveTo>
                          <a:pt x="347" y="464"/>
                        </a:moveTo>
                        <a:lnTo>
                          <a:pt x="317" y="354"/>
                        </a:lnTo>
                        <a:lnTo>
                          <a:pt x="323" y="242"/>
                        </a:lnTo>
                        <a:lnTo>
                          <a:pt x="286" y="200"/>
                        </a:lnTo>
                        <a:lnTo>
                          <a:pt x="204" y="173"/>
                        </a:lnTo>
                        <a:lnTo>
                          <a:pt x="238" y="150"/>
                        </a:lnTo>
                        <a:lnTo>
                          <a:pt x="265" y="92"/>
                        </a:lnTo>
                        <a:lnTo>
                          <a:pt x="232" y="21"/>
                        </a:lnTo>
                        <a:lnTo>
                          <a:pt x="187" y="0"/>
                        </a:lnTo>
                        <a:lnTo>
                          <a:pt x="118" y="9"/>
                        </a:lnTo>
                        <a:lnTo>
                          <a:pt x="70" y="71"/>
                        </a:lnTo>
                        <a:lnTo>
                          <a:pt x="76" y="124"/>
                        </a:lnTo>
                        <a:lnTo>
                          <a:pt x="124" y="161"/>
                        </a:lnTo>
                        <a:lnTo>
                          <a:pt x="75" y="190"/>
                        </a:lnTo>
                        <a:lnTo>
                          <a:pt x="26" y="245"/>
                        </a:lnTo>
                        <a:lnTo>
                          <a:pt x="12" y="334"/>
                        </a:lnTo>
                        <a:lnTo>
                          <a:pt x="0" y="497"/>
                        </a:lnTo>
                        <a:lnTo>
                          <a:pt x="70" y="491"/>
                        </a:lnTo>
                        <a:lnTo>
                          <a:pt x="74" y="549"/>
                        </a:lnTo>
                        <a:lnTo>
                          <a:pt x="58" y="654"/>
                        </a:lnTo>
                        <a:lnTo>
                          <a:pt x="63" y="773"/>
                        </a:lnTo>
                        <a:lnTo>
                          <a:pt x="181" y="792"/>
                        </a:lnTo>
                        <a:lnTo>
                          <a:pt x="292" y="773"/>
                        </a:lnTo>
                        <a:lnTo>
                          <a:pt x="271" y="490"/>
                        </a:lnTo>
                        <a:lnTo>
                          <a:pt x="347" y="464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190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MX" sz="12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6" name="Freeform 608"/>
                  <p:cNvSpPr>
                    <a:spLocks/>
                  </p:cNvSpPr>
                  <p:nvPr/>
                </p:nvSpPr>
                <p:spPr bwMode="auto">
                  <a:xfrm>
                    <a:off x="1663700" y="4768850"/>
                    <a:ext cx="104775" cy="234950"/>
                  </a:xfrm>
                  <a:custGeom>
                    <a:avLst/>
                    <a:gdLst>
                      <a:gd name="T0" fmla="*/ 2147483647 w 347"/>
                      <a:gd name="T1" fmla="*/ 2147483647 h 792"/>
                      <a:gd name="T2" fmla="*/ 2147483647 w 347"/>
                      <a:gd name="T3" fmla="*/ 2147483647 h 792"/>
                      <a:gd name="T4" fmla="*/ 2147483647 w 347"/>
                      <a:gd name="T5" fmla="*/ 2147483647 h 792"/>
                      <a:gd name="T6" fmla="*/ 2147483647 w 347"/>
                      <a:gd name="T7" fmla="*/ 2147483647 h 792"/>
                      <a:gd name="T8" fmla="*/ 2147483647 w 347"/>
                      <a:gd name="T9" fmla="*/ 2147483647 h 792"/>
                      <a:gd name="T10" fmla="*/ 2147483647 w 347"/>
                      <a:gd name="T11" fmla="*/ 2147483647 h 792"/>
                      <a:gd name="T12" fmla="*/ 2147483647 w 347"/>
                      <a:gd name="T13" fmla="*/ 2147483647 h 792"/>
                      <a:gd name="T14" fmla="*/ 2147483647 w 347"/>
                      <a:gd name="T15" fmla="*/ 2147483647 h 792"/>
                      <a:gd name="T16" fmla="*/ 2147483647 w 347"/>
                      <a:gd name="T17" fmla="*/ 0 h 792"/>
                      <a:gd name="T18" fmla="*/ 2147483647 w 347"/>
                      <a:gd name="T19" fmla="*/ 2147483647 h 792"/>
                      <a:gd name="T20" fmla="*/ 2147483647 w 347"/>
                      <a:gd name="T21" fmla="*/ 2147483647 h 792"/>
                      <a:gd name="T22" fmla="*/ 2147483647 w 347"/>
                      <a:gd name="T23" fmla="*/ 2147483647 h 792"/>
                      <a:gd name="T24" fmla="*/ 2147483647 w 347"/>
                      <a:gd name="T25" fmla="*/ 2147483647 h 792"/>
                      <a:gd name="T26" fmla="*/ 2147483647 w 347"/>
                      <a:gd name="T27" fmla="*/ 2147483647 h 792"/>
                      <a:gd name="T28" fmla="*/ 2147483647 w 347"/>
                      <a:gd name="T29" fmla="*/ 2147483647 h 792"/>
                      <a:gd name="T30" fmla="*/ 2147483647 w 347"/>
                      <a:gd name="T31" fmla="*/ 2147483647 h 792"/>
                      <a:gd name="T32" fmla="*/ 0 w 347"/>
                      <a:gd name="T33" fmla="*/ 2147483647 h 792"/>
                      <a:gd name="T34" fmla="*/ 2147483647 w 347"/>
                      <a:gd name="T35" fmla="*/ 2147483647 h 792"/>
                      <a:gd name="T36" fmla="*/ 2147483647 w 347"/>
                      <a:gd name="T37" fmla="*/ 2147483647 h 792"/>
                      <a:gd name="T38" fmla="*/ 2147483647 w 347"/>
                      <a:gd name="T39" fmla="*/ 2147483647 h 792"/>
                      <a:gd name="T40" fmla="*/ 2147483647 w 347"/>
                      <a:gd name="T41" fmla="*/ 2147483647 h 792"/>
                      <a:gd name="T42" fmla="*/ 2147483647 w 347"/>
                      <a:gd name="T43" fmla="*/ 2147483647 h 792"/>
                      <a:gd name="T44" fmla="*/ 2147483647 w 347"/>
                      <a:gd name="T45" fmla="*/ 2147483647 h 792"/>
                      <a:gd name="T46" fmla="*/ 2147483647 w 347"/>
                      <a:gd name="T47" fmla="*/ 2147483647 h 792"/>
                      <a:gd name="T48" fmla="*/ 2147483647 w 347"/>
                      <a:gd name="T49" fmla="*/ 2147483647 h 792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347" h="792">
                        <a:moveTo>
                          <a:pt x="347" y="464"/>
                        </a:moveTo>
                        <a:lnTo>
                          <a:pt x="317" y="354"/>
                        </a:lnTo>
                        <a:lnTo>
                          <a:pt x="323" y="242"/>
                        </a:lnTo>
                        <a:lnTo>
                          <a:pt x="286" y="200"/>
                        </a:lnTo>
                        <a:lnTo>
                          <a:pt x="204" y="173"/>
                        </a:lnTo>
                        <a:lnTo>
                          <a:pt x="238" y="150"/>
                        </a:lnTo>
                        <a:lnTo>
                          <a:pt x="265" y="92"/>
                        </a:lnTo>
                        <a:lnTo>
                          <a:pt x="232" y="21"/>
                        </a:lnTo>
                        <a:lnTo>
                          <a:pt x="187" y="0"/>
                        </a:lnTo>
                        <a:lnTo>
                          <a:pt x="118" y="9"/>
                        </a:lnTo>
                        <a:lnTo>
                          <a:pt x="70" y="71"/>
                        </a:lnTo>
                        <a:lnTo>
                          <a:pt x="76" y="124"/>
                        </a:lnTo>
                        <a:lnTo>
                          <a:pt x="124" y="161"/>
                        </a:lnTo>
                        <a:lnTo>
                          <a:pt x="75" y="190"/>
                        </a:lnTo>
                        <a:lnTo>
                          <a:pt x="26" y="245"/>
                        </a:lnTo>
                        <a:lnTo>
                          <a:pt x="12" y="334"/>
                        </a:lnTo>
                        <a:lnTo>
                          <a:pt x="0" y="497"/>
                        </a:lnTo>
                        <a:lnTo>
                          <a:pt x="70" y="491"/>
                        </a:lnTo>
                        <a:lnTo>
                          <a:pt x="74" y="549"/>
                        </a:lnTo>
                        <a:lnTo>
                          <a:pt x="58" y="654"/>
                        </a:lnTo>
                        <a:lnTo>
                          <a:pt x="63" y="773"/>
                        </a:lnTo>
                        <a:lnTo>
                          <a:pt x="181" y="792"/>
                        </a:lnTo>
                        <a:lnTo>
                          <a:pt x="292" y="773"/>
                        </a:lnTo>
                        <a:lnTo>
                          <a:pt x="271" y="490"/>
                        </a:lnTo>
                        <a:lnTo>
                          <a:pt x="347" y="464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190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MX" sz="1200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77" name="Group 726"/>
                  <p:cNvGrpSpPr>
                    <a:grpSpLocks/>
                  </p:cNvGrpSpPr>
                  <p:nvPr/>
                </p:nvGrpSpPr>
                <p:grpSpPr bwMode="auto">
                  <a:xfrm>
                    <a:off x="2076450" y="5275263"/>
                    <a:ext cx="107950" cy="247650"/>
                    <a:chOff x="1102" y="2293"/>
                    <a:chExt cx="179" cy="408"/>
                  </a:xfrm>
                </p:grpSpPr>
                <p:sp>
                  <p:nvSpPr>
                    <p:cNvPr id="117" name="Freeform 727"/>
                    <p:cNvSpPr>
                      <a:spLocks/>
                    </p:cNvSpPr>
                    <p:nvPr/>
                  </p:nvSpPr>
                  <p:spPr bwMode="auto">
                    <a:xfrm>
                      <a:off x="1102" y="2293"/>
                      <a:ext cx="179" cy="408"/>
                    </a:xfrm>
                    <a:custGeom>
                      <a:avLst/>
                      <a:gdLst>
                        <a:gd name="T0" fmla="*/ 0 w 360"/>
                        <a:gd name="T1" fmla="*/ 1 h 815"/>
                        <a:gd name="T2" fmla="*/ 0 w 360"/>
                        <a:gd name="T3" fmla="*/ 1 h 815"/>
                        <a:gd name="T4" fmla="*/ 0 w 360"/>
                        <a:gd name="T5" fmla="*/ 1 h 815"/>
                        <a:gd name="T6" fmla="*/ 0 w 360"/>
                        <a:gd name="T7" fmla="*/ 1 h 815"/>
                        <a:gd name="T8" fmla="*/ 0 w 360"/>
                        <a:gd name="T9" fmla="*/ 1 h 815"/>
                        <a:gd name="T10" fmla="*/ 0 w 360"/>
                        <a:gd name="T11" fmla="*/ 1 h 815"/>
                        <a:gd name="T12" fmla="*/ 0 w 360"/>
                        <a:gd name="T13" fmla="*/ 1 h 815"/>
                        <a:gd name="T14" fmla="*/ 0 w 360"/>
                        <a:gd name="T15" fmla="*/ 1 h 815"/>
                        <a:gd name="T16" fmla="*/ 0 w 360"/>
                        <a:gd name="T17" fmla="*/ 1 h 815"/>
                        <a:gd name="T18" fmla="*/ 0 w 360"/>
                        <a:gd name="T19" fmla="*/ 0 h 815"/>
                        <a:gd name="T20" fmla="*/ 0 w 360"/>
                        <a:gd name="T21" fmla="*/ 1 h 815"/>
                        <a:gd name="T22" fmla="*/ 0 w 360"/>
                        <a:gd name="T23" fmla="*/ 1 h 815"/>
                        <a:gd name="T24" fmla="*/ 0 w 360"/>
                        <a:gd name="T25" fmla="*/ 1 h 815"/>
                        <a:gd name="T26" fmla="*/ 0 w 360"/>
                        <a:gd name="T27" fmla="*/ 1 h 815"/>
                        <a:gd name="T28" fmla="*/ 0 w 360"/>
                        <a:gd name="T29" fmla="*/ 1 h 815"/>
                        <a:gd name="T30" fmla="*/ 0 w 360"/>
                        <a:gd name="T31" fmla="*/ 1 h 815"/>
                        <a:gd name="T32" fmla="*/ 0 w 360"/>
                        <a:gd name="T33" fmla="*/ 1 h 815"/>
                        <a:gd name="T34" fmla="*/ 0 w 360"/>
                        <a:gd name="T35" fmla="*/ 1 h 815"/>
                        <a:gd name="T36" fmla="*/ 0 w 360"/>
                        <a:gd name="T37" fmla="*/ 1 h 815"/>
                        <a:gd name="T38" fmla="*/ 0 w 360"/>
                        <a:gd name="T39" fmla="*/ 1 h 815"/>
                        <a:gd name="T40" fmla="*/ 0 w 360"/>
                        <a:gd name="T41" fmla="*/ 1 h 815"/>
                        <a:gd name="T42" fmla="*/ 0 w 360"/>
                        <a:gd name="T43" fmla="*/ 1 h 815"/>
                        <a:gd name="T44" fmla="*/ 0 w 360"/>
                        <a:gd name="T45" fmla="*/ 1 h 815"/>
                        <a:gd name="T46" fmla="*/ 0 w 360"/>
                        <a:gd name="T47" fmla="*/ 1 h 815"/>
                        <a:gd name="T48" fmla="*/ 0 w 360"/>
                        <a:gd name="T49" fmla="*/ 1 h 815"/>
                        <a:gd name="T50" fmla="*/ 0 w 360"/>
                        <a:gd name="T51" fmla="*/ 1 h 815"/>
                        <a:gd name="T52" fmla="*/ 0 w 360"/>
                        <a:gd name="T53" fmla="*/ 1 h 815"/>
                        <a:gd name="T54" fmla="*/ 0 w 360"/>
                        <a:gd name="T55" fmla="*/ 1 h 815"/>
                        <a:gd name="T56" fmla="*/ 0 w 360"/>
                        <a:gd name="T57" fmla="*/ 1 h 815"/>
                        <a:gd name="T58" fmla="*/ 0 w 360"/>
                        <a:gd name="T59" fmla="*/ 1 h 815"/>
                        <a:gd name="T60" fmla="*/ 0 w 360"/>
                        <a:gd name="T61" fmla="*/ 1 h 815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</a:gdLst>
                      <a:ahLst/>
                      <a:cxnLst>
                        <a:cxn ang="T62">
                          <a:pos x="T0" y="T1"/>
                        </a:cxn>
                        <a:cxn ang="T63">
                          <a:pos x="T2" y="T3"/>
                        </a:cxn>
                        <a:cxn ang="T64">
                          <a:pos x="T4" y="T5"/>
                        </a:cxn>
                        <a:cxn ang="T65">
                          <a:pos x="T6" y="T7"/>
                        </a:cxn>
                        <a:cxn ang="T66">
                          <a:pos x="T8" y="T9"/>
                        </a:cxn>
                        <a:cxn ang="T67">
                          <a:pos x="T10" y="T11"/>
                        </a:cxn>
                        <a:cxn ang="T68">
                          <a:pos x="T12" y="T13"/>
                        </a:cxn>
                        <a:cxn ang="T69">
                          <a:pos x="T14" y="T15"/>
                        </a:cxn>
                        <a:cxn ang="T70">
                          <a:pos x="T16" y="T17"/>
                        </a:cxn>
                        <a:cxn ang="T71">
                          <a:pos x="T18" y="T19"/>
                        </a:cxn>
                        <a:cxn ang="T72">
                          <a:pos x="T20" y="T21"/>
                        </a:cxn>
                        <a:cxn ang="T73">
                          <a:pos x="T22" y="T23"/>
                        </a:cxn>
                        <a:cxn ang="T74">
                          <a:pos x="T24" y="T25"/>
                        </a:cxn>
                        <a:cxn ang="T75">
                          <a:pos x="T26" y="T27"/>
                        </a:cxn>
                        <a:cxn ang="T76">
                          <a:pos x="T28" y="T29"/>
                        </a:cxn>
                        <a:cxn ang="T77">
                          <a:pos x="T30" y="T31"/>
                        </a:cxn>
                        <a:cxn ang="T78">
                          <a:pos x="T32" y="T33"/>
                        </a:cxn>
                        <a:cxn ang="T79">
                          <a:pos x="T34" y="T35"/>
                        </a:cxn>
                        <a:cxn ang="T80">
                          <a:pos x="T36" y="T37"/>
                        </a:cxn>
                        <a:cxn ang="T81">
                          <a:pos x="T38" y="T39"/>
                        </a:cxn>
                        <a:cxn ang="T82">
                          <a:pos x="T40" y="T41"/>
                        </a:cxn>
                        <a:cxn ang="T83">
                          <a:pos x="T42" y="T43"/>
                        </a:cxn>
                        <a:cxn ang="T84">
                          <a:pos x="T44" y="T45"/>
                        </a:cxn>
                        <a:cxn ang="T85">
                          <a:pos x="T46" y="T47"/>
                        </a:cxn>
                        <a:cxn ang="T86">
                          <a:pos x="T48" y="T49"/>
                        </a:cxn>
                        <a:cxn ang="T87">
                          <a:pos x="T50" y="T51"/>
                        </a:cxn>
                        <a:cxn ang="T88">
                          <a:pos x="T52" y="T53"/>
                        </a:cxn>
                        <a:cxn ang="T89">
                          <a:pos x="T54" y="T55"/>
                        </a:cxn>
                        <a:cxn ang="T90">
                          <a:pos x="T56" y="T57"/>
                        </a:cxn>
                        <a:cxn ang="T91">
                          <a:pos x="T58" y="T59"/>
                        </a:cxn>
                        <a:cxn ang="T92">
                          <a:pos x="T60" y="T61"/>
                        </a:cxn>
                      </a:cxnLst>
                      <a:rect l="0" t="0" r="r" b="b"/>
                      <a:pathLst>
                        <a:path w="360" h="815">
                          <a:moveTo>
                            <a:pt x="289" y="487"/>
                          </a:moveTo>
                          <a:lnTo>
                            <a:pt x="360" y="464"/>
                          </a:lnTo>
                          <a:lnTo>
                            <a:pt x="328" y="354"/>
                          </a:lnTo>
                          <a:lnTo>
                            <a:pt x="334" y="242"/>
                          </a:lnTo>
                          <a:lnTo>
                            <a:pt x="297" y="201"/>
                          </a:lnTo>
                          <a:lnTo>
                            <a:pt x="217" y="173"/>
                          </a:lnTo>
                          <a:lnTo>
                            <a:pt x="250" y="150"/>
                          </a:lnTo>
                          <a:lnTo>
                            <a:pt x="277" y="92"/>
                          </a:lnTo>
                          <a:lnTo>
                            <a:pt x="245" y="21"/>
                          </a:lnTo>
                          <a:lnTo>
                            <a:pt x="199" y="0"/>
                          </a:lnTo>
                          <a:lnTo>
                            <a:pt x="118" y="7"/>
                          </a:lnTo>
                          <a:lnTo>
                            <a:pt x="73" y="79"/>
                          </a:lnTo>
                          <a:lnTo>
                            <a:pt x="83" y="128"/>
                          </a:lnTo>
                          <a:lnTo>
                            <a:pt x="108" y="157"/>
                          </a:lnTo>
                          <a:lnTo>
                            <a:pt x="127" y="167"/>
                          </a:lnTo>
                          <a:lnTo>
                            <a:pt x="70" y="189"/>
                          </a:lnTo>
                          <a:lnTo>
                            <a:pt x="24" y="282"/>
                          </a:lnTo>
                          <a:lnTo>
                            <a:pt x="24" y="379"/>
                          </a:lnTo>
                          <a:lnTo>
                            <a:pt x="0" y="495"/>
                          </a:lnTo>
                          <a:lnTo>
                            <a:pt x="51" y="487"/>
                          </a:lnTo>
                          <a:lnTo>
                            <a:pt x="9" y="638"/>
                          </a:lnTo>
                          <a:lnTo>
                            <a:pt x="57" y="625"/>
                          </a:lnTo>
                          <a:lnTo>
                            <a:pt x="105" y="629"/>
                          </a:lnTo>
                          <a:lnTo>
                            <a:pt x="108" y="713"/>
                          </a:lnTo>
                          <a:lnTo>
                            <a:pt x="127" y="812"/>
                          </a:lnTo>
                          <a:lnTo>
                            <a:pt x="220" y="815"/>
                          </a:lnTo>
                          <a:lnTo>
                            <a:pt x="224" y="690"/>
                          </a:lnTo>
                          <a:lnTo>
                            <a:pt x="240" y="653"/>
                          </a:lnTo>
                          <a:lnTo>
                            <a:pt x="345" y="638"/>
                          </a:lnTo>
                          <a:lnTo>
                            <a:pt x="298" y="539"/>
                          </a:lnTo>
                          <a:lnTo>
                            <a:pt x="289" y="487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190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MX" sz="12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18" name="Freeform 728"/>
                    <p:cNvSpPr>
                      <a:spLocks/>
                    </p:cNvSpPr>
                    <p:nvPr/>
                  </p:nvSpPr>
                  <p:spPr bwMode="auto">
                    <a:xfrm>
                      <a:off x="1152" y="2301"/>
                      <a:ext cx="70" cy="71"/>
                    </a:xfrm>
                    <a:custGeom>
                      <a:avLst/>
                      <a:gdLst>
                        <a:gd name="T0" fmla="*/ 0 w 142"/>
                        <a:gd name="T1" fmla="*/ 1 h 142"/>
                        <a:gd name="T2" fmla="*/ 0 w 142"/>
                        <a:gd name="T3" fmla="*/ 1 h 142"/>
                        <a:gd name="T4" fmla="*/ 0 w 142"/>
                        <a:gd name="T5" fmla="*/ 1 h 142"/>
                        <a:gd name="T6" fmla="*/ 0 w 142"/>
                        <a:gd name="T7" fmla="*/ 1 h 142"/>
                        <a:gd name="T8" fmla="*/ 0 w 142"/>
                        <a:gd name="T9" fmla="*/ 1 h 142"/>
                        <a:gd name="T10" fmla="*/ 0 w 142"/>
                        <a:gd name="T11" fmla="*/ 1 h 142"/>
                        <a:gd name="T12" fmla="*/ 0 w 142"/>
                        <a:gd name="T13" fmla="*/ 1 h 142"/>
                        <a:gd name="T14" fmla="*/ 0 w 142"/>
                        <a:gd name="T15" fmla="*/ 1 h 142"/>
                        <a:gd name="T16" fmla="*/ 0 w 142"/>
                        <a:gd name="T17" fmla="*/ 0 h 142"/>
                        <a:gd name="T18" fmla="*/ 0 w 142"/>
                        <a:gd name="T19" fmla="*/ 1 h 142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0" t="0" r="r" b="b"/>
                      <a:pathLst>
                        <a:path w="142" h="142">
                          <a:moveTo>
                            <a:pt x="30" y="14"/>
                          </a:moveTo>
                          <a:lnTo>
                            <a:pt x="0" y="53"/>
                          </a:lnTo>
                          <a:lnTo>
                            <a:pt x="4" y="106"/>
                          </a:lnTo>
                          <a:lnTo>
                            <a:pt x="58" y="142"/>
                          </a:lnTo>
                          <a:lnTo>
                            <a:pt x="96" y="134"/>
                          </a:lnTo>
                          <a:lnTo>
                            <a:pt x="127" y="113"/>
                          </a:lnTo>
                          <a:lnTo>
                            <a:pt x="142" y="79"/>
                          </a:lnTo>
                          <a:lnTo>
                            <a:pt x="129" y="25"/>
                          </a:lnTo>
                          <a:lnTo>
                            <a:pt x="81" y="0"/>
                          </a:lnTo>
                          <a:lnTo>
                            <a:pt x="30" y="14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190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MX" sz="12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19" name="Freeform 729"/>
                    <p:cNvSpPr>
                      <a:spLocks/>
                    </p:cNvSpPr>
                    <p:nvPr/>
                  </p:nvSpPr>
                  <p:spPr bwMode="auto">
                    <a:xfrm>
                      <a:off x="1119" y="2385"/>
                      <a:ext cx="143" cy="303"/>
                    </a:xfrm>
                    <a:custGeom>
                      <a:avLst/>
                      <a:gdLst>
                        <a:gd name="T0" fmla="*/ 1 w 285"/>
                        <a:gd name="T1" fmla="*/ 0 h 607"/>
                        <a:gd name="T2" fmla="*/ 1 w 285"/>
                        <a:gd name="T3" fmla="*/ 0 h 607"/>
                        <a:gd name="T4" fmla="*/ 1 w 285"/>
                        <a:gd name="T5" fmla="*/ 0 h 607"/>
                        <a:gd name="T6" fmla="*/ 1 w 285"/>
                        <a:gd name="T7" fmla="*/ 0 h 607"/>
                        <a:gd name="T8" fmla="*/ 1 w 285"/>
                        <a:gd name="T9" fmla="*/ 0 h 607"/>
                        <a:gd name="T10" fmla="*/ 1 w 285"/>
                        <a:gd name="T11" fmla="*/ 0 h 607"/>
                        <a:gd name="T12" fmla="*/ 1 w 285"/>
                        <a:gd name="T13" fmla="*/ 0 h 607"/>
                        <a:gd name="T14" fmla="*/ 1 w 285"/>
                        <a:gd name="T15" fmla="*/ 0 h 607"/>
                        <a:gd name="T16" fmla="*/ 1 w 285"/>
                        <a:gd name="T17" fmla="*/ 0 h 607"/>
                        <a:gd name="T18" fmla="*/ 1 w 285"/>
                        <a:gd name="T19" fmla="*/ 0 h 607"/>
                        <a:gd name="T20" fmla="*/ 1 w 285"/>
                        <a:gd name="T21" fmla="*/ 0 h 607"/>
                        <a:gd name="T22" fmla="*/ 1 w 285"/>
                        <a:gd name="T23" fmla="*/ 0 h 607"/>
                        <a:gd name="T24" fmla="*/ 1 w 285"/>
                        <a:gd name="T25" fmla="*/ 0 h 607"/>
                        <a:gd name="T26" fmla="*/ 1 w 285"/>
                        <a:gd name="T27" fmla="*/ 0 h 607"/>
                        <a:gd name="T28" fmla="*/ 1 w 285"/>
                        <a:gd name="T29" fmla="*/ 0 h 607"/>
                        <a:gd name="T30" fmla="*/ 1 w 285"/>
                        <a:gd name="T31" fmla="*/ 0 h 607"/>
                        <a:gd name="T32" fmla="*/ 1 w 285"/>
                        <a:gd name="T33" fmla="*/ 0 h 607"/>
                        <a:gd name="T34" fmla="*/ 1 w 285"/>
                        <a:gd name="T35" fmla="*/ 0 h 607"/>
                        <a:gd name="T36" fmla="*/ 1 w 285"/>
                        <a:gd name="T37" fmla="*/ 0 h 607"/>
                        <a:gd name="T38" fmla="*/ 1 w 285"/>
                        <a:gd name="T39" fmla="*/ 0 h 607"/>
                        <a:gd name="T40" fmla="*/ 1 w 285"/>
                        <a:gd name="T41" fmla="*/ 0 h 607"/>
                        <a:gd name="T42" fmla="*/ 1 w 285"/>
                        <a:gd name="T43" fmla="*/ 0 h 607"/>
                        <a:gd name="T44" fmla="*/ 1 w 285"/>
                        <a:gd name="T45" fmla="*/ 0 h 607"/>
                        <a:gd name="T46" fmla="*/ 1 w 285"/>
                        <a:gd name="T47" fmla="*/ 0 h 607"/>
                        <a:gd name="T48" fmla="*/ 1 w 285"/>
                        <a:gd name="T49" fmla="*/ 0 h 607"/>
                        <a:gd name="T50" fmla="*/ 0 w 285"/>
                        <a:gd name="T51" fmla="*/ 0 h 607"/>
                        <a:gd name="T52" fmla="*/ 1 w 285"/>
                        <a:gd name="T53" fmla="*/ 0 h 607"/>
                        <a:gd name="T54" fmla="*/ 1 w 285"/>
                        <a:gd name="T55" fmla="*/ 0 h 607"/>
                        <a:gd name="T56" fmla="*/ 1 w 285"/>
                        <a:gd name="T57" fmla="*/ 0 h 607"/>
                        <a:gd name="T58" fmla="*/ 1 w 285"/>
                        <a:gd name="T59" fmla="*/ 0 h 607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</a:gdLst>
                      <a:ahLst/>
                      <a:cxnLst>
                        <a:cxn ang="T60">
                          <a:pos x="T0" y="T1"/>
                        </a:cxn>
                        <a:cxn ang="T61">
                          <a:pos x="T2" y="T3"/>
                        </a:cxn>
                        <a:cxn ang="T62">
                          <a:pos x="T4" y="T5"/>
                        </a:cxn>
                        <a:cxn ang="T63">
                          <a:pos x="T6" y="T7"/>
                        </a:cxn>
                        <a:cxn ang="T64">
                          <a:pos x="T8" y="T9"/>
                        </a:cxn>
                        <a:cxn ang="T65">
                          <a:pos x="T10" y="T11"/>
                        </a:cxn>
                        <a:cxn ang="T66">
                          <a:pos x="T12" y="T13"/>
                        </a:cxn>
                        <a:cxn ang="T67">
                          <a:pos x="T14" y="T15"/>
                        </a:cxn>
                        <a:cxn ang="T68">
                          <a:pos x="T16" y="T17"/>
                        </a:cxn>
                        <a:cxn ang="T69">
                          <a:pos x="T18" y="T19"/>
                        </a:cxn>
                        <a:cxn ang="T70">
                          <a:pos x="T20" y="T21"/>
                        </a:cxn>
                        <a:cxn ang="T71">
                          <a:pos x="T22" y="T23"/>
                        </a:cxn>
                        <a:cxn ang="T72">
                          <a:pos x="T24" y="T25"/>
                        </a:cxn>
                        <a:cxn ang="T73">
                          <a:pos x="T26" y="T27"/>
                        </a:cxn>
                        <a:cxn ang="T74">
                          <a:pos x="T28" y="T29"/>
                        </a:cxn>
                        <a:cxn ang="T75">
                          <a:pos x="T30" y="T31"/>
                        </a:cxn>
                        <a:cxn ang="T76">
                          <a:pos x="T32" y="T33"/>
                        </a:cxn>
                        <a:cxn ang="T77">
                          <a:pos x="T34" y="T35"/>
                        </a:cxn>
                        <a:cxn ang="T78">
                          <a:pos x="T36" y="T37"/>
                        </a:cxn>
                        <a:cxn ang="T79">
                          <a:pos x="T38" y="T39"/>
                        </a:cxn>
                        <a:cxn ang="T80">
                          <a:pos x="T40" y="T41"/>
                        </a:cxn>
                        <a:cxn ang="T81">
                          <a:pos x="T42" y="T43"/>
                        </a:cxn>
                        <a:cxn ang="T82">
                          <a:pos x="T44" y="T45"/>
                        </a:cxn>
                        <a:cxn ang="T83">
                          <a:pos x="T46" y="T47"/>
                        </a:cxn>
                        <a:cxn ang="T84">
                          <a:pos x="T48" y="T49"/>
                        </a:cxn>
                        <a:cxn ang="T85">
                          <a:pos x="T50" y="T51"/>
                        </a:cxn>
                        <a:cxn ang="T86">
                          <a:pos x="T52" y="T53"/>
                        </a:cxn>
                        <a:cxn ang="T87">
                          <a:pos x="T54" y="T55"/>
                        </a:cxn>
                        <a:cxn ang="T88">
                          <a:pos x="T56" y="T57"/>
                        </a:cxn>
                        <a:cxn ang="T89">
                          <a:pos x="T58" y="T59"/>
                        </a:cxn>
                      </a:cxnLst>
                      <a:rect l="0" t="0" r="r" b="b"/>
                      <a:pathLst>
                        <a:path w="285" h="607">
                          <a:moveTo>
                            <a:pt x="70" y="205"/>
                          </a:moveTo>
                          <a:lnTo>
                            <a:pt x="52" y="296"/>
                          </a:lnTo>
                          <a:lnTo>
                            <a:pt x="23" y="353"/>
                          </a:lnTo>
                          <a:lnTo>
                            <a:pt x="6" y="425"/>
                          </a:lnTo>
                          <a:lnTo>
                            <a:pt x="85" y="417"/>
                          </a:lnTo>
                          <a:lnTo>
                            <a:pt x="107" y="597"/>
                          </a:lnTo>
                          <a:lnTo>
                            <a:pt x="156" y="607"/>
                          </a:lnTo>
                          <a:lnTo>
                            <a:pt x="166" y="501"/>
                          </a:lnTo>
                          <a:lnTo>
                            <a:pt x="188" y="425"/>
                          </a:lnTo>
                          <a:lnTo>
                            <a:pt x="269" y="425"/>
                          </a:lnTo>
                          <a:lnTo>
                            <a:pt x="234" y="355"/>
                          </a:lnTo>
                          <a:lnTo>
                            <a:pt x="223" y="287"/>
                          </a:lnTo>
                          <a:lnTo>
                            <a:pt x="213" y="228"/>
                          </a:lnTo>
                          <a:lnTo>
                            <a:pt x="222" y="152"/>
                          </a:lnTo>
                          <a:lnTo>
                            <a:pt x="234" y="262"/>
                          </a:lnTo>
                          <a:lnTo>
                            <a:pt x="246" y="281"/>
                          </a:lnTo>
                          <a:lnTo>
                            <a:pt x="285" y="273"/>
                          </a:lnTo>
                          <a:lnTo>
                            <a:pt x="268" y="185"/>
                          </a:lnTo>
                          <a:lnTo>
                            <a:pt x="267" y="84"/>
                          </a:lnTo>
                          <a:lnTo>
                            <a:pt x="239" y="35"/>
                          </a:lnTo>
                          <a:lnTo>
                            <a:pt x="179" y="8"/>
                          </a:lnTo>
                          <a:lnTo>
                            <a:pt x="93" y="0"/>
                          </a:lnTo>
                          <a:lnTo>
                            <a:pt x="39" y="38"/>
                          </a:lnTo>
                          <a:lnTo>
                            <a:pt x="16" y="104"/>
                          </a:lnTo>
                          <a:lnTo>
                            <a:pt x="10" y="183"/>
                          </a:lnTo>
                          <a:lnTo>
                            <a:pt x="0" y="284"/>
                          </a:lnTo>
                          <a:lnTo>
                            <a:pt x="37" y="281"/>
                          </a:lnTo>
                          <a:lnTo>
                            <a:pt x="47" y="201"/>
                          </a:lnTo>
                          <a:lnTo>
                            <a:pt x="65" y="134"/>
                          </a:lnTo>
                          <a:lnTo>
                            <a:pt x="70" y="205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190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MX" sz="120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78" name="Group 702"/>
                  <p:cNvGrpSpPr>
                    <a:grpSpLocks/>
                  </p:cNvGrpSpPr>
                  <p:nvPr/>
                </p:nvGrpSpPr>
                <p:grpSpPr bwMode="auto">
                  <a:xfrm>
                    <a:off x="1417638" y="4756150"/>
                    <a:ext cx="225425" cy="244475"/>
                    <a:chOff x="837" y="3165"/>
                    <a:chExt cx="142" cy="154"/>
                  </a:xfrm>
                </p:grpSpPr>
                <p:sp>
                  <p:nvSpPr>
                    <p:cNvPr id="112" name="Freeform 703"/>
                    <p:cNvSpPr>
                      <a:spLocks/>
                    </p:cNvSpPr>
                    <p:nvPr/>
                  </p:nvSpPr>
                  <p:spPr bwMode="auto">
                    <a:xfrm>
                      <a:off x="837" y="3169"/>
                      <a:ext cx="66" cy="150"/>
                    </a:xfrm>
                    <a:custGeom>
                      <a:avLst/>
                      <a:gdLst>
                        <a:gd name="T0" fmla="*/ 0 w 347"/>
                        <a:gd name="T1" fmla="*/ 0 h 792"/>
                        <a:gd name="T2" fmla="*/ 0 w 347"/>
                        <a:gd name="T3" fmla="*/ 0 h 792"/>
                        <a:gd name="T4" fmla="*/ 0 w 347"/>
                        <a:gd name="T5" fmla="*/ 0 h 792"/>
                        <a:gd name="T6" fmla="*/ 0 w 347"/>
                        <a:gd name="T7" fmla="*/ 0 h 792"/>
                        <a:gd name="T8" fmla="*/ 0 w 347"/>
                        <a:gd name="T9" fmla="*/ 0 h 792"/>
                        <a:gd name="T10" fmla="*/ 0 w 347"/>
                        <a:gd name="T11" fmla="*/ 0 h 792"/>
                        <a:gd name="T12" fmla="*/ 0 w 347"/>
                        <a:gd name="T13" fmla="*/ 0 h 792"/>
                        <a:gd name="T14" fmla="*/ 0 w 347"/>
                        <a:gd name="T15" fmla="*/ 0 h 792"/>
                        <a:gd name="T16" fmla="*/ 0 w 347"/>
                        <a:gd name="T17" fmla="*/ 0 h 792"/>
                        <a:gd name="T18" fmla="*/ 0 w 347"/>
                        <a:gd name="T19" fmla="*/ 0 h 792"/>
                        <a:gd name="T20" fmla="*/ 0 w 347"/>
                        <a:gd name="T21" fmla="*/ 0 h 792"/>
                        <a:gd name="T22" fmla="*/ 0 w 347"/>
                        <a:gd name="T23" fmla="*/ 0 h 792"/>
                        <a:gd name="T24" fmla="*/ 0 w 347"/>
                        <a:gd name="T25" fmla="*/ 0 h 792"/>
                        <a:gd name="T26" fmla="*/ 0 w 347"/>
                        <a:gd name="T27" fmla="*/ 0 h 792"/>
                        <a:gd name="T28" fmla="*/ 0 w 347"/>
                        <a:gd name="T29" fmla="*/ 0 h 792"/>
                        <a:gd name="T30" fmla="*/ 0 w 347"/>
                        <a:gd name="T31" fmla="*/ 0 h 792"/>
                        <a:gd name="T32" fmla="*/ 0 w 347"/>
                        <a:gd name="T33" fmla="*/ 0 h 792"/>
                        <a:gd name="T34" fmla="*/ 0 w 347"/>
                        <a:gd name="T35" fmla="*/ 0 h 792"/>
                        <a:gd name="T36" fmla="*/ 0 w 347"/>
                        <a:gd name="T37" fmla="*/ 0 h 792"/>
                        <a:gd name="T38" fmla="*/ 0 w 347"/>
                        <a:gd name="T39" fmla="*/ 0 h 792"/>
                        <a:gd name="T40" fmla="*/ 0 w 347"/>
                        <a:gd name="T41" fmla="*/ 0 h 792"/>
                        <a:gd name="T42" fmla="*/ 0 w 347"/>
                        <a:gd name="T43" fmla="*/ 0 h 792"/>
                        <a:gd name="T44" fmla="*/ 0 w 347"/>
                        <a:gd name="T45" fmla="*/ 0 h 792"/>
                        <a:gd name="T46" fmla="*/ 0 w 347"/>
                        <a:gd name="T47" fmla="*/ 0 h 792"/>
                        <a:gd name="T48" fmla="*/ 0 w 347"/>
                        <a:gd name="T49" fmla="*/ 0 h 792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0" t="0" r="r" b="b"/>
                      <a:pathLst>
                        <a:path w="347" h="792">
                          <a:moveTo>
                            <a:pt x="347" y="464"/>
                          </a:moveTo>
                          <a:lnTo>
                            <a:pt x="317" y="354"/>
                          </a:lnTo>
                          <a:lnTo>
                            <a:pt x="323" y="242"/>
                          </a:lnTo>
                          <a:lnTo>
                            <a:pt x="286" y="200"/>
                          </a:lnTo>
                          <a:lnTo>
                            <a:pt x="204" y="173"/>
                          </a:lnTo>
                          <a:lnTo>
                            <a:pt x="238" y="150"/>
                          </a:lnTo>
                          <a:lnTo>
                            <a:pt x="265" y="92"/>
                          </a:lnTo>
                          <a:lnTo>
                            <a:pt x="232" y="21"/>
                          </a:lnTo>
                          <a:lnTo>
                            <a:pt x="187" y="0"/>
                          </a:lnTo>
                          <a:lnTo>
                            <a:pt x="118" y="9"/>
                          </a:lnTo>
                          <a:lnTo>
                            <a:pt x="70" y="71"/>
                          </a:lnTo>
                          <a:lnTo>
                            <a:pt x="76" y="124"/>
                          </a:lnTo>
                          <a:lnTo>
                            <a:pt x="124" y="161"/>
                          </a:lnTo>
                          <a:lnTo>
                            <a:pt x="75" y="190"/>
                          </a:lnTo>
                          <a:lnTo>
                            <a:pt x="26" y="245"/>
                          </a:lnTo>
                          <a:lnTo>
                            <a:pt x="12" y="334"/>
                          </a:lnTo>
                          <a:lnTo>
                            <a:pt x="0" y="497"/>
                          </a:lnTo>
                          <a:lnTo>
                            <a:pt x="70" y="491"/>
                          </a:lnTo>
                          <a:lnTo>
                            <a:pt x="74" y="549"/>
                          </a:lnTo>
                          <a:lnTo>
                            <a:pt x="58" y="654"/>
                          </a:lnTo>
                          <a:lnTo>
                            <a:pt x="63" y="773"/>
                          </a:lnTo>
                          <a:lnTo>
                            <a:pt x="181" y="792"/>
                          </a:lnTo>
                          <a:lnTo>
                            <a:pt x="292" y="773"/>
                          </a:lnTo>
                          <a:lnTo>
                            <a:pt x="271" y="490"/>
                          </a:lnTo>
                          <a:lnTo>
                            <a:pt x="347" y="464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190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MX" sz="1200">
                        <a:solidFill>
                          <a:prstClr val="black"/>
                        </a:solidFill>
                      </a:endParaRPr>
                    </a:p>
                  </p:txBody>
                </p:sp>
                <p:grpSp>
                  <p:nvGrpSpPr>
                    <p:cNvPr id="113" name="Group 70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11" y="3165"/>
                      <a:ext cx="68" cy="154"/>
                      <a:chOff x="1102" y="2293"/>
                      <a:chExt cx="179" cy="408"/>
                    </a:xfrm>
                  </p:grpSpPr>
                  <p:sp>
                    <p:nvSpPr>
                      <p:cNvPr id="114" name="Freeform 70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02" y="2293"/>
                        <a:ext cx="179" cy="408"/>
                      </a:xfrm>
                      <a:custGeom>
                        <a:avLst/>
                        <a:gdLst>
                          <a:gd name="T0" fmla="*/ 0 w 360"/>
                          <a:gd name="T1" fmla="*/ 1 h 815"/>
                          <a:gd name="T2" fmla="*/ 0 w 360"/>
                          <a:gd name="T3" fmla="*/ 1 h 815"/>
                          <a:gd name="T4" fmla="*/ 0 w 360"/>
                          <a:gd name="T5" fmla="*/ 1 h 815"/>
                          <a:gd name="T6" fmla="*/ 0 w 360"/>
                          <a:gd name="T7" fmla="*/ 1 h 815"/>
                          <a:gd name="T8" fmla="*/ 0 w 360"/>
                          <a:gd name="T9" fmla="*/ 1 h 815"/>
                          <a:gd name="T10" fmla="*/ 0 w 360"/>
                          <a:gd name="T11" fmla="*/ 1 h 815"/>
                          <a:gd name="T12" fmla="*/ 0 w 360"/>
                          <a:gd name="T13" fmla="*/ 1 h 815"/>
                          <a:gd name="T14" fmla="*/ 0 w 360"/>
                          <a:gd name="T15" fmla="*/ 1 h 815"/>
                          <a:gd name="T16" fmla="*/ 0 w 360"/>
                          <a:gd name="T17" fmla="*/ 1 h 815"/>
                          <a:gd name="T18" fmla="*/ 0 w 360"/>
                          <a:gd name="T19" fmla="*/ 0 h 815"/>
                          <a:gd name="T20" fmla="*/ 0 w 360"/>
                          <a:gd name="T21" fmla="*/ 1 h 815"/>
                          <a:gd name="T22" fmla="*/ 0 w 360"/>
                          <a:gd name="T23" fmla="*/ 1 h 815"/>
                          <a:gd name="T24" fmla="*/ 0 w 360"/>
                          <a:gd name="T25" fmla="*/ 1 h 815"/>
                          <a:gd name="T26" fmla="*/ 0 w 360"/>
                          <a:gd name="T27" fmla="*/ 1 h 815"/>
                          <a:gd name="T28" fmla="*/ 0 w 360"/>
                          <a:gd name="T29" fmla="*/ 1 h 815"/>
                          <a:gd name="T30" fmla="*/ 0 w 360"/>
                          <a:gd name="T31" fmla="*/ 1 h 815"/>
                          <a:gd name="T32" fmla="*/ 0 w 360"/>
                          <a:gd name="T33" fmla="*/ 1 h 815"/>
                          <a:gd name="T34" fmla="*/ 0 w 360"/>
                          <a:gd name="T35" fmla="*/ 1 h 815"/>
                          <a:gd name="T36" fmla="*/ 0 w 360"/>
                          <a:gd name="T37" fmla="*/ 1 h 815"/>
                          <a:gd name="T38" fmla="*/ 0 w 360"/>
                          <a:gd name="T39" fmla="*/ 1 h 815"/>
                          <a:gd name="T40" fmla="*/ 0 w 360"/>
                          <a:gd name="T41" fmla="*/ 1 h 815"/>
                          <a:gd name="T42" fmla="*/ 0 w 360"/>
                          <a:gd name="T43" fmla="*/ 1 h 815"/>
                          <a:gd name="T44" fmla="*/ 0 w 360"/>
                          <a:gd name="T45" fmla="*/ 1 h 815"/>
                          <a:gd name="T46" fmla="*/ 0 w 360"/>
                          <a:gd name="T47" fmla="*/ 1 h 815"/>
                          <a:gd name="T48" fmla="*/ 0 w 360"/>
                          <a:gd name="T49" fmla="*/ 1 h 815"/>
                          <a:gd name="T50" fmla="*/ 0 w 360"/>
                          <a:gd name="T51" fmla="*/ 1 h 815"/>
                          <a:gd name="T52" fmla="*/ 0 w 360"/>
                          <a:gd name="T53" fmla="*/ 1 h 815"/>
                          <a:gd name="T54" fmla="*/ 0 w 360"/>
                          <a:gd name="T55" fmla="*/ 1 h 815"/>
                          <a:gd name="T56" fmla="*/ 0 w 360"/>
                          <a:gd name="T57" fmla="*/ 1 h 815"/>
                          <a:gd name="T58" fmla="*/ 0 w 360"/>
                          <a:gd name="T59" fmla="*/ 1 h 815"/>
                          <a:gd name="T60" fmla="*/ 0 w 360"/>
                          <a:gd name="T61" fmla="*/ 1 h 815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</a:gdLst>
                        <a:ahLst/>
                        <a:cxnLst>
                          <a:cxn ang="T62">
                            <a:pos x="T0" y="T1"/>
                          </a:cxn>
                          <a:cxn ang="T63">
                            <a:pos x="T2" y="T3"/>
                          </a:cxn>
                          <a:cxn ang="T64">
                            <a:pos x="T4" y="T5"/>
                          </a:cxn>
                          <a:cxn ang="T65">
                            <a:pos x="T6" y="T7"/>
                          </a:cxn>
                          <a:cxn ang="T66">
                            <a:pos x="T8" y="T9"/>
                          </a:cxn>
                          <a:cxn ang="T67">
                            <a:pos x="T10" y="T11"/>
                          </a:cxn>
                          <a:cxn ang="T68">
                            <a:pos x="T12" y="T13"/>
                          </a:cxn>
                          <a:cxn ang="T69">
                            <a:pos x="T14" y="T15"/>
                          </a:cxn>
                          <a:cxn ang="T70">
                            <a:pos x="T16" y="T17"/>
                          </a:cxn>
                          <a:cxn ang="T71">
                            <a:pos x="T18" y="T19"/>
                          </a:cxn>
                          <a:cxn ang="T72">
                            <a:pos x="T20" y="T21"/>
                          </a:cxn>
                          <a:cxn ang="T73">
                            <a:pos x="T22" y="T23"/>
                          </a:cxn>
                          <a:cxn ang="T74">
                            <a:pos x="T24" y="T25"/>
                          </a:cxn>
                          <a:cxn ang="T75">
                            <a:pos x="T26" y="T27"/>
                          </a:cxn>
                          <a:cxn ang="T76">
                            <a:pos x="T28" y="T29"/>
                          </a:cxn>
                          <a:cxn ang="T77">
                            <a:pos x="T30" y="T31"/>
                          </a:cxn>
                          <a:cxn ang="T78">
                            <a:pos x="T32" y="T33"/>
                          </a:cxn>
                          <a:cxn ang="T79">
                            <a:pos x="T34" y="T35"/>
                          </a:cxn>
                          <a:cxn ang="T80">
                            <a:pos x="T36" y="T37"/>
                          </a:cxn>
                          <a:cxn ang="T81">
                            <a:pos x="T38" y="T39"/>
                          </a:cxn>
                          <a:cxn ang="T82">
                            <a:pos x="T40" y="T41"/>
                          </a:cxn>
                          <a:cxn ang="T83">
                            <a:pos x="T42" y="T43"/>
                          </a:cxn>
                          <a:cxn ang="T84">
                            <a:pos x="T44" y="T45"/>
                          </a:cxn>
                          <a:cxn ang="T85">
                            <a:pos x="T46" y="T47"/>
                          </a:cxn>
                          <a:cxn ang="T86">
                            <a:pos x="T48" y="T49"/>
                          </a:cxn>
                          <a:cxn ang="T87">
                            <a:pos x="T50" y="T51"/>
                          </a:cxn>
                          <a:cxn ang="T88">
                            <a:pos x="T52" y="T53"/>
                          </a:cxn>
                          <a:cxn ang="T89">
                            <a:pos x="T54" y="T55"/>
                          </a:cxn>
                          <a:cxn ang="T90">
                            <a:pos x="T56" y="T57"/>
                          </a:cxn>
                          <a:cxn ang="T91">
                            <a:pos x="T58" y="T59"/>
                          </a:cxn>
                          <a:cxn ang="T92">
                            <a:pos x="T60" y="T61"/>
                          </a:cxn>
                        </a:cxnLst>
                        <a:rect l="0" t="0" r="r" b="b"/>
                        <a:pathLst>
                          <a:path w="360" h="815">
                            <a:moveTo>
                              <a:pt x="289" y="487"/>
                            </a:moveTo>
                            <a:lnTo>
                              <a:pt x="360" y="464"/>
                            </a:lnTo>
                            <a:lnTo>
                              <a:pt x="328" y="354"/>
                            </a:lnTo>
                            <a:lnTo>
                              <a:pt x="334" y="242"/>
                            </a:lnTo>
                            <a:lnTo>
                              <a:pt x="297" y="201"/>
                            </a:lnTo>
                            <a:lnTo>
                              <a:pt x="217" y="173"/>
                            </a:lnTo>
                            <a:lnTo>
                              <a:pt x="250" y="150"/>
                            </a:lnTo>
                            <a:lnTo>
                              <a:pt x="277" y="92"/>
                            </a:lnTo>
                            <a:lnTo>
                              <a:pt x="245" y="21"/>
                            </a:lnTo>
                            <a:lnTo>
                              <a:pt x="199" y="0"/>
                            </a:lnTo>
                            <a:lnTo>
                              <a:pt x="118" y="7"/>
                            </a:lnTo>
                            <a:lnTo>
                              <a:pt x="73" y="79"/>
                            </a:lnTo>
                            <a:lnTo>
                              <a:pt x="83" y="128"/>
                            </a:lnTo>
                            <a:lnTo>
                              <a:pt x="108" y="157"/>
                            </a:lnTo>
                            <a:lnTo>
                              <a:pt x="127" y="167"/>
                            </a:lnTo>
                            <a:lnTo>
                              <a:pt x="70" y="189"/>
                            </a:lnTo>
                            <a:lnTo>
                              <a:pt x="24" y="282"/>
                            </a:lnTo>
                            <a:lnTo>
                              <a:pt x="24" y="379"/>
                            </a:lnTo>
                            <a:lnTo>
                              <a:pt x="0" y="495"/>
                            </a:lnTo>
                            <a:lnTo>
                              <a:pt x="51" y="487"/>
                            </a:lnTo>
                            <a:lnTo>
                              <a:pt x="9" y="638"/>
                            </a:lnTo>
                            <a:lnTo>
                              <a:pt x="57" y="625"/>
                            </a:lnTo>
                            <a:lnTo>
                              <a:pt x="105" y="629"/>
                            </a:lnTo>
                            <a:lnTo>
                              <a:pt x="108" y="713"/>
                            </a:lnTo>
                            <a:lnTo>
                              <a:pt x="127" y="812"/>
                            </a:lnTo>
                            <a:lnTo>
                              <a:pt x="220" y="815"/>
                            </a:lnTo>
                            <a:lnTo>
                              <a:pt x="224" y="690"/>
                            </a:lnTo>
                            <a:lnTo>
                              <a:pt x="240" y="653"/>
                            </a:lnTo>
                            <a:lnTo>
                              <a:pt x="345" y="638"/>
                            </a:lnTo>
                            <a:lnTo>
                              <a:pt x="298" y="539"/>
                            </a:lnTo>
                            <a:lnTo>
                              <a:pt x="289" y="487"/>
                            </a:lnTo>
                            <a:close/>
                          </a:path>
                        </a:pathLst>
                      </a:custGeom>
                      <a:solidFill>
                        <a:schemeClr val="tx2"/>
                      </a:solidFill>
                      <a:ln w="1905">
                        <a:solidFill>
                          <a:schemeClr val="tx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MX" sz="12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115" name="Freeform 70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52" y="2301"/>
                        <a:ext cx="70" cy="71"/>
                      </a:xfrm>
                      <a:custGeom>
                        <a:avLst/>
                        <a:gdLst>
                          <a:gd name="T0" fmla="*/ 0 w 142"/>
                          <a:gd name="T1" fmla="*/ 1 h 142"/>
                          <a:gd name="T2" fmla="*/ 0 w 142"/>
                          <a:gd name="T3" fmla="*/ 1 h 142"/>
                          <a:gd name="T4" fmla="*/ 0 w 142"/>
                          <a:gd name="T5" fmla="*/ 1 h 142"/>
                          <a:gd name="T6" fmla="*/ 0 w 142"/>
                          <a:gd name="T7" fmla="*/ 1 h 142"/>
                          <a:gd name="T8" fmla="*/ 0 w 142"/>
                          <a:gd name="T9" fmla="*/ 1 h 142"/>
                          <a:gd name="T10" fmla="*/ 0 w 142"/>
                          <a:gd name="T11" fmla="*/ 1 h 142"/>
                          <a:gd name="T12" fmla="*/ 0 w 142"/>
                          <a:gd name="T13" fmla="*/ 1 h 142"/>
                          <a:gd name="T14" fmla="*/ 0 w 142"/>
                          <a:gd name="T15" fmla="*/ 1 h 142"/>
                          <a:gd name="T16" fmla="*/ 0 w 142"/>
                          <a:gd name="T17" fmla="*/ 0 h 142"/>
                          <a:gd name="T18" fmla="*/ 0 w 142"/>
                          <a:gd name="T19" fmla="*/ 1 h 142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142" h="142">
                            <a:moveTo>
                              <a:pt x="30" y="14"/>
                            </a:moveTo>
                            <a:lnTo>
                              <a:pt x="0" y="53"/>
                            </a:lnTo>
                            <a:lnTo>
                              <a:pt x="4" y="106"/>
                            </a:lnTo>
                            <a:lnTo>
                              <a:pt x="58" y="142"/>
                            </a:lnTo>
                            <a:lnTo>
                              <a:pt x="96" y="134"/>
                            </a:lnTo>
                            <a:lnTo>
                              <a:pt x="127" y="113"/>
                            </a:lnTo>
                            <a:lnTo>
                              <a:pt x="142" y="79"/>
                            </a:lnTo>
                            <a:lnTo>
                              <a:pt x="129" y="25"/>
                            </a:lnTo>
                            <a:lnTo>
                              <a:pt x="81" y="0"/>
                            </a:lnTo>
                            <a:lnTo>
                              <a:pt x="30" y="14"/>
                            </a:lnTo>
                            <a:close/>
                          </a:path>
                        </a:pathLst>
                      </a:custGeom>
                      <a:solidFill>
                        <a:schemeClr val="tx2"/>
                      </a:solidFill>
                      <a:ln w="1905">
                        <a:solidFill>
                          <a:schemeClr val="tx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MX" sz="12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116" name="Freeform 70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19" y="2385"/>
                        <a:ext cx="143" cy="303"/>
                      </a:xfrm>
                      <a:custGeom>
                        <a:avLst/>
                        <a:gdLst>
                          <a:gd name="T0" fmla="*/ 1 w 285"/>
                          <a:gd name="T1" fmla="*/ 0 h 607"/>
                          <a:gd name="T2" fmla="*/ 1 w 285"/>
                          <a:gd name="T3" fmla="*/ 0 h 607"/>
                          <a:gd name="T4" fmla="*/ 1 w 285"/>
                          <a:gd name="T5" fmla="*/ 0 h 607"/>
                          <a:gd name="T6" fmla="*/ 1 w 285"/>
                          <a:gd name="T7" fmla="*/ 0 h 607"/>
                          <a:gd name="T8" fmla="*/ 1 w 285"/>
                          <a:gd name="T9" fmla="*/ 0 h 607"/>
                          <a:gd name="T10" fmla="*/ 1 w 285"/>
                          <a:gd name="T11" fmla="*/ 0 h 607"/>
                          <a:gd name="T12" fmla="*/ 1 w 285"/>
                          <a:gd name="T13" fmla="*/ 0 h 607"/>
                          <a:gd name="T14" fmla="*/ 1 w 285"/>
                          <a:gd name="T15" fmla="*/ 0 h 607"/>
                          <a:gd name="T16" fmla="*/ 1 w 285"/>
                          <a:gd name="T17" fmla="*/ 0 h 607"/>
                          <a:gd name="T18" fmla="*/ 1 w 285"/>
                          <a:gd name="T19" fmla="*/ 0 h 607"/>
                          <a:gd name="T20" fmla="*/ 1 w 285"/>
                          <a:gd name="T21" fmla="*/ 0 h 607"/>
                          <a:gd name="T22" fmla="*/ 1 w 285"/>
                          <a:gd name="T23" fmla="*/ 0 h 607"/>
                          <a:gd name="T24" fmla="*/ 1 w 285"/>
                          <a:gd name="T25" fmla="*/ 0 h 607"/>
                          <a:gd name="T26" fmla="*/ 1 w 285"/>
                          <a:gd name="T27" fmla="*/ 0 h 607"/>
                          <a:gd name="T28" fmla="*/ 1 w 285"/>
                          <a:gd name="T29" fmla="*/ 0 h 607"/>
                          <a:gd name="T30" fmla="*/ 1 w 285"/>
                          <a:gd name="T31" fmla="*/ 0 h 607"/>
                          <a:gd name="T32" fmla="*/ 1 w 285"/>
                          <a:gd name="T33" fmla="*/ 0 h 607"/>
                          <a:gd name="T34" fmla="*/ 1 w 285"/>
                          <a:gd name="T35" fmla="*/ 0 h 607"/>
                          <a:gd name="T36" fmla="*/ 1 w 285"/>
                          <a:gd name="T37" fmla="*/ 0 h 607"/>
                          <a:gd name="T38" fmla="*/ 1 w 285"/>
                          <a:gd name="T39" fmla="*/ 0 h 607"/>
                          <a:gd name="T40" fmla="*/ 1 w 285"/>
                          <a:gd name="T41" fmla="*/ 0 h 607"/>
                          <a:gd name="T42" fmla="*/ 1 w 285"/>
                          <a:gd name="T43" fmla="*/ 0 h 607"/>
                          <a:gd name="T44" fmla="*/ 1 w 285"/>
                          <a:gd name="T45" fmla="*/ 0 h 607"/>
                          <a:gd name="T46" fmla="*/ 1 w 285"/>
                          <a:gd name="T47" fmla="*/ 0 h 607"/>
                          <a:gd name="T48" fmla="*/ 1 w 285"/>
                          <a:gd name="T49" fmla="*/ 0 h 607"/>
                          <a:gd name="T50" fmla="*/ 0 w 285"/>
                          <a:gd name="T51" fmla="*/ 0 h 607"/>
                          <a:gd name="T52" fmla="*/ 1 w 285"/>
                          <a:gd name="T53" fmla="*/ 0 h 607"/>
                          <a:gd name="T54" fmla="*/ 1 w 285"/>
                          <a:gd name="T55" fmla="*/ 0 h 607"/>
                          <a:gd name="T56" fmla="*/ 1 w 285"/>
                          <a:gd name="T57" fmla="*/ 0 h 607"/>
                          <a:gd name="T58" fmla="*/ 1 w 285"/>
                          <a:gd name="T59" fmla="*/ 0 h 607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</a:gdLst>
                        <a:ahLst/>
                        <a:cxnLst>
                          <a:cxn ang="T60">
                            <a:pos x="T0" y="T1"/>
                          </a:cxn>
                          <a:cxn ang="T61">
                            <a:pos x="T2" y="T3"/>
                          </a:cxn>
                          <a:cxn ang="T62">
                            <a:pos x="T4" y="T5"/>
                          </a:cxn>
                          <a:cxn ang="T63">
                            <a:pos x="T6" y="T7"/>
                          </a:cxn>
                          <a:cxn ang="T64">
                            <a:pos x="T8" y="T9"/>
                          </a:cxn>
                          <a:cxn ang="T65">
                            <a:pos x="T10" y="T11"/>
                          </a:cxn>
                          <a:cxn ang="T66">
                            <a:pos x="T12" y="T13"/>
                          </a:cxn>
                          <a:cxn ang="T67">
                            <a:pos x="T14" y="T15"/>
                          </a:cxn>
                          <a:cxn ang="T68">
                            <a:pos x="T16" y="T17"/>
                          </a:cxn>
                          <a:cxn ang="T69">
                            <a:pos x="T18" y="T19"/>
                          </a:cxn>
                          <a:cxn ang="T70">
                            <a:pos x="T20" y="T21"/>
                          </a:cxn>
                          <a:cxn ang="T71">
                            <a:pos x="T22" y="T23"/>
                          </a:cxn>
                          <a:cxn ang="T72">
                            <a:pos x="T24" y="T25"/>
                          </a:cxn>
                          <a:cxn ang="T73">
                            <a:pos x="T26" y="T27"/>
                          </a:cxn>
                          <a:cxn ang="T74">
                            <a:pos x="T28" y="T29"/>
                          </a:cxn>
                          <a:cxn ang="T75">
                            <a:pos x="T30" y="T31"/>
                          </a:cxn>
                          <a:cxn ang="T76">
                            <a:pos x="T32" y="T33"/>
                          </a:cxn>
                          <a:cxn ang="T77">
                            <a:pos x="T34" y="T35"/>
                          </a:cxn>
                          <a:cxn ang="T78">
                            <a:pos x="T36" y="T37"/>
                          </a:cxn>
                          <a:cxn ang="T79">
                            <a:pos x="T38" y="T39"/>
                          </a:cxn>
                          <a:cxn ang="T80">
                            <a:pos x="T40" y="T41"/>
                          </a:cxn>
                          <a:cxn ang="T81">
                            <a:pos x="T42" y="T43"/>
                          </a:cxn>
                          <a:cxn ang="T82">
                            <a:pos x="T44" y="T45"/>
                          </a:cxn>
                          <a:cxn ang="T83">
                            <a:pos x="T46" y="T47"/>
                          </a:cxn>
                          <a:cxn ang="T84">
                            <a:pos x="T48" y="T49"/>
                          </a:cxn>
                          <a:cxn ang="T85">
                            <a:pos x="T50" y="T51"/>
                          </a:cxn>
                          <a:cxn ang="T86">
                            <a:pos x="T52" y="T53"/>
                          </a:cxn>
                          <a:cxn ang="T87">
                            <a:pos x="T54" y="T55"/>
                          </a:cxn>
                          <a:cxn ang="T88">
                            <a:pos x="T56" y="T57"/>
                          </a:cxn>
                          <a:cxn ang="T89">
                            <a:pos x="T58" y="T59"/>
                          </a:cxn>
                        </a:cxnLst>
                        <a:rect l="0" t="0" r="r" b="b"/>
                        <a:pathLst>
                          <a:path w="285" h="607">
                            <a:moveTo>
                              <a:pt x="70" y="205"/>
                            </a:moveTo>
                            <a:lnTo>
                              <a:pt x="52" y="296"/>
                            </a:lnTo>
                            <a:lnTo>
                              <a:pt x="23" y="353"/>
                            </a:lnTo>
                            <a:lnTo>
                              <a:pt x="6" y="425"/>
                            </a:lnTo>
                            <a:lnTo>
                              <a:pt x="85" y="417"/>
                            </a:lnTo>
                            <a:lnTo>
                              <a:pt x="107" y="597"/>
                            </a:lnTo>
                            <a:lnTo>
                              <a:pt x="156" y="607"/>
                            </a:lnTo>
                            <a:lnTo>
                              <a:pt x="166" y="501"/>
                            </a:lnTo>
                            <a:lnTo>
                              <a:pt x="188" y="425"/>
                            </a:lnTo>
                            <a:lnTo>
                              <a:pt x="269" y="425"/>
                            </a:lnTo>
                            <a:lnTo>
                              <a:pt x="234" y="355"/>
                            </a:lnTo>
                            <a:lnTo>
                              <a:pt x="223" y="287"/>
                            </a:lnTo>
                            <a:lnTo>
                              <a:pt x="213" y="228"/>
                            </a:lnTo>
                            <a:lnTo>
                              <a:pt x="222" y="152"/>
                            </a:lnTo>
                            <a:lnTo>
                              <a:pt x="234" y="262"/>
                            </a:lnTo>
                            <a:lnTo>
                              <a:pt x="246" y="281"/>
                            </a:lnTo>
                            <a:lnTo>
                              <a:pt x="285" y="273"/>
                            </a:lnTo>
                            <a:lnTo>
                              <a:pt x="268" y="185"/>
                            </a:lnTo>
                            <a:lnTo>
                              <a:pt x="267" y="84"/>
                            </a:lnTo>
                            <a:lnTo>
                              <a:pt x="239" y="35"/>
                            </a:lnTo>
                            <a:lnTo>
                              <a:pt x="179" y="8"/>
                            </a:lnTo>
                            <a:lnTo>
                              <a:pt x="93" y="0"/>
                            </a:lnTo>
                            <a:lnTo>
                              <a:pt x="39" y="38"/>
                            </a:lnTo>
                            <a:lnTo>
                              <a:pt x="16" y="104"/>
                            </a:lnTo>
                            <a:lnTo>
                              <a:pt x="10" y="183"/>
                            </a:lnTo>
                            <a:lnTo>
                              <a:pt x="0" y="284"/>
                            </a:lnTo>
                            <a:lnTo>
                              <a:pt x="37" y="281"/>
                            </a:lnTo>
                            <a:lnTo>
                              <a:pt x="47" y="201"/>
                            </a:lnTo>
                            <a:lnTo>
                              <a:pt x="65" y="134"/>
                            </a:lnTo>
                            <a:lnTo>
                              <a:pt x="70" y="205"/>
                            </a:lnTo>
                            <a:close/>
                          </a:path>
                        </a:pathLst>
                      </a:custGeom>
                      <a:solidFill>
                        <a:schemeClr val="tx2"/>
                      </a:solidFill>
                      <a:ln w="1905">
                        <a:solidFill>
                          <a:schemeClr val="tx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MX" sz="12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79" name="Group 663"/>
                  <p:cNvGrpSpPr>
                    <a:grpSpLocks/>
                  </p:cNvGrpSpPr>
                  <p:nvPr/>
                </p:nvGrpSpPr>
                <p:grpSpPr bwMode="auto">
                  <a:xfrm>
                    <a:off x="1165225" y="4097338"/>
                    <a:ext cx="1041400" cy="246062"/>
                    <a:chOff x="819" y="1419"/>
                    <a:chExt cx="654" cy="154"/>
                  </a:xfrm>
                </p:grpSpPr>
                <p:grpSp>
                  <p:nvGrpSpPr>
                    <p:cNvPr id="86" name="Group 6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57" y="1419"/>
                      <a:ext cx="442" cy="154"/>
                      <a:chOff x="891" y="2829"/>
                      <a:chExt cx="442" cy="154"/>
                    </a:xfrm>
                  </p:grpSpPr>
                  <p:grpSp>
                    <p:nvGrpSpPr>
                      <p:cNvPr id="94" name="Group 66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91" y="2829"/>
                        <a:ext cx="142" cy="154"/>
                        <a:chOff x="837" y="3165"/>
                        <a:chExt cx="142" cy="154"/>
                      </a:xfrm>
                    </p:grpSpPr>
                    <p:sp>
                      <p:nvSpPr>
                        <p:cNvPr id="107" name="Freeform 66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837" y="3169"/>
                          <a:ext cx="66" cy="150"/>
                        </a:xfrm>
                        <a:custGeom>
                          <a:avLst/>
                          <a:gdLst>
                            <a:gd name="T0" fmla="*/ 0 w 347"/>
                            <a:gd name="T1" fmla="*/ 0 h 792"/>
                            <a:gd name="T2" fmla="*/ 0 w 347"/>
                            <a:gd name="T3" fmla="*/ 0 h 792"/>
                            <a:gd name="T4" fmla="*/ 0 w 347"/>
                            <a:gd name="T5" fmla="*/ 0 h 792"/>
                            <a:gd name="T6" fmla="*/ 0 w 347"/>
                            <a:gd name="T7" fmla="*/ 0 h 792"/>
                            <a:gd name="T8" fmla="*/ 0 w 347"/>
                            <a:gd name="T9" fmla="*/ 0 h 792"/>
                            <a:gd name="T10" fmla="*/ 0 w 347"/>
                            <a:gd name="T11" fmla="*/ 0 h 792"/>
                            <a:gd name="T12" fmla="*/ 0 w 347"/>
                            <a:gd name="T13" fmla="*/ 0 h 792"/>
                            <a:gd name="T14" fmla="*/ 0 w 347"/>
                            <a:gd name="T15" fmla="*/ 0 h 792"/>
                            <a:gd name="T16" fmla="*/ 0 w 347"/>
                            <a:gd name="T17" fmla="*/ 0 h 792"/>
                            <a:gd name="T18" fmla="*/ 0 w 347"/>
                            <a:gd name="T19" fmla="*/ 0 h 792"/>
                            <a:gd name="T20" fmla="*/ 0 w 347"/>
                            <a:gd name="T21" fmla="*/ 0 h 792"/>
                            <a:gd name="T22" fmla="*/ 0 w 347"/>
                            <a:gd name="T23" fmla="*/ 0 h 792"/>
                            <a:gd name="T24" fmla="*/ 0 w 347"/>
                            <a:gd name="T25" fmla="*/ 0 h 792"/>
                            <a:gd name="T26" fmla="*/ 0 w 347"/>
                            <a:gd name="T27" fmla="*/ 0 h 792"/>
                            <a:gd name="T28" fmla="*/ 0 w 347"/>
                            <a:gd name="T29" fmla="*/ 0 h 792"/>
                            <a:gd name="T30" fmla="*/ 0 w 347"/>
                            <a:gd name="T31" fmla="*/ 0 h 792"/>
                            <a:gd name="T32" fmla="*/ 0 w 347"/>
                            <a:gd name="T33" fmla="*/ 0 h 792"/>
                            <a:gd name="T34" fmla="*/ 0 w 347"/>
                            <a:gd name="T35" fmla="*/ 0 h 792"/>
                            <a:gd name="T36" fmla="*/ 0 w 347"/>
                            <a:gd name="T37" fmla="*/ 0 h 792"/>
                            <a:gd name="T38" fmla="*/ 0 w 347"/>
                            <a:gd name="T39" fmla="*/ 0 h 792"/>
                            <a:gd name="T40" fmla="*/ 0 w 347"/>
                            <a:gd name="T41" fmla="*/ 0 h 792"/>
                            <a:gd name="T42" fmla="*/ 0 w 347"/>
                            <a:gd name="T43" fmla="*/ 0 h 792"/>
                            <a:gd name="T44" fmla="*/ 0 w 347"/>
                            <a:gd name="T45" fmla="*/ 0 h 792"/>
                            <a:gd name="T46" fmla="*/ 0 w 347"/>
                            <a:gd name="T47" fmla="*/ 0 h 792"/>
                            <a:gd name="T48" fmla="*/ 0 w 347"/>
                            <a:gd name="T49" fmla="*/ 0 h 792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</a:gdLst>
                          <a:ahLst/>
                          <a:cxnLst>
                            <a:cxn ang="T50">
                              <a:pos x="T0" y="T1"/>
                            </a:cxn>
                            <a:cxn ang="T51">
                              <a:pos x="T2" y="T3"/>
                            </a:cxn>
                            <a:cxn ang="T52">
                              <a:pos x="T4" y="T5"/>
                            </a:cxn>
                            <a:cxn ang="T53">
                              <a:pos x="T6" y="T7"/>
                            </a:cxn>
                            <a:cxn ang="T54">
                              <a:pos x="T8" y="T9"/>
                            </a:cxn>
                            <a:cxn ang="T55">
                              <a:pos x="T10" y="T11"/>
                            </a:cxn>
                            <a:cxn ang="T56">
                              <a:pos x="T12" y="T13"/>
                            </a:cxn>
                            <a:cxn ang="T57">
                              <a:pos x="T14" y="T15"/>
                            </a:cxn>
                            <a:cxn ang="T58">
                              <a:pos x="T16" y="T17"/>
                            </a:cxn>
                            <a:cxn ang="T59">
                              <a:pos x="T18" y="T19"/>
                            </a:cxn>
                            <a:cxn ang="T60">
                              <a:pos x="T20" y="T21"/>
                            </a:cxn>
                            <a:cxn ang="T61">
                              <a:pos x="T22" y="T23"/>
                            </a:cxn>
                            <a:cxn ang="T62">
                              <a:pos x="T24" y="T25"/>
                            </a:cxn>
                            <a:cxn ang="T63">
                              <a:pos x="T26" y="T27"/>
                            </a:cxn>
                            <a:cxn ang="T64">
                              <a:pos x="T28" y="T29"/>
                            </a:cxn>
                            <a:cxn ang="T65">
                              <a:pos x="T30" y="T31"/>
                            </a:cxn>
                            <a:cxn ang="T66">
                              <a:pos x="T32" y="T33"/>
                            </a:cxn>
                            <a:cxn ang="T67">
                              <a:pos x="T34" y="T35"/>
                            </a:cxn>
                            <a:cxn ang="T68">
                              <a:pos x="T36" y="T37"/>
                            </a:cxn>
                            <a:cxn ang="T69">
                              <a:pos x="T38" y="T39"/>
                            </a:cxn>
                            <a:cxn ang="T70">
                              <a:pos x="T40" y="T41"/>
                            </a:cxn>
                            <a:cxn ang="T71">
                              <a:pos x="T42" y="T43"/>
                            </a:cxn>
                            <a:cxn ang="T72">
                              <a:pos x="T44" y="T45"/>
                            </a:cxn>
                            <a:cxn ang="T73">
                              <a:pos x="T46" y="T47"/>
                            </a:cxn>
                            <a:cxn ang="T74">
                              <a:pos x="T48" y="T49"/>
                            </a:cxn>
                          </a:cxnLst>
                          <a:rect l="0" t="0" r="r" b="b"/>
                          <a:pathLst>
                            <a:path w="347" h="792">
                              <a:moveTo>
                                <a:pt x="347" y="464"/>
                              </a:moveTo>
                              <a:lnTo>
                                <a:pt x="317" y="354"/>
                              </a:lnTo>
                              <a:lnTo>
                                <a:pt x="323" y="242"/>
                              </a:lnTo>
                              <a:lnTo>
                                <a:pt x="286" y="200"/>
                              </a:lnTo>
                              <a:lnTo>
                                <a:pt x="204" y="173"/>
                              </a:lnTo>
                              <a:lnTo>
                                <a:pt x="238" y="150"/>
                              </a:lnTo>
                              <a:lnTo>
                                <a:pt x="265" y="92"/>
                              </a:lnTo>
                              <a:lnTo>
                                <a:pt x="232" y="21"/>
                              </a:lnTo>
                              <a:lnTo>
                                <a:pt x="187" y="0"/>
                              </a:lnTo>
                              <a:lnTo>
                                <a:pt x="118" y="9"/>
                              </a:lnTo>
                              <a:lnTo>
                                <a:pt x="70" y="71"/>
                              </a:lnTo>
                              <a:lnTo>
                                <a:pt x="76" y="124"/>
                              </a:lnTo>
                              <a:lnTo>
                                <a:pt x="124" y="161"/>
                              </a:lnTo>
                              <a:lnTo>
                                <a:pt x="75" y="190"/>
                              </a:lnTo>
                              <a:lnTo>
                                <a:pt x="26" y="245"/>
                              </a:lnTo>
                              <a:lnTo>
                                <a:pt x="12" y="334"/>
                              </a:lnTo>
                              <a:lnTo>
                                <a:pt x="0" y="497"/>
                              </a:lnTo>
                              <a:lnTo>
                                <a:pt x="70" y="491"/>
                              </a:lnTo>
                              <a:lnTo>
                                <a:pt x="74" y="549"/>
                              </a:lnTo>
                              <a:lnTo>
                                <a:pt x="58" y="654"/>
                              </a:lnTo>
                              <a:lnTo>
                                <a:pt x="63" y="773"/>
                              </a:lnTo>
                              <a:lnTo>
                                <a:pt x="181" y="792"/>
                              </a:lnTo>
                              <a:lnTo>
                                <a:pt x="292" y="773"/>
                              </a:lnTo>
                              <a:lnTo>
                                <a:pt x="271" y="490"/>
                              </a:lnTo>
                              <a:lnTo>
                                <a:pt x="347" y="4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tx2"/>
                        </a:solidFill>
                        <a:ln w="1905">
                          <a:solidFill>
                            <a:schemeClr val="tx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MX" sz="12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grpSp>
                      <p:nvGrpSpPr>
                        <p:cNvPr id="108" name="Group 66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911" y="3165"/>
                          <a:ext cx="68" cy="154"/>
                          <a:chOff x="1102" y="2293"/>
                          <a:chExt cx="179" cy="408"/>
                        </a:xfrm>
                      </p:grpSpPr>
                      <p:sp>
                        <p:nvSpPr>
                          <p:cNvPr id="109" name="Freeform 66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102" y="2293"/>
                            <a:ext cx="179" cy="408"/>
                          </a:xfrm>
                          <a:custGeom>
                            <a:avLst/>
                            <a:gdLst>
                              <a:gd name="T0" fmla="*/ 0 w 360"/>
                              <a:gd name="T1" fmla="*/ 1 h 815"/>
                              <a:gd name="T2" fmla="*/ 0 w 360"/>
                              <a:gd name="T3" fmla="*/ 1 h 815"/>
                              <a:gd name="T4" fmla="*/ 0 w 360"/>
                              <a:gd name="T5" fmla="*/ 1 h 815"/>
                              <a:gd name="T6" fmla="*/ 0 w 360"/>
                              <a:gd name="T7" fmla="*/ 1 h 815"/>
                              <a:gd name="T8" fmla="*/ 0 w 360"/>
                              <a:gd name="T9" fmla="*/ 1 h 815"/>
                              <a:gd name="T10" fmla="*/ 0 w 360"/>
                              <a:gd name="T11" fmla="*/ 1 h 815"/>
                              <a:gd name="T12" fmla="*/ 0 w 360"/>
                              <a:gd name="T13" fmla="*/ 1 h 815"/>
                              <a:gd name="T14" fmla="*/ 0 w 360"/>
                              <a:gd name="T15" fmla="*/ 1 h 815"/>
                              <a:gd name="T16" fmla="*/ 0 w 360"/>
                              <a:gd name="T17" fmla="*/ 1 h 815"/>
                              <a:gd name="T18" fmla="*/ 0 w 360"/>
                              <a:gd name="T19" fmla="*/ 0 h 815"/>
                              <a:gd name="T20" fmla="*/ 0 w 360"/>
                              <a:gd name="T21" fmla="*/ 1 h 815"/>
                              <a:gd name="T22" fmla="*/ 0 w 360"/>
                              <a:gd name="T23" fmla="*/ 1 h 815"/>
                              <a:gd name="T24" fmla="*/ 0 w 360"/>
                              <a:gd name="T25" fmla="*/ 1 h 815"/>
                              <a:gd name="T26" fmla="*/ 0 w 360"/>
                              <a:gd name="T27" fmla="*/ 1 h 815"/>
                              <a:gd name="T28" fmla="*/ 0 w 360"/>
                              <a:gd name="T29" fmla="*/ 1 h 815"/>
                              <a:gd name="T30" fmla="*/ 0 w 360"/>
                              <a:gd name="T31" fmla="*/ 1 h 815"/>
                              <a:gd name="T32" fmla="*/ 0 w 360"/>
                              <a:gd name="T33" fmla="*/ 1 h 815"/>
                              <a:gd name="T34" fmla="*/ 0 w 360"/>
                              <a:gd name="T35" fmla="*/ 1 h 815"/>
                              <a:gd name="T36" fmla="*/ 0 w 360"/>
                              <a:gd name="T37" fmla="*/ 1 h 815"/>
                              <a:gd name="T38" fmla="*/ 0 w 360"/>
                              <a:gd name="T39" fmla="*/ 1 h 815"/>
                              <a:gd name="T40" fmla="*/ 0 w 360"/>
                              <a:gd name="T41" fmla="*/ 1 h 815"/>
                              <a:gd name="T42" fmla="*/ 0 w 360"/>
                              <a:gd name="T43" fmla="*/ 1 h 815"/>
                              <a:gd name="T44" fmla="*/ 0 w 360"/>
                              <a:gd name="T45" fmla="*/ 1 h 815"/>
                              <a:gd name="T46" fmla="*/ 0 w 360"/>
                              <a:gd name="T47" fmla="*/ 1 h 815"/>
                              <a:gd name="T48" fmla="*/ 0 w 360"/>
                              <a:gd name="T49" fmla="*/ 1 h 815"/>
                              <a:gd name="T50" fmla="*/ 0 w 360"/>
                              <a:gd name="T51" fmla="*/ 1 h 815"/>
                              <a:gd name="T52" fmla="*/ 0 w 360"/>
                              <a:gd name="T53" fmla="*/ 1 h 815"/>
                              <a:gd name="T54" fmla="*/ 0 w 360"/>
                              <a:gd name="T55" fmla="*/ 1 h 815"/>
                              <a:gd name="T56" fmla="*/ 0 w 360"/>
                              <a:gd name="T57" fmla="*/ 1 h 815"/>
                              <a:gd name="T58" fmla="*/ 0 w 360"/>
                              <a:gd name="T59" fmla="*/ 1 h 815"/>
                              <a:gd name="T60" fmla="*/ 0 w 360"/>
                              <a:gd name="T61" fmla="*/ 1 h 815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60000 65536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</a:gdLst>
                            <a:ahLst/>
                            <a:cxnLst>
                              <a:cxn ang="T62">
                                <a:pos x="T0" y="T1"/>
                              </a:cxn>
                              <a:cxn ang="T63">
                                <a:pos x="T2" y="T3"/>
                              </a:cxn>
                              <a:cxn ang="T64">
                                <a:pos x="T4" y="T5"/>
                              </a:cxn>
                              <a:cxn ang="T65">
                                <a:pos x="T6" y="T7"/>
                              </a:cxn>
                              <a:cxn ang="T66">
                                <a:pos x="T8" y="T9"/>
                              </a:cxn>
                              <a:cxn ang="T67">
                                <a:pos x="T10" y="T11"/>
                              </a:cxn>
                              <a:cxn ang="T68">
                                <a:pos x="T12" y="T13"/>
                              </a:cxn>
                              <a:cxn ang="T69">
                                <a:pos x="T14" y="T15"/>
                              </a:cxn>
                              <a:cxn ang="T70">
                                <a:pos x="T16" y="T17"/>
                              </a:cxn>
                              <a:cxn ang="T71">
                                <a:pos x="T18" y="T19"/>
                              </a:cxn>
                              <a:cxn ang="T72">
                                <a:pos x="T20" y="T21"/>
                              </a:cxn>
                              <a:cxn ang="T73">
                                <a:pos x="T22" y="T23"/>
                              </a:cxn>
                              <a:cxn ang="T74">
                                <a:pos x="T24" y="T25"/>
                              </a:cxn>
                              <a:cxn ang="T75">
                                <a:pos x="T26" y="T27"/>
                              </a:cxn>
                              <a:cxn ang="T76">
                                <a:pos x="T28" y="T29"/>
                              </a:cxn>
                              <a:cxn ang="T77">
                                <a:pos x="T30" y="T31"/>
                              </a:cxn>
                              <a:cxn ang="T78">
                                <a:pos x="T32" y="T33"/>
                              </a:cxn>
                              <a:cxn ang="T79">
                                <a:pos x="T34" y="T35"/>
                              </a:cxn>
                              <a:cxn ang="T80">
                                <a:pos x="T36" y="T37"/>
                              </a:cxn>
                              <a:cxn ang="T81">
                                <a:pos x="T38" y="T39"/>
                              </a:cxn>
                              <a:cxn ang="T82">
                                <a:pos x="T40" y="T41"/>
                              </a:cxn>
                              <a:cxn ang="T83">
                                <a:pos x="T42" y="T43"/>
                              </a:cxn>
                              <a:cxn ang="T84">
                                <a:pos x="T44" y="T45"/>
                              </a:cxn>
                              <a:cxn ang="T85">
                                <a:pos x="T46" y="T47"/>
                              </a:cxn>
                              <a:cxn ang="T86">
                                <a:pos x="T48" y="T49"/>
                              </a:cxn>
                              <a:cxn ang="T87">
                                <a:pos x="T50" y="T51"/>
                              </a:cxn>
                              <a:cxn ang="T88">
                                <a:pos x="T52" y="T53"/>
                              </a:cxn>
                              <a:cxn ang="T89">
                                <a:pos x="T54" y="T55"/>
                              </a:cxn>
                              <a:cxn ang="T90">
                                <a:pos x="T56" y="T57"/>
                              </a:cxn>
                              <a:cxn ang="T91">
                                <a:pos x="T58" y="T59"/>
                              </a:cxn>
                              <a:cxn ang="T92">
                                <a:pos x="T60" y="T61"/>
                              </a:cxn>
                            </a:cxnLst>
                            <a:rect l="0" t="0" r="r" b="b"/>
                            <a:pathLst>
                              <a:path w="360" h="815">
                                <a:moveTo>
                                  <a:pt x="289" y="487"/>
                                </a:moveTo>
                                <a:lnTo>
                                  <a:pt x="360" y="464"/>
                                </a:lnTo>
                                <a:lnTo>
                                  <a:pt x="328" y="354"/>
                                </a:lnTo>
                                <a:lnTo>
                                  <a:pt x="334" y="242"/>
                                </a:lnTo>
                                <a:lnTo>
                                  <a:pt x="297" y="201"/>
                                </a:lnTo>
                                <a:lnTo>
                                  <a:pt x="217" y="173"/>
                                </a:lnTo>
                                <a:lnTo>
                                  <a:pt x="250" y="150"/>
                                </a:lnTo>
                                <a:lnTo>
                                  <a:pt x="277" y="92"/>
                                </a:lnTo>
                                <a:lnTo>
                                  <a:pt x="245" y="21"/>
                                </a:lnTo>
                                <a:lnTo>
                                  <a:pt x="199" y="0"/>
                                </a:lnTo>
                                <a:lnTo>
                                  <a:pt x="118" y="7"/>
                                </a:lnTo>
                                <a:lnTo>
                                  <a:pt x="73" y="79"/>
                                </a:lnTo>
                                <a:lnTo>
                                  <a:pt x="83" y="128"/>
                                </a:lnTo>
                                <a:lnTo>
                                  <a:pt x="108" y="157"/>
                                </a:lnTo>
                                <a:lnTo>
                                  <a:pt x="127" y="167"/>
                                </a:lnTo>
                                <a:lnTo>
                                  <a:pt x="70" y="189"/>
                                </a:lnTo>
                                <a:lnTo>
                                  <a:pt x="24" y="282"/>
                                </a:lnTo>
                                <a:lnTo>
                                  <a:pt x="24" y="379"/>
                                </a:lnTo>
                                <a:lnTo>
                                  <a:pt x="0" y="495"/>
                                </a:lnTo>
                                <a:lnTo>
                                  <a:pt x="51" y="487"/>
                                </a:lnTo>
                                <a:lnTo>
                                  <a:pt x="9" y="638"/>
                                </a:lnTo>
                                <a:lnTo>
                                  <a:pt x="57" y="625"/>
                                </a:lnTo>
                                <a:lnTo>
                                  <a:pt x="105" y="629"/>
                                </a:lnTo>
                                <a:lnTo>
                                  <a:pt x="108" y="713"/>
                                </a:lnTo>
                                <a:lnTo>
                                  <a:pt x="127" y="812"/>
                                </a:lnTo>
                                <a:lnTo>
                                  <a:pt x="220" y="815"/>
                                </a:lnTo>
                                <a:lnTo>
                                  <a:pt x="224" y="690"/>
                                </a:lnTo>
                                <a:lnTo>
                                  <a:pt x="240" y="653"/>
                                </a:lnTo>
                                <a:lnTo>
                                  <a:pt x="345" y="638"/>
                                </a:lnTo>
                                <a:lnTo>
                                  <a:pt x="298" y="539"/>
                                </a:lnTo>
                                <a:lnTo>
                                  <a:pt x="289" y="487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tx2"/>
                          </a:solidFill>
                          <a:ln w="1905">
                            <a:solidFill>
                              <a:schemeClr val="tx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MX" sz="12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10" name="Freeform 66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152" y="2301"/>
                            <a:ext cx="70" cy="71"/>
                          </a:xfrm>
                          <a:custGeom>
                            <a:avLst/>
                            <a:gdLst>
                              <a:gd name="T0" fmla="*/ 0 w 142"/>
                              <a:gd name="T1" fmla="*/ 1 h 142"/>
                              <a:gd name="T2" fmla="*/ 0 w 142"/>
                              <a:gd name="T3" fmla="*/ 1 h 142"/>
                              <a:gd name="T4" fmla="*/ 0 w 142"/>
                              <a:gd name="T5" fmla="*/ 1 h 142"/>
                              <a:gd name="T6" fmla="*/ 0 w 142"/>
                              <a:gd name="T7" fmla="*/ 1 h 142"/>
                              <a:gd name="T8" fmla="*/ 0 w 142"/>
                              <a:gd name="T9" fmla="*/ 1 h 142"/>
                              <a:gd name="T10" fmla="*/ 0 w 142"/>
                              <a:gd name="T11" fmla="*/ 1 h 142"/>
                              <a:gd name="T12" fmla="*/ 0 w 142"/>
                              <a:gd name="T13" fmla="*/ 1 h 142"/>
                              <a:gd name="T14" fmla="*/ 0 w 142"/>
                              <a:gd name="T15" fmla="*/ 1 h 142"/>
                              <a:gd name="T16" fmla="*/ 0 w 142"/>
                              <a:gd name="T17" fmla="*/ 0 h 142"/>
                              <a:gd name="T18" fmla="*/ 0 w 142"/>
                              <a:gd name="T19" fmla="*/ 1 h 142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</a:gdLst>
                            <a:ahLst/>
                            <a:cxnLst>
                              <a:cxn ang="T20">
                                <a:pos x="T0" y="T1"/>
                              </a:cxn>
                              <a:cxn ang="T21">
                                <a:pos x="T2" y="T3"/>
                              </a:cxn>
                              <a:cxn ang="T22">
                                <a:pos x="T4" y="T5"/>
                              </a:cxn>
                              <a:cxn ang="T23">
                                <a:pos x="T6" y="T7"/>
                              </a:cxn>
                              <a:cxn ang="T24">
                                <a:pos x="T8" y="T9"/>
                              </a:cxn>
                              <a:cxn ang="T25">
                                <a:pos x="T10" y="T11"/>
                              </a:cxn>
                              <a:cxn ang="T26">
                                <a:pos x="T12" y="T13"/>
                              </a:cxn>
                              <a:cxn ang="T27">
                                <a:pos x="T14" y="T15"/>
                              </a:cxn>
                              <a:cxn ang="T28">
                                <a:pos x="T16" y="T17"/>
                              </a:cxn>
                              <a:cxn ang="T29">
                                <a:pos x="T18" y="T19"/>
                              </a:cxn>
                            </a:cxnLst>
                            <a:rect l="0" t="0" r="r" b="b"/>
                            <a:pathLst>
                              <a:path w="142" h="142">
                                <a:moveTo>
                                  <a:pt x="30" y="14"/>
                                </a:moveTo>
                                <a:lnTo>
                                  <a:pt x="0" y="53"/>
                                </a:lnTo>
                                <a:lnTo>
                                  <a:pt x="4" y="106"/>
                                </a:lnTo>
                                <a:lnTo>
                                  <a:pt x="58" y="142"/>
                                </a:lnTo>
                                <a:lnTo>
                                  <a:pt x="96" y="134"/>
                                </a:lnTo>
                                <a:lnTo>
                                  <a:pt x="127" y="113"/>
                                </a:lnTo>
                                <a:lnTo>
                                  <a:pt x="142" y="79"/>
                                </a:lnTo>
                                <a:lnTo>
                                  <a:pt x="129" y="25"/>
                                </a:lnTo>
                                <a:lnTo>
                                  <a:pt x="81" y="0"/>
                                </a:lnTo>
                                <a:lnTo>
                                  <a:pt x="30" y="14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tx2"/>
                          </a:solidFill>
                          <a:ln w="1905">
                            <a:solidFill>
                              <a:schemeClr val="tx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MX" sz="12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11" name="Freeform 67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119" y="2385"/>
                            <a:ext cx="143" cy="303"/>
                          </a:xfrm>
                          <a:custGeom>
                            <a:avLst/>
                            <a:gdLst>
                              <a:gd name="T0" fmla="*/ 1 w 285"/>
                              <a:gd name="T1" fmla="*/ 0 h 607"/>
                              <a:gd name="T2" fmla="*/ 1 w 285"/>
                              <a:gd name="T3" fmla="*/ 0 h 607"/>
                              <a:gd name="T4" fmla="*/ 1 w 285"/>
                              <a:gd name="T5" fmla="*/ 0 h 607"/>
                              <a:gd name="T6" fmla="*/ 1 w 285"/>
                              <a:gd name="T7" fmla="*/ 0 h 607"/>
                              <a:gd name="T8" fmla="*/ 1 w 285"/>
                              <a:gd name="T9" fmla="*/ 0 h 607"/>
                              <a:gd name="T10" fmla="*/ 1 w 285"/>
                              <a:gd name="T11" fmla="*/ 0 h 607"/>
                              <a:gd name="T12" fmla="*/ 1 w 285"/>
                              <a:gd name="T13" fmla="*/ 0 h 607"/>
                              <a:gd name="T14" fmla="*/ 1 w 285"/>
                              <a:gd name="T15" fmla="*/ 0 h 607"/>
                              <a:gd name="T16" fmla="*/ 1 w 285"/>
                              <a:gd name="T17" fmla="*/ 0 h 607"/>
                              <a:gd name="T18" fmla="*/ 1 w 285"/>
                              <a:gd name="T19" fmla="*/ 0 h 607"/>
                              <a:gd name="T20" fmla="*/ 1 w 285"/>
                              <a:gd name="T21" fmla="*/ 0 h 607"/>
                              <a:gd name="T22" fmla="*/ 1 w 285"/>
                              <a:gd name="T23" fmla="*/ 0 h 607"/>
                              <a:gd name="T24" fmla="*/ 1 w 285"/>
                              <a:gd name="T25" fmla="*/ 0 h 607"/>
                              <a:gd name="T26" fmla="*/ 1 w 285"/>
                              <a:gd name="T27" fmla="*/ 0 h 607"/>
                              <a:gd name="T28" fmla="*/ 1 w 285"/>
                              <a:gd name="T29" fmla="*/ 0 h 607"/>
                              <a:gd name="T30" fmla="*/ 1 w 285"/>
                              <a:gd name="T31" fmla="*/ 0 h 607"/>
                              <a:gd name="T32" fmla="*/ 1 w 285"/>
                              <a:gd name="T33" fmla="*/ 0 h 607"/>
                              <a:gd name="T34" fmla="*/ 1 w 285"/>
                              <a:gd name="T35" fmla="*/ 0 h 607"/>
                              <a:gd name="T36" fmla="*/ 1 w 285"/>
                              <a:gd name="T37" fmla="*/ 0 h 607"/>
                              <a:gd name="T38" fmla="*/ 1 w 285"/>
                              <a:gd name="T39" fmla="*/ 0 h 607"/>
                              <a:gd name="T40" fmla="*/ 1 w 285"/>
                              <a:gd name="T41" fmla="*/ 0 h 607"/>
                              <a:gd name="T42" fmla="*/ 1 w 285"/>
                              <a:gd name="T43" fmla="*/ 0 h 607"/>
                              <a:gd name="T44" fmla="*/ 1 w 285"/>
                              <a:gd name="T45" fmla="*/ 0 h 607"/>
                              <a:gd name="T46" fmla="*/ 1 w 285"/>
                              <a:gd name="T47" fmla="*/ 0 h 607"/>
                              <a:gd name="T48" fmla="*/ 1 w 285"/>
                              <a:gd name="T49" fmla="*/ 0 h 607"/>
                              <a:gd name="T50" fmla="*/ 0 w 285"/>
                              <a:gd name="T51" fmla="*/ 0 h 607"/>
                              <a:gd name="T52" fmla="*/ 1 w 285"/>
                              <a:gd name="T53" fmla="*/ 0 h 607"/>
                              <a:gd name="T54" fmla="*/ 1 w 285"/>
                              <a:gd name="T55" fmla="*/ 0 h 607"/>
                              <a:gd name="T56" fmla="*/ 1 w 285"/>
                              <a:gd name="T57" fmla="*/ 0 h 607"/>
                              <a:gd name="T58" fmla="*/ 1 w 285"/>
                              <a:gd name="T59" fmla="*/ 0 h 607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60000 65536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</a:gdLst>
                            <a:ahLst/>
                            <a:cxnLst>
                              <a:cxn ang="T60">
                                <a:pos x="T0" y="T1"/>
                              </a:cxn>
                              <a:cxn ang="T61">
                                <a:pos x="T2" y="T3"/>
                              </a:cxn>
                              <a:cxn ang="T62">
                                <a:pos x="T4" y="T5"/>
                              </a:cxn>
                              <a:cxn ang="T63">
                                <a:pos x="T6" y="T7"/>
                              </a:cxn>
                              <a:cxn ang="T64">
                                <a:pos x="T8" y="T9"/>
                              </a:cxn>
                              <a:cxn ang="T65">
                                <a:pos x="T10" y="T11"/>
                              </a:cxn>
                              <a:cxn ang="T66">
                                <a:pos x="T12" y="T13"/>
                              </a:cxn>
                              <a:cxn ang="T67">
                                <a:pos x="T14" y="T15"/>
                              </a:cxn>
                              <a:cxn ang="T68">
                                <a:pos x="T16" y="T17"/>
                              </a:cxn>
                              <a:cxn ang="T69">
                                <a:pos x="T18" y="T19"/>
                              </a:cxn>
                              <a:cxn ang="T70">
                                <a:pos x="T20" y="T21"/>
                              </a:cxn>
                              <a:cxn ang="T71">
                                <a:pos x="T22" y="T23"/>
                              </a:cxn>
                              <a:cxn ang="T72">
                                <a:pos x="T24" y="T25"/>
                              </a:cxn>
                              <a:cxn ang="T73">
                                <a:pos x="T26" y="T27"/>
                              </a:cxn>
                              <a:cxn ang="T74">
                                <a:pos x="T28" y="T29"/>
                              </a:cxn>
                              <a:cxn ang="T75">
                                <a:pos x="T30" y="T31"/>
                              </a:cxn>
                              <a:cxn ang="T76">
                                <a:pos x="T32" y="T33"/>
                              </a:cxn>
                              <a:cxn ang="T77">
                                <a:pos x="T34" y="T35"/>
                              </a:cxn>
                              <a:cxn ang="T78">
                                <a:pos x="T36" y="T37"/>
                              </a:cxn>
                              <a:cxn ang="T79">
                                <a:pos x="T38" y="T39"/>
                              </a:cxn>
                              <a:cxn ang="T80">
                                <a:pos x="T40" y="T41"/>
                              </a:cxn>
                              <a:cxn ang="T81">
                                <a:pos x="T42" y="T43"/>
                              </a:cxn>
                              <a:cxn ang="T82">
                                <a:pos x="T44" y="T45"/>
                              </a:cxn>
                              <a:cxn ang="T83">
                                <a:pos x="T46" y="T47"/>
                              </a:cxn>
                              <a:cxn ang="T84">
                                <a:pos x="T48" y="T49"/>
                              </a:cxn>
                              <a:cxn ang="T85">
                                <a:pos x="T50" y="T51"/>
                              </a:cxn>
                              <a:cxn ang="T86">
                                <a:pos x="T52" y="T53"/>
                              </a:cxn>
                              <a:cxn ang="T87">
                                <a:pos x="T54" y="T55"/>
                              </a:cxn>
                              <a:cxn ang="T88">
                                <a:pos x="T56" y="T57"/>
                              </a:cxn>
                              <a:cxn ang="T89">
                                <a:pos x="T58" y="T59"/>
                              </a:cxn>
                            </a:cxnLst>
                            <a:rect l="0" t="0" r="r" b="b"/>
                            <a:pathLst>
                              <a:path w="285" h="607">
                                <a:moveTo>
                                  <a:pt x="70" y="205"/>
                                </a:moveTo>
                                <a:lnTo>
                                  <a:pt x="52" y="296"/>
                                </a:lnTo>
                                <a:lnTo>
                                  <a:pt x="23" y="353"/>
                                </a:lnTo>
                                <a:lnTo>
                                  <a:pt x="6" y="425"/>
                                </a:lnTo>
                                <a:lnTo>
                                  <a:pt x="85" y="417"/>
                                </a:lnTo>
                                <a:lnTo>
                                  <a:pt x="107" y="597"/>
                                </a:lnTo>
                                <a:lnTo>
                                  <a:pt x="156" y="607"/>
                                </a:lnTo>
                                <a:lnTo>
                                  <a:pt x="166" y="501"/>
                                </a:lnTo>
                                <a:lnTo>
                                  <a:pt x="188" y="425"/>
                                </a:lnTo>
                                <a:lnTo>
                                  <a:pt x="269" y="425"/>
                                </a:lnTo>
                                <a:lnTo>
                                  <a:pt x="234" y="355"/>
                                </a:lnTo>
                                <a:lnTo>
                                  <a:pt x="223" y="287"/>
                                </a:lnTo>
                                <a:lnTo>
                                  <a:pt x="213" y="228"/>
                                </a:lnTo>
                                <a:lnTo>
                                  <a:pt x="222" y="152"/>
                                </a:lnTo>
                                <a:lnTo>
                                  <a:pt x="234" y="262"/>
                                </a:lnTo>
                                <a:lnTo>
                                  <a:pt x="246" y="281"/>
                                </a:lnTo>
                                <a:lnTo>
                                  <a:pt x="285" y="273"/>
                                </a:lnTo>
                                <a:lnTo>
                                  <a:pt x="268" y="185"/>
                                </a:lnTo>
                                <a:lnTo>
                                  <a:pt x="267" y="84"/>
                                </a:lnTo>
                                <a:lnTo>
                                  <a:pt x="239" y="35"/>
                                </a:lnTo>
                                <a:lnTo>
                                  <a:pt x="179" y="8"/>
                                </a:lnTo>
                                <a:lnTo>
                                  <a:pt x="93" y="0"/>
                                </a:lnTo>
                                <a:lnTo>
                                  <a:pt x="39" y="38"/>
                                </a:lnTo>
                                <a:lnTo>
                                  <a:pt x="16" y="104"/>
                                </a:lnTo>
                                <a:lnTo>
                                  <a:pt x="10" y="183"/>
                                </a:lnTo>
                                <a:lnTo>
                                  <a:pt x="0" y="284"/>
                                </a:lnTo>
                                <a:lnTo>
                                  <a:pt x="37" y="281"/>
                                </a:lnTo>
                                <a:lnTo>
                                  <a:pt x="47" y="201"/>
                                </a:lnTo>
                                <a:lnTo>
                                  <a:pt x="65" y="134"/>
                                </a:lnTo>
                                <a:lnTo>
                                  <a:pt x="70" y="20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tx2"/>
                          </a:solidFill>
                          <a:ln w="1905">
                            <a:solidFill>
                              <a:schemeClr val="tx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MX" sz="12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95" name="Group 67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41" y="2829"/>
                        <a:ext cx="142" cy="154"/>
                        <a:chOff x="837" y="3165"/>
                        <a:chExt cx="142" cy="154"/>
                      </a:xfrm>
                    </p:grpSpPr>
                    <p:sp>
                      <p:nvSpPr>
                        <p:cNvPr id="102" name="Freeform 67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837" y="3169"/>
                          <a:ext cx="66" cy="150"/>
                        </a:xfrm>
                        <a:custGeom>
                          <a:avLst/>
                          <a:gdLst>
                            <a:gd name="T0" fmla="*/ 0 w 347"/>
                            <a:gd name="T1" fmla="*/ 0 h 792"/>
                            <a:gd name="T2" fmla="*/ 0 w 347"/>
                            <a:gd name="T3" fmla="*/ 0 h 792"/>
                            <a:gd name="T4" fmla="*/ 0 w 347"/>
                            <a:gd name="T5" fmla="*/ 0 h 792"/>
                            <a:gd name="T6" fmla="*/ 0 w 347"/>
                            <a:gd name="T7" fmla="*/ 0 h 792"/>
                            <a:gd name="T8" fmla="*/ 0 w 347"/>
                            <a:gd name="T9" fmla="*/ 0 h 792"/>
                            <a:gd name="T10" fmla="*/ 0 w 347"/>
                            <a:gd name="T11" fmla="*/ 0 h 792"/>
                            <a:gd name="T12" fmla="*/ 0 w 347"/>
                            <a:gd name="T13" fmla="*/ 0 h 792"/>
                            <a:gd name="T14" fmla="*/ 0 w 347"/>
                            <a:gd name="T15" fmla="*/ 0 h 792"/>
                            <a:gd name="T16" fmla="*/ 0 w 347"/>
                            <a:gd name="T17" fmla="*/ 0 h 792"/>
                            <a:gd name="T18" fmla="*/ 0 w 347"/>
                            <a:gd name="T19" fmla="*/ 0 h 792"/>
                            <a:gd name="T20" fmla="*/ 0 w 347"/>
                            <a:gd name="T21" fmla="*/ 0 h 792"/>
                            <a:gd name="T22" fmla="*/ 0 w 347"/>
                            <a:gd name="T23" fmla="*/ 0 h 792"/>
                            <a:gd name="T24" fmla="*/ 0 w 347"/>
                            <a:gd name="T25" fmla="*/ 0 h 792"/>
                            <a:gd name="T26" fmla="*/ 0 w 347"/>
                            <a:gd name="T27" fmla="*/ 0 h 792"/>
                            <a:gd name="T28" fmla="*/ 0 w 347"/>
                            <a:gd name="T29" fmla="*/ 0 h 792"/>
                            <a:gd name="T30" fmla="*/ 0 w 347"/>
                            <a:gd name="T31" fmla="*/ 0 h 792"/>
                            <a:gd name="T32" fmla="*/ 0 w 347"/>
                            <a:gd name="T33" fmla="*/ 0 h 792"/>
                            <a:gd name="T34" fmla="*/ 0 w 347"/>
                            <a:gd name="T35" fmla="*/ 0 h 792"/>
                            <a:gd name="T36" fmla="*/ 0 w 347"/>
                            <a:gd name="T37" fmla="*/ 0 h 792"/>
                            <a:gd name="T38" fmla="*/ 0 w 347"/>
                            <a:gd name="T39" fmla="*/ 0 h 792"/>
                            <a:gd name="T40" fmla="*/ 0 w 347"/>
                            <a:gd name="T41" fmla="*/ 0 h 792"/>
                            <a:gd name="T42" fmla="*/ 0 w 347"/>
                            <a:gd name="T43" fmla="*/ 0 h 792"/>
                            <a:gd name="T44" fmla="*/ 0 w 347"/>
                            <a:gd name="T45" fmla="*/ 0 h 792"/>
                            <a:gd name="T46" fmla="*/ 0 w 347"/>
                            <a:gd name="T47" fmla="*/ 0 h 792"/>
                            <a:gd name="T48" fmla="*/ 0 w 347"/>
                            <a:gd name="T49" fmla="*/ 0 h 792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</a:gdLst>
                          <a:ahLst/>
                          <a:cxnLst>
                            <a:cxn ang="T50">
                              <a:pos x="T0" y="T1"/>
                            </a:cxn>
                            <a:cxn ang="T51">
                              <a:pos x="T2" y="T3"/>
                            </a:cxn>
                            <a:cxn ang="T52">
                              <a:pos x="T4" y="T5"/>
                            </a:cxn>
                            <a:cxn ang="T53">
                              <a:pos x="T6" y="T7"/>
                            </a:cxn>
                            <a:cxn ang="T54">
                              <a:pos x="T8" y="T9"/>
                            </a:cxn>
                            <a:cxn ang="T55">
                              <a:pos x="T10" y="T11"/>
                            </a:cxn>
                            <a:cxn ang="T56">
                              <a:pos x="T12" y="T13"/>
                            </a:cxn>
                            <a:cxn ang="T57">
                              <a:pos x="T14" y="T15"/>
                            </a:cxn>
                            <a:cxn ang="T58">
                              <a:pos x="T16" y="T17"/>
                            </a:cxn>
                            <a:cxn ang="T59">
                              <a:pos x="T18" y="T19"/>
                            </a:cxn>
                            <a:cxn ang="T60">
                              <a:pos x="T20" y="T21"/>
                            </a:cxn>
                            <a:cxn ang="T61">
                              <a:pos x="T22" y="T23"/>
                            </a:cxn>
                            <a:cxn ang="T62">
                              <a:pos x="T24" y="T25"/>
                            </a:cxn>
                            <a:cxn ang="T63">
                              <a:pos x="T26" y="T27"/>
                            </a:cxn>
                            <a:cxn ang="T64">
                              <a:pos x="T28" y="T29"/>
                            </a:cxn>
                            <a:cxn ang="T65">
                              <a:pos x="T30" y="T31"/>
                            </a:cxn>
                            <a:cxn ang="T66">
                              <a:pos x="T32" y="T33"/>
                            </a:cxn>
                            <a:cxn ang="T67">
                              <a:pos x="T34" y="T35"/>
                            </a:cxn>
                            <a:cxn ang="T68">
                              <a:pos x="T36" y="T37"/>
                            </a:cxn>
                            <a:cxn ang="T69">
                              <a:pos x="T38" y="T39"/>
                            </a:cxn>
                            <a:cxn ang="T70">
                              <a:pos x="T40" y="T41"/>
                            </a:cxn>
                            <a:cxn ang="T71">
                              <a:pos x="T42" y="T43"/>
                            </a:cxn>
                            <a:cxn ang="T72">
                              <a:pos x="T44" y="T45"/>
                            </a:cxn>
                            <a:cxn ang="T73">
                              <a:pos x="T46" y="T47"/>
                            </a:cxn>
                            <a:cxn ang="T74">
                              <a:pos x="T48" y="T49"/>
                            </a:cxn>
                          </a:cxnLst>
                          <a:rect l="0" t="0" r="r" b="b"/>
                          <a:pathLst>
                            <a:path w="347" h="792">
                              <a:moveTo>
                                <a:pt x="347" y="464"/>
                              </a:moveTo>
                              <a:lnTo>
                                <a:pt x="317" y="354"/>
                              </a:lnTo>
                              <a:lnTo>
                                <a:pt x="323" y="242"/>
                              </a:lnTo>
                              <a:lnTo>
                                <a:pt x="286" y="200"/>
                              </a:lnTo>
                              <a:lnTo>
                                <a:pt x="204" y="173"/>
                              </a:lnTo>
                              <a:lnTo>
                                <a:pt x="238" y="150"/>
                              </a:lnTo>
                              <a:lnTo>
                                <a:pt x="265" y="92"/>
                              </a:lnTo>
                              <a:lnTo>
                                <a:pt x="232" y="21"/>
                              </a:lnTo>
                              <a:lnTo>
                                <a:pt x="187" y="0"/>
                              </a:lnTo>
                              <a:lnTo>
                                <a:pt x="118" y="9"/>
                              </a:lnTo>
                              <a:lnTo>
                                <a:pt x="70" y="71"/>
                              </a:lnTo>
                              <a:lnTo>
                                <a:pt x="76" y="124"/>
                              </a:lnTo>
                              <a:lnTo>
                                <a:pt x="124" y="161"/>
                              </a:lnTo>
                              <a:lnTo>
                                <a:pt x="75" y="190"/>
                              </a:lnTo>
                              <a:lnTo>
                                <a:pt x="26" y="245"/>
                              </a:lnTo>
                              <a:lnTo>
                                <a:pt x="12" y="334"/>
                              </a:lnTo>
                              <a:lnTo>
                                <a:pt x="0" y="497"/>
                              </a:lnTo>
                              <a:lnTo>
                                <a:pt x="70" y="491"/>
                              </a:lnTo>
                              <a:lnTo>
                                <a:pt x="74" y="549"/>
                              </a:lnTo>
                              <a:lnTo>
                                <a:pt x="58" y="654"/>
                              </a:lnTo>
                              <a:lnTo>
                                <a:pt x="63" y="773"/>
                              </a:lnTo>
                              <a:lnTo>
                                <a:pt x="181" y="792"/>
                              </a:lnTo>
                              <a:lnTo>
                                <a:pt x="292" y="773"/>
                              </a:lnTo>
                              <a:lnTo>
                                <a:pt x="271" y="490"/>
                              </a:lnTo>
                              <a:lnTo>
                                <a:pt x="347" y="4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tx2"/>
                        </a:solidFill>
                        <a:ln w="1905">
                          <a:solidFill>
                            <a:schemeClr val="tx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MX" sz="12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grpSp>
                      <p:nvGrpSpPr>
                        <p:cNvPr id="103" name="Group 67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911" y="3165"/>
                          <a:ext cx="68" cy="154"/>
                          <a:chOff x="1102" y="2293"/>
                          <a:chExt cx="179" cy="408"/>
                        </a:xfrm>
                      </p:grpSpPr>
                      <p:sp>
                        <p:nvSpPr>
                          <p:cNvPr id="104" name="Freeform 67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102" y="2293"/>
                            <a:ext cx="179" cy="408"/>
                          </a:xfrm>
                          <a:custGeom>
                            <a:avLst/>
                            <a:gdLst>
                              <a:gd name="T0" fmla="*/ 0 w 360"/>
                              <a:gd name="T1" fmla="*/ 1 h 815"/>
                              <a:gd name="T2" fmla="*/ 0 w 360"/>
                              <a:gd name="T3" fmla="*/ 1 h 815"/>
                              <a:gd name="T4" fmla="*/ 0 w 360"/>
                              <a:gd name="T5" fmla="*/ 1 h 815"/>
                              <a:gd name="T6" fmla="*/ 0 w 360"/>
                              <a:gd name="T7" fmla="*/ 1 h 815"/>
                              <a:gd name="T8" fmla="*/ 0 w 360"/>
                              <a:gd name="T9" fmla="*/ 1 h 815"/>
                              <a:gd name="T10" fmla="*/ 0 w 360"/>
                              <a:gd name="T11" fmla="*/ 1 h 815"/>
                              <a:gd name="T12" fmla="*/ 0 w 360"/>
                              <a:gd name="T13" fmla="*/ 1 h 815"/>
                              <a:gd name="T14" fmla="*/ 0 w 360"/>
                              <a:gd name="T15" fmla="*/ 1 h 815"/>
                              <a:gd name="T16" fmla="*/ 0 w 360"/>
                              <a:gd name="T17" fmla="*/ 1 h 815"/>
                              <a:gd name="T18" fmla="*/ 0 w 360"/>
                              <a:gd name="T19" fmla="*/ 0 h 815"/>
                              <a:gd name="T20" fmla="*/ 0 w 360"/>
                              <a:gd name="T21" fmla="*/ 1 h 815"/>
                              <a:gd name="T22" fmla="*/ 0 w 360"/>
                              <a:gd name="T23" fmla="*/ 1 h 815"/>
                              <a:gd name="T24" fmla="*/ 0 w 360"/>
                              <a:gd name="T25" fmla="*/ 1 h 815"/>
                              <a:gd name="T26" fmla="*/ 0 w 360"/>
                              <a:gd name="T27" fmla="*/ 1 h 815"/>
                              <a:gd name="T28" fmla="*/ 0 w 360"/>
                              <a:gd name="T29" fmla="*/ 1 h 815"/>
                              <a:gd name="T30" fmla="*/ 0 w 360"/>
                              <a:gd name="T31" fmla="*/ 1 h 815"/>
                              <a:gd name="T32" fmla="*/ 0 w 360"/>
                              <a:gd name="T33" fmla="*/ 1 h 815"/>
                              <a:gd name="T34" fmla="*/ 0 w 360"/>
                              <a:gd name="T35" fmla="*/ 1 h 815"/>
                              <a:gd name="T36" fmla="*/ 0 w 360"/>
                              <a:gd name="T37" fmla="*/ 1 h 815"/>
                              <a:gd name="T38" fmla="*/ 0 w 360"/>
                              <a:gd name="T39" fmla="*/ 1 h 815"/>
                              <a:gd name="T40" fmla="*/ 0 w 360"/>
                              <a:gd name="T41" fmla="*/ 1 h 815"/>
                              <a:gd name="T42" fmla="*/ 0 w 360"/>
                              <a:gd name="T43" fmla="*/ 1 h 815"/>
                              <a:gd name="T44" fmla="*/ 0 w 360"/>
                              <a:gd name="T45" fmla="*/ 1 h 815"/>
                              <a:gd name="T46" fmla="*/ 0 w 360"/>
                              <a:gd name="T47" fmla="*/ 1 h 815"/>
                              <a:gd name="T48" fmla="*/ 0 w 360"/>
                              <a:gd name="T49" fmla="*/ 1 h 815"/>
                              <a:gd name="T50" fmla="*/ 0 w 360"/>
                              <a:gd name="T51" fmla="*/ 1 h 815"/>
                              <a:gd name="T52" fmla="*/ 0 w 360"/>
                              <a:gd name="T53" fmla="*/ 1 h 815"/>
                              <a:gd name="T54" fmla="*/ 0 w 360"/>
                              <a:gd name="T55" fmla="*/ 1 h 815"/>
                              <a:gd name="T56" fmla="*/ 0 w 360"/>
                              <a:gd name="T57" fmla="*/ 1 h 815"/>
                              <a:gd name="T58" fmla="*/ 0 w 360"/>
                              <a:gd name="T59" fmla="*/ 1 h 815"/>
                              <a:gd name="T60" fmla="*/ 0 w 360"/>
                              <a:gd name="T61" fmla="*/ 1 h 815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60000 65536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</a:gdLst>
                            <a:ahLst/>
                            <a:cxnLst>
                              <a:cxn ang="T62">
                                <a:pos x="T0" y="T1"/>
                              </a:cxn>
                              <a:cxn ang="T63">
                                <a:pos x="T2" y="T3"/>
                              </a:cxn>
                              <a:cxn ang="T64">
                                <a:pos x="T4" y="T5"/>
                              </a:cxn>
                              <a:cxn ang="T65">
                                <a:pos x="T6" y="T7"/>
                              </a:cxn>
                              <a:cxn ang="T66">
                                <a:pos x="T8" y="T9"/>
                              </a:cxn>
                              <a:cxn ang="T67">
                                <a:pos x="T10" y="T11"/>
                              </a:cxn>
                              <a:cxn ang="T68">
                                <a:pos x="T12" y="T13"/>
                              </a:cxn>
                              <a:cxn ang="T69">
                                <a:pos x="T14" y="T15"/>
                              </a:cxn>
                              <a:cxn ang="T70">
                                <a:pos x="T16" y="T17"/>
                              </a:cxn>
                              <a:cxn ang="T71">
                                <a:pos x="T18" y="T19"/>
                              </a:cxn>
                              <a:cxn ang="T72">
                                <a:pos x="T20" y="T21"/>
                              </a:cxn>
                              <a:cxn ang="T73">
                                <a:pos x="T22" y="T23"/>
                              </a:cxn>
                              <a:cxn ang="T74">
                                <a:pos x="T24" y="T25"/>
                              </a:cxn>
                              <a:cxn ang="T75">
                                <a:pos x="T26" y="T27"/>
                              </a:cxn>
                              <a:cxn ang="T76">
                                <a:pos x="T28" y="T29"/>
                              </a:cxn>
                              <a:cxn ang="T77">
                                <a:pos x="T30" y="T31"/>
                              </a:cxn>
                              <a:cxn ang="T78">
                                <a:pos x="T32" y="T33"/>
                              </a:cxn>
                              <a:cxn ang="T79">
                                <a:pos x="T34" y="T35"/>
                              </a:cxn>
                              <a:cxn ang="T80">
                                <a:pos x="T36" y="T37"/>
                              </a:cxn>
                              <a:cxn ang="T81">
                                <a:pos x="T38" y="T39"/>
                              </a:cxn>
                              <a:cxn ang="T82">
                                <a:pos x="T40" y="T41"/>
                              </a:cxn>
                              <a:cxn ang="T83">
                                <a:pos x="T42" y="T43"/>
                              </a:cxn>
                              <a:cxn ang="T84">
                                <a:pos x="T44" y="T45"/>
                              </a:cxn>
                              <a:cxn ang="T85">
                                <a:pos x="T46" y="T47"/>
                              </a:cxn>
                              <a:cxn ang="T86">
                                <a:pos x="T48" y="T49"/>
                              </a:cxn>
                              <a:cxn ang="T87">
                                <a:pos x="T50" y="T51"/>
                              </a:cxn>
                              <a:cxn ang="T88">
                                <a:pos x="T52" y="T53"/>
                              </a:cxn>
                              <a:cxn ang="T89">
                                <a:pos x="T54" y="T55"/>
                              </a:cxn>
                              <a:cxn ang="T90">
                                <a:pos x="T56" y="T57"/>
                              </a:cxn>
                              <a:cxn ang="T91">
                                <a:pos x="T58" y="T59"/>
                              </a:cxn>
                              <a:cxn ang="T92">
                                <a:pos x="T60" y="T61"/>
                              </a:cxn>
                            </a:cxnLst>
                            <a:rect l="0" t="0" r="r" b="b"/>
                            <a:pathLst>
                              <a:path w="360" h="815">
                                <a:moveTo>
                                  <a:pt x="289" y="487"/>
                                </a:moveTo>
                                <a:lnTo>
                                  <a:pt x="360" y="464"/>
                                </a:lnTo>
                                <a:lnTo>
                                  <a:pt x="328" y="354"/>
                                </a:lnTo>
                                <a:lnTo>
                                  <a:pt x="334" y="242"/>
                                </a:lnTo>
                                <a:lnTo>
                                  <a:pt x="297" y="201"/>
                                </a:lnTo>
                                <a:lnTo>
                                  <a:pt x="217" y="173"/>
                                </a:lnTo>
                                <a:lnTo>
                                  <a:pt x="250" y="150"/>
                                </a:lnTo>
                                <a:lnTo>
                                  <a:pt x="277" y="92"/>
                                </a:lnTo>
                                <a:lnTo>
                                  <a:pt x="245" y="21"/>
                                </a:lnTo>
                                <a:lnTo>
                                  <a:pt x="199" y="0"/>
                                </a:lnTo>
                                <a:lnTo>
                                  <a:pt x="118" y="7"/>
                                </a:lnTo>
                                <a:lnTo>
                                  <a:pt x="73" y="79"/>
                                </a:lnTo>
                                <a:lnTo>
                                  <a:pt x="83" y="128"/>
                                </a:lnTo>
                                <a:lnTo>
                                  <a:pt x="108" y="157"/>
                                </a:lnTo>
                                <a:lnTo>
                                  <a:pt x="127" y="167"/>
                                </a:lnTo>
                                <a:lnTo>
                                  <a:pt x="70" y="189"/>
                                </a:lnTo>
                                <a:lnTo>
                                  <a:pt x="24" y="282"/>
                                </a:lnTo>
                                <a:lnTo>
                                  <a:pt x="24" y="379"/>
                                </a:lnTo>
                                <a:lnTo>
                                  <a:pt x="0" y="495"/>
                                </a:lnTo>
                                <a:lnTo>
                                  <a:pt x="51" y="487"/>
                                </a:lnTo>
                                <a:lnTo>
                                  <a:pt x="9" y="638"/>
                                </a:lnTo>
                                <a:lnTo>
                                  <a:pt x="57" y="625"/>
                                </a:lnTo>
                                <a:lnTo>
                                  <a:pt x="105" y="629"/>
                                </a:lnTo>
                                <a:lnTo>
                                  <a:pt x="108" y="713"/>
                                </a:lnTo>
                                <a:lnTo>
                                  <a:pt x="127" y="812"/>
                                </a:lnTo>
                                <a:lnTo>
                                  <a:pt x="220" y="815"/>
                                </a:lnTo>
                                <a:lnTo>
                                  <a:pt x="224" y="690"/>
                                </a:lnTo>
                                <a:lnTo>
                                  <a:pt x="240" y="653"/>
                                </a:lnTo>
                                <a:lnTo>
                                  <a:pt x="345" y="638"/>
                                </a:lnTo>
                                <a:lnTo>
                                  <a:pt x="298" y="539"/>
                                </a:lnTo>
                                <a:lnTo>
                                  <a:pt x="289" y="487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tx2"/>
                          </a:solidFill>
                          <a:ln w="1905">
                            <a:solidFill>
                              <a:schemeClr val="tx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MX" sz="12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05" name="Freeform 67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152" y="2301"/>
                            <a:ext cx="70" cy="71"/>
                          </a:xfrm>
                          <a:custGeom>
                            <a:avLst/>
                            <a:gdLst>
                              <a:gd name="T0" fmla="*/ 0 w 142"/>
                              <a:gd name="T1" fmla="*/ 1 h 142"/>
                              <a:gd name="T2" fmla="*/ 0 w 142"/>
                              <a:gd name="T3" fmla="*/ 1 h 142"/>
                              <a:gd name="T4" fmla="*/ 0 w 142"/>
                              <a:gd name="T5" fmla="*/ 1 h 142"/>
                              <a:gd name="T6" fmla="*/ 0 w 142"/>
                              <a:gd name="T7" fmla="*/ 1 h 142"/>
                              <a:gd name="T8" fmla="*/ 0 w 142"/>
                              <a:gd name="T9" fmla="*/ 1 h 142"/>
                              <a:gd name="T10" fmla="*/ 0 w 142"/>
                              <a:gd name="T11" fmla="*/ 1 h 142"/>
                              <a:gd name="T12" fmla="*/ 0 w 142"/>
                              <a:gd name="T13" fmla="*/ 1 h 142"/>
                              <a:gd name="T14" fmla="*/ 0 w 142"/>
                              <a:gd name="T15" fmla="*/ 1 h 142"/>
                              <a:gd name="T16" fmla="*/ 0 w 142"/>
                              <a:gd name="T17" fmla="*/ 0 h 142"/>
                              <a:gd name="T18" fmla="*/ 0 w 142"/>
                              <a:gd name="T19" fmla="*/ 1 h 142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</a:gdLst>
                            <a:ahLst/>
                            <a:cxnLst>
                              <a:cxn ang="T20">
                                <a:pos x="T0" y="T1"/>
                              </a:cxn>
                              <a:cxn ang="T21">
                                <a:pos x="T2" y="T3"/>
                              </a:cxn>
                              <a:cxn ang="T22">
                                <a:pos x="T4" y="T5"/>
                              </a:cxn>
                              <a:cxn ang="T23">
                                <a:pos x="T6" y="T7"/>
                              </a:cxn>
                              <a:cxn ang="T24">
                                <a:pos x="T8" y="T9"/>
                              </a:cxn>
                              <a:cxn ang="T25">
                                <a:pos x="T10" y="T11"/>
                              </a:cxn>
                              <a:cxn ang="T26">
                                <a:pos x="T12" y="T13"/>
                              </a:cxn>
                              <a:cxn ang="T27">
                                <a:pos x="T14" y="T15"/>
                              </a:cxn>
                              <a:cxn ang="T28">
                                <a:pos x="T16" y="T17"/>
                              </a:cxn>
                              <a:cxn ang="T29">
                                <a:pos x="T18" y="T19"/>
                              </a:cxn>
                            </a:cxnLst>
                            <a:rect l="0" t="0" r="r" b="b"/>
                            <a:pathLst>
                              <a:path w="142" h="142">
                                <a:moveTo>
                                  <a:pt x="30" y="14"/>
                                </a:moveTo>
                                <a:lnTo>
                                  <a:pt x="0" y="53"/>
                                </a:lnTo>
                                <a:lnTo>
                                  <a:pt x="4" y="106"/>
                                </a:lnTo>
                                <a:lnTo>
                                  <a:pt x="58" y="142"/>
                                </a:lnTo>
                                <a:lnTo>
                                  <a:pt x="96" y="134"/>
                                </a:lnTo>
                                <a:lnTo>
                                  <a:pt x="127" y="113"/>
                                </a:lnTo>
                                <a:lnTo>
                                  <a:pt x="142" y="79"/>
                                </a:lnTo>
                                <a:lnTo>
                                  <a:pt x="129" y="25"/>
                                </a:lnTo>
                                <a:lnTo>
                                  <a:pt x="81" y="0"/>
                                </a:lnTo>
                                <a:lnTo>
                                  <a:pt x="30" y="14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tx2"/>
                          </a:solidFill>
                          <a:ln w="1905">
                            <a:solidFill>
                              <a:schemeClr val="tx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MX" sz="12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06" name="Freeform 67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119" y="2385"/>
                            <a:ext cx="143" cy="303"/>
                          </a:xfrm>
                          <a:custGeom>
                            <a:avLst/>
                            <a:gdLst>
                              <a:gd name="T0" fmla="*/ 1 w 285"/>
                              <a:gd name="T1" fmla="*/ 0 h 607"/>
                              <a:gd name="T2" fmla="*/ 1 w 285"/>
                              <a:gd name="T3" fmla="*/ 0 h 607"/>
                              <a:gd name="T4" fmla="*/ 1 w 285"/>
                              <a:gd name="T5" fmla="*/ 0 h 607"/>
                              <a:gd name="T6" fmla="*/ 1 w 285"/>
                              <a:gd name="T7" fmla="*/ 0 h 607"/>
                              <a:gd name="T8" fmla="*/ 1 w 285"/>
                              <a:gd name="T9" fmla="*/ 0 h 607"/>
                              <a:gd name="T10" fmla="*/ 1 w 285"/>
                              <a:gd name="T11" fmla="*/ 0 h 607"/>
                              <a:gd name="T12" fmla="*/ 1 w 285"/>
                              <a:gd name="T13" fmla="*/ 0 h 607"/>
                              <a:gd name="T14" fmla="*/ 1 w 285"/>
                              <a:gd name="T15" fmla="*/ 0 h 607"/>
                              <a:gd name="T16" fmla="*/ 1 w 285"/>
                              <a:gd name="T17" fmla="*/ 0 h 607"/>
                              <a:gd name="T18" fmla="*/ 1 w 285"/>
                              <a:gd name="T19" fmla="*/ 0 h 607"/>
                              <a:gd name="T20" fmla="*/ 1 w 285"/>
                              <a:gd name="T21" fmla="*/ 0 h 607"/>
                              <a:gd name="T22" fmla="*/ 1 w 285"/>
                              <a:gd name="T23" fmla="*/ 0 h 607"/>
                              <a:gd name="T24" fmla="*/ 1 w 285"/>
                              <a:gd name="T25" fmla="*/ 0 h 607"/>
                              <a:gd name="T26" fmla="*/ 1 w 285"/>
                              <a:gd name="T27" fmla="*/ 0 h 607"/>
                              <a:gd name="T28" fmla="*/ 1 w 285"/>
                              <a:gd name="T29" fmla="*/ 0 h 607"/>
                              <a:gd name="T30" fmla="*/ 1 w 285"/>
                              <a:gd name="T31" fmla="*/ 0 h 607"/>
                              <a:gd name="T32" fmla="*/ 1 w 285"/>
                              <a:gd name="T33" fmla="*/ 0 h 607"/>
                              <a:gd name="T34" fmla="*/ 1 w 285"/>
                              <a:gd name="T35" fmla="*/ 0 h 607"/>
                              <a:gd name="T36" fmla="*/ 1 w 285"/>
                              <a:gd name="T37" fmla="*/ 0 h 607"/>
                              <a:gd name="T38" fmla="*/ 1 w 285"/>
                              <a:gd name="T39" fmla="*/ 0 h 607"/>
                              <a:gd name="T40" fmla="*/ 1 w 285"/>
                              <a:gd name="T41" fmla="*/ 0 h 607"/>
                              <a:gd name="T42" fmla="*/ 1 w 285"/>
                              <a:gd name="T43" fmla="*/ 0 h 607"/>
                              <a:gd name="T44" fmla="*/ 1 w 285"/>
                              <a:gd name="T45" fmla="*/ 0 h 607"/>
                              <a:gd name="T46" fmla="*/ 1 w 285"/>
                              <a:gd name="T47" fmla="*/ 0 h 607"/>
                              <a:gd name="T48" fmla="*/ 1 w 285"/>
                              <a:gd name="T49" fmla="*/ 0 h 607"/>
                              <a:gd name="T50" fmla="*/ 0 w 285"/>
                              <a:gd name="T51" fmla="*/ 0 h 607"/>
                              <a:gd name="T52" fmla="*/ 1 w 285"/>
                              <a:gd name="T53" fmla="*/ 0 h 607"/>
                              <a:gd name="T54" fmla="*/ 1 w 285"/>
                              <a:gd name="T55" fmla="*/ 0 h 607"/>
                              <a:gd name="T56" fmla="*/ 1 w 285"/>
                              <a:gd name="T57" fmla="*/ 0 h 607"/>
                              <a:gd name="T58" fmla="*/ 1 w 285"/>
                              <a:gd name="T59" fmla="*/ 0 h 607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60000 65536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</a:gdLst>
                            <a:ahLst/>
                            <a:cxnLst>
                              <a:cxn ang="T60">
                                <a:pos x="T0" y="T1"/>
                              </a:cxn>
                              <a:cxn ang="T61">
                                <a:pos x="T2" y="T3"/>
                              </a:cxn>
                              <a:cxn ang="T62">
                                <a:pos x="T4" y="T5"/>
                              </a:cxn>
                              <a:cxn ang="T63">
                                <a:pos x="T6" y="T7"/>
                              </a:cxn>
                              <a:cxn ang="T64">
                                <a:pos x="T8" y="T9"/>
                              </a:cxn>
                              <a:cxn ang="T65">
                                <a:pos x="T10" y="T11"/>
                              </a:cxn>
                              <a:cxn ang="T66">
                                <a:pos x="T12" y="T13"/>
                              </a:cxn>
                              <a:cxn ang="T67">
                                <a:pos x="T14" y="T15"/>
                              </a:cxn>
                              <a:cxn ang="T68">
                                <a:pos x="T16" y="T17"/>
                              </a:cxn>
                              <a:cxn ang="T69">
                                <a:pos x="T18" y="T19"/>
                              </a:cxn>
                              <a:cxn ang="T70">
                                <a:pos x="T20" y="T21"/>
                              </a:cxn>
                              <a:cxn ang="T71">
                                <a:pos x="T22" y="T23"/>
                              </a:cxn>
                              <a:cxn ang="T72">
                                <a:pos x="T24" y="T25"/>
                              </a:cxn>
                              <a:cxn ang="T73">
                                <a:pos x="T26" y="T27"/>
                              </a:cxn>
                              <a:cxn ang="T74">
                                <a:pos x="T28" y="T29"/>
                              </a:cxn>
                              <a:cxn ang="T75">
                                <a:pos x="T30" y="T31"/>
                              </a:cxn>
                              <a:cxn ang="T76">
                                <a:pos x="T32" y="T33"/>
                              </a:cxn>
                              <a:cxn ang="T77">
                                <a:pos x="T34" y="T35"/>
                              </a:cxn>
                              <a:cxn ang="T78">
                                <a:pos x="T36" y="T37"/>
                              </a:cxn>
                              <a:cxn ang="T79">
                                <a:pos x="T38" y="T39"/>
                              </a:cxn>
                              <a:cxn ang="T80">
                                <a:pos x="T40" y="T41"/>
                              </a:cxn>
                              <a:cxn ang="T81">
                                <a:pos x="T42" y="T43"/>
                              </a:cxn>
                              <a:cxn ang="T82">
                                <a:pos x="T44" y="T45"/>
                              </a:cxn>
                              <a:cxn ang="T83">
                                <a:pos x="T46" y="T47"/>
                              </a:cxn>
                              <a:cxn ang="T84">
                                <a:pos x="T48" y="T49"/>
                              </a:cxn>
                              <a:cxn ang="T85">
                                <a:pos x="T50" y="T51"/>
                              </a:cxn>
                              <a:cxn ang="T86">
                                <a:pos x="T52" y="T53"/>
                              </a:cxn>
                              <a:cxn ang="T87">
                                <a:pos x="T54" y="T55"/>
                              </a:cxn>
                              <a:cxn ang="T88">
                                <a:pos x="T56" y="T57"/>
                              </a:cxn>
                              <a:cxn ang="T89">
                                <a:pos x="T58" y="T59"/>
                              </a:cxn>
                            </a:cxnLst>
                            <a:rect l="0" t="0" r="r" b="b"/>
                            <a:pathLst>
                              <a:path w="285" h="607">
                                <a:moveTo>
                                  <a:pt x="70" y="205"/>
                                </a:moveTo>
                                <a:lnTo>
                                  <a:pt x="52" y="296"/>
                                </a:lnTo>
                                <a:lnTo>
                                  <a:pt x="23" y="353"/>
                                </a:lnTo>
                                <a:lnTo>
                                  <a:pt x="6" y="425"/>
                                </a:lnTo>
                                <a:lnTo>
                                  <a:pt x="85" y="417"/>
                                </a:lnTo>
                                <a:lnTo>
                                  <a:pt x="107" y="597"/>
                                </a:lnTo>
                                <a:lnTo>
                                  <a:pt x="156" y="607"/>
                                </a:lnTo>
                                <a:lnTo>
                                  <a:pt x="166" y="501"/>
                                </a:lnTo>
                                <a:lnTo>
                                  <a:pt x="188" y="425"/>
                                </a:lnTo>
                                <a:lnTo>
                                  <a:pt x="269" y="425"/>
                                </a:lnTo>
                                <a:lnTo>
                                  <a:pt x="234" y="355"/>
                                </a:lnTo>
                                <a:lnTo>
                                  <a:pt x="223" y="287"/>
                                </a:lnTo>
                                <a:lnTo>
                                  <a:pt x="213" y="228"/>
                                </a:lnTo>
                                <a:lnTo>
                                  <a:pt x="222" y="152"/>
                                </a:lnTo>
                                <a:lnTo>
                                  <a:pt x="234" y="262"/>
                                </a:lnTo>
                                <a:lnTo>
                                  <a:pt x="246" y="281"/>
                                </a:lnTo>
                                <a:lnTo>
                                  <a:pt x="285" y="273"/>
                                </a:lnTo>
                                <a:lnTo>
                                  <a:pt x="268" y="185"/>
                                </a:lnTo>
                                <a:lnTo>
                                  <a:pt x="267" y="84"/>
                                </a:lnTo>
                                <a:lnTo>
                                  <a:pt x="239" y="35"/>
                                </a:lnTo>
                                <a:lnTo>
                                  <a:pt x="179" y="8"/>
                                </a:lnTo>
                                <a:lnTo>
                                  <a:pt x="93" y="0"/>
                                </a:lnTo>
                                <a:lnTo>
                                  <a:pt x="39" y="38"/>
                                </a:lnTo>
                                <a:lnTo>
                                  <a:pt x="16" y="104"/>
                                </a:lnTo>
                                <a:lnTo>
                                  <a:pt x="10" y="183"/>
                                </a:lnTo>
                                <a:lnTo>
                                  <a:pt x="0" y="284"/>
                                </a:lnTo>
                                <a:lnTo>
                                  <a:pt x="37" y="281"/>
                                </a:lnTo>
                                <a:lnTo>
                                  <a:pt x="47" y="201"/>
                                </a:lnTo>
                                <a:lnTo>
                                  <a:pt x="65" y="134"/>
                                </a:lnTo>
                                <a:lnTo>
                                  <a:pt x="70" y="20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tx2"/>
                          </a:solidFill>
                          <a:ln w="1905">
                            <a:solidFill>
                              <a:schemeClr val="tx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MX" sz="12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96" name="Group 67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91" y="2829"/>
                        <a:ext cx="142" cy="154"/>
                        <a:chOff x="837" y="3165"/>
                        <a:chExt cx="142" cy="154"/>
                      </a:xfrm>
                    </p:grpSpPr>
                    <p:sp>
                      <p:nvSpPr>
                        <p:cNvPr id="97" name="Freeform 67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837" y="3169"/>
                          <a:ext cx="66" cy="150"/>
                        </a:xfrm>
                        <a:custGeom>
                          <a:avLst/>
                          <a:gdLst>
                            <a:gd name="T0" fmla="*/ 0 w 347"/>
                            <a:gd name="T1" fmla="*/ 0 h 792"/>
                            <a:gd name="T2" fmla="*/ 0 w 347"/>
                            <a:gd name="T3" fmla="*/ 0 h 792"/>
                            <a:gd name="T4" fmla="*/ 0 w 347"/>
                            <a:gd name="T5" fmla="*/ 0 h 792"/>
                            <a:gd name="T6" fmla="*/ 0 w 347"/>
                            <a:gd name="T7" fmla="*/ 0 h 792"/>
                            <a:gd name="T8" fmla="*/ 0 w 347"/>
                            <a:gd name="T9" fmla="*/ 0 h 792"/>
                            <a:gd name="T10" fmla="*/ 0 w 347"/>
                            <a:gd name="T11" fmla="*/ 0 h 792"/>
                            <a:gd name="T12" fmla="*/ 0 w 347"/>
                            <a:gd name="T13" fmla="*/ 0 h 792"/>
                            <a:gd name="T14" fmla="*/ 0 w 347"/>
                            <a:gd name="T15" fmla="*/ 0 h 792"/>
                            <a:gd name="T16" fmla="*/ 0 w 347"/>
                            <a:gd name="T17" fmla="*/ 0 h 792"/>
                            <a:gd name="T18" fmla="*/ 0 w 347"/>
                            <a:gd name="T19" fmla="*/ 0 h 792"/>
                            <a:gd name="T20" fmla="*/ 0 w 347"/>
                            <a:gd name="T21" fmla="*/ 0 h 792"/>
                            <a:gd name="T22" fmla="*/ 0 w 347"/>
                            <a:gd name="T23" fmla="*/ 0 h 792"/>
                            <a:gd name="T24" fmla="*/ 0 w 347"/>
                            <a:gd name="T25" fmla="*/ 0 h 792"/>
                            <a:gd name="T26" fmla="*/ 0 w 347"/>
                            <a:gd name="T27" fmla="*/ 0 h 792"/>
                            <a:gd name="T28" fmla="*/ 0 w 347"/>
                            <a:gd name="T29" fmla="*/ 0 h 792"/>
                            <a:gd name="T30" fmla="*/ 0 w 347"/>
                            <a:gd name="T31" fmla="*/ 0 h 792"/>
                            <a:gd name="T32" fmla="*/ 0 w 347"/>
                            <a:gd name="T33" fmla="*/ 0 h 792"/>
                            <a:gd name="T34" fmla="*/ 0 w 347"/>
                            <a:gd name="T35" fmla="*/ 0 h 792"/>
                            <a:gd name="T36" fmla="*/ 0 w 347"/>
                            <a:gd name="T37" fmla="*/ 0 h 792"/>
                            <a:gd name="T38" fmla="*/ 0 w 347"/>
                            <a:gd name="T39" fmla="*/ 0 h 792"/>
                            <a:gd name="T40" fmla="*/ 0 w 347"/>
                            <a:gd name="T41" fmla="*/ 0 h 792"/>
                            <a:gd name="T42" fmla="*/ 0 w 347"/>
                            <a:gd name="T43" fmla="*/ 0 h 792"/>
                            <a:gd name="T44" fmla="*/ 0 w 347"/>
                            <a:gd name="T45" fmla="*/ 0 h 792"/>
                            <a:gd name="T46" fmla="*/ 0 w 347"/>
                            <a:gd name="T47" fmla="*/ 0 h 792"/>
                            <a:gd name="T48" fmla="*/ 0 w 347"/>
                            <a:gd name="T49" fmla="*/ 0 h 792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</a:gdLst>
                          <a:ahLst/>
                          <a:cxnLst>
                            <a:cxn ang="T50">
                              <a:pos x="T0" y="T1"/>
                            </a:cxn>
                            <a:cxn ang="T51">
                              <a:pos x="T2" y="T3"/>
                            </a:cxn>
                            <a:cxn ang="T52">
                              <a:pos x="T4" y="T5"/>
                            </a:cxn>
                            <a:cxn ang="T53">
                              <a:pos x="T6" y="T7"/>
                            </a:cxn>
                            <a:cxn ang="T54">
                              <a:pos x="T8" y="T9"/>
                            </a:cxn>
                            <a:cxn ang="T55">
                              <a:pos x="T10" y="T11"/>
                            </a:cxn>
                            <a:cxn ang="T56">
                              <a:pos x="T12" y="T13"/>
                            </a:cxn>
                            <a:cxn ang="T57">
                              <a:pos x="T14" y="T15"/>
                            </a:cxn>
                            <a:cxn ang="T58">
                              <a:pos x="T16" y="T17"/>
                            </a:cxn>
                            <a:cxn ang="T59">
                              <a:pos x="T18" y="T19"/>
                            </a:cxn>
                            <a:cxn ang="T60">
                              <a:pos x="T20" y="T21"/>
                            </a:cxn>
                            <a:cxn ang="T61">
                              <a:pos x="T22" y="T23"/>
                            </a:cxn>
                            <a:cxn ang="T62">
                              <a:pos x="T24" y="T25"/>
                            </a:cxn>
                            <a:cxn ang="T63">
                              <a:pos x="T26" y="T27"/>
                            </a:cxn>
                            <a:cxn ang="T64">
                              <a:pos x="T28" y="T29"/>
                            </a:cxn>
                            <a:cxn ang="T65">
                              <a:pos x="T30" y="T31"/>
                            </a:cxn>
                            <a:cxn ang="T66">
                              <a:pos x="T32" y="T33"/>
                            </a:cxn>
                            <a:cxn ang="T67">
                              <a:pos x="T34" y="T35"/>
                            </a:cxn>
                            <a:cxn ang="T68">
                              <a:pos x="T36" y="T37"/>
                            </a:cxn>
                            <a:cxn ang="T69">
                              <a:pos x="T38" y="T39"/>
                            </a:cxn>
                            <a:cxn ang="T70">
                              <a:pos x="T40" y="T41"/>
                            </a:cxn>
                            <a:cxn ang="T71">
                              <a:pos x="T42" y="T43"/>
                            </a:cxn>
                            <a:cxn ang="T72">
                              <a:pos x="T44" y="T45"/>
                            </a:cxn>
                            <a:cxn ang="T73">
                              <a:pos x="T46" y="T47"/>
                            </a:cxn>
                            <a:cxn ang="T74">
                              <a:pos x="T48" y="T49"/>
                            </a:cxn>
                          </a:cxnLst>
                          <a:rect l="0" t="0" r="r" b="b"/>
                          <a:pathLst>
                            <a:path w="347" h="792">
                              <a:moveTo>
                                <a:pt x="347" y="464"/>
                              </a:moveTo>
                              <a:lnTo>
                                <a:pt x="317" y="354"/>
                              </a:lnTo>
                              <a:lnTo>
                                <a:pt x="323" y="242"/>
                              </a:lnTo>
                              <a:lnTo>
                                <a:pt x="286" y="200"/>
                              </a:lnTo>
                              <a:lnTo>
                                <a:pt x="204" y="173"/>
                              </a:lnTo>
                              <a:lnTo>
                                <a:pt x="238" y="150"/>
                              </a:lnTo>
                              <a:lnTo>
                                <a:pt x="265" y="92"/>
                              </a:lnTo>
                              <a:lnTo>
                                <a:pt x="232" y="21"/>
                              </a:lnTo>
                              <a:lnTo>
                                <a:pt x="187" y="0"/>
                              </a:lnTo>
                              <a:lnTo>
                                <a:pt x="118" y="9"/>
                              </a:lnTo>
                              <a:lnTo>
                                <a:pt x="70" y="71"/>
                              </a:lnTo>
                              <a:lnTo>
                                <a:pt x="76" y="124"/>
                              </a:lnTo>
                              <a:lnTo>
                                <a:pt x="124" y="161"/>
                              </a:lnTo>
                              <a:lnTo>
                                <a:pt x="75" y="190"/>
                              </a:lnTo>
                              <a:lnTo>
                                <a:pt x="26" y="245"/>
                              </a:lnTo>
                              <a:lnTo>
                                <a:pt x="12" y="334"/>
                              </a:lnTo>
                              <a:lnTo>
                                <a:pt x="0" y="497"/>
                              </a:lnTo>
                              <a:lnTo>
                                <a:pt x="70" y="491"/>
                              </a:lnTo>
                              <a:lnTo>
                                <a:pt x="74" y="549"/>
                              </a:lnTo>
                              <a:lnTo>
                                <a:pt x="58" y="654"/>
                              </a:lnTo>
                              <a:lnTo>
                                <a:pt x="63" y="773"/>
                              </a:lnTo>
                              <a:lnTo>
                                <a:pt x="181" y="792"/>
                              </a:lnTo>
                              <a:lnTo>
                                <a:pt x="292" y="773"/>
                              </a:lnTo>
                              <a:lnTo>
                                <a:pt x="271" y="490"/>
                              </a:lnTo>
                              <a:lnTo>
                                <a:pt x="347" y="4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tx2"/>
                        </a:solidFill>
                        <a:ln w="1905">
                          <a:solidFill>
                            <a:schemeClr val="tx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MX" sz="12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grpSp>
                      <p:nvGrpSpPr>
                        <p:cNvPr id="98" name="Group 6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911" y="3165"/>
                          <a:ext cx="68" cy="154"/>
                          <a:chOff x="1102" y="2293"/>
                          <a:chExt cx="179" cy="408"/>
                        </a:xfrm>
                      </p:grpSpPr>
                      <p:sp>
                        <p:nvSpPr>
                          <p:cNvPr id="99" name="Freeform 68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102" y="2293"/>
                            <a:ext cx="179" cy="408"/>
                          </a:xfrm>
                          <a:custGeom>
                            <a:avLst/>
                            <a:gdLst>
                              <a:gd name="T0" fmla="*/ 0 w 360"/>
                              <a:gd name="T1" fmla="*/ 1 h 815"/>
                              <a:gd name="T2" fmla="*/ 0 w 360"/>
                              <a:gd name="T3" fmla="*/ 1 h 815"/>
                              <a:gd name="T4" fmla="*/ 0 w 360"/>
                              <a:gd name="T5" fmla="*/ 1 h 815"/>
                              <a:gd name="T6" fmla="*/ 0 w 360"/>
                              <a:gd name="T7" fmla="*/ 1 h 815"/>
                              <a:gd name="T8" fmla="*/ 0 w 360"/>
                              <a:gd name="T9" fmla="*/ 1 h 815"/>
                              <a:gd name="T10" fmla="*/ 0 w 360"/>
                              <a:gd name="T11" fmla="*/ 1 h 815"/>
                              <a:gd name="T12" fmla="*/ 0 w 360"/>
                              <a:gd name="T13" fmla="*/ 1 h 815"/>
                              <a:gd name="T14" fmla="*/ 0 w 360"/>
                              <a:gd name="T15" fmla="*/ 1 h 815"/>
                              <a:gd name="T16" fmla="*/ 0 w 360"/>
                              <a:gd name="T17" fmla="*/ 1 h 815"/>
                              <a:gd name="T18" fmla="*/ 0 w 360"/>
                              <a:gd name="T19" fmla="*/ 0 h 815"/>
                              <a:gd name="T20" fmla="*/ 0 w 360"/>
                              <a:gd name="T21" fmla="*/ 1 h 815"/>
                              <a:gd name="T22" fmla="*/ 0 w 360"/>
                              <a:gd name="T23" fmla="*/ 1 h 815"/>
                              <a:gd name="T24" fmla="*/ 0 w 360"/>
                              <a:gd name="T25" fmla="*/ 1 h 815"/>
                              <a:gd name="T26" fmla="*/ 0 w 360"/>
                              <a:gd name="T27" fmla="*/ 1 h 815"/>
                              <a:gd name="T28" fmla="*/ 0 w 360"/>
                              <a:gd name="T29" fmla="*/ 1 h 815"/>
                              <a:gd name="T30" fmla="*/ 0 w 360"/>
                              <a:gd name="T31" fmla="*/ 1 h 815"/>
                              <a:gd name="T32" fmla="*/ 0 w 360"/>
                              <a:gd name="T33" fmla="*/ 1 h 815"/>
                              <a:gd name="T34" fmla="*/ 0 w 360"/>
                              <a:gd name="T35" fmla="*/ 1 h 815"/>
                              <a:gd name="T36" fmla="*/ 0 w 360"/>
                              <a:gd name="T37" fmla="*/ 1 h 815"/>
                              <a:gd name="T38" fmla="*/ 0 w 360"/>
                              <a:gd name="T39" fmla="*/ 1 h 815"/>
                              <a:gd name="T40" fmla="*/ 0 w 360"/>
                              <a:gd name="T41" fmla="*/ 1 h 815"/>
                              <a:gd name="T42" fmla="*/ 0 w 360"/>
                              <a:gd name="T43" fmla="*/ 1 h 815"/>
                              <a:gd name="T44" fmla="*/ 0 w 360"/>
                              <a:gd name="T45" fmla="*/ 1 h 815"/>
                              <a:gd name="T46" fmla="*/ 0 w 360"/>
                              <a:gd name="T47" fmla="*/ 1 h 815"/>
                              <a:gd name="T48" fmla="*/ 0 w 360"/>
                              <a:gd name="T49" fmla="*/ 1 h 815"/>
                              <a:gd name="T50" fmla="*/ 0 w 360"/>
                              <a:gd name="T51" fmla="*/ 1 h 815"/>
                              <a:gd name="T52" fmla="*/ 0 w 360"/>
                              <a:gd name="T53" fmla="*/ 1 h 815"/>
                              <a:gd name="T54" fmla="*/ 0 w 360"/>
                              <a:gd name="T55" fmla="*/ 1 h 815"/>
                              <a:gd name="T56" fmla="*/ 0 w 360"/>
                              <a:gd name="T57" fmla="*/ 1 h 815"/>
                              <a:gd name="T58" fmla="*/ 0 w 360"/>
                              <a:gd name="T59" fmla="*/ 1 h 815"/>
                              <a:gd name="T60" fmla="*/ 0 w 360"/>
                              <a:gd name="T61" fmla="*/ 1 h 815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60000 65536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</a:gdLst>
                            <a:ahLst/>
                            <a:cxnLst>
                              <a:cxn ang="T62">
                                <a:pos x="T0" y="T1"/>
                              </a:cxn>
                              <a:cxn ang="T63">
                                <a:pos x="T2" y="T3"/>
                              </a:cxn>
                              <a:cxn ang="T64">
                                <a:pos x="T4" y="T5"/>
                              </a:cxn>
                              <a:cxn ang="T65">
                                <a:pos x="T6" y="T7"/>
                              </a:cxn>
                              <a:cxn ang="T66">
                                <a:pos x="T8" y="T9"/>
                              </a:cxn>
                              <a:cxn ang="T67">
                                <a:pos x="T10" y="T11"/>
                              </a:cxn>
                              <a:cxn ang="T68">
                                <a:pos x="T12" y="T13"/>
                              </a:cxn>
                              <a:cxn ang="T69">
                                <a:pos x="T14" y="T15"/>
                              </a:cxn>
                              <a:cxn ang="T70">
                                <a:pos x="T16" y="T17"/>
                              </a:cxn>
                              <a:cxn ang="T71">
                                <a:pos x="T18" y="T19"/>
                              </a:cxn>
                              <a:cxn ang="T72">
                                <a:pos x="T20" y="T21"/>
                              </a:cxn>
                              <a:cxn ang="T73">
                                <a:pos x="T22" y="T23"/>
                              </a:cxn>
                              <a:cxn ang="T74">
                                <a:pos x="T24" y="T25"/>
                              </a:cxn>
                              <a:cxn ang="T75">
                                <a:pos x="T26" y="T27"/>
                              </a:cxn>
                              <a:cxn ang="T76">
                                <a:pos x="T28" y="T29"/>
                              </a:cxn>
                              <a:cxn ang="T77">
                                <a:pos x="T30" y="T31"/>
                              </a:cxn>
                              <a:cxn ang="T78">
                                <a:pos x="T32" y="T33"/>
                              </a:cxn>
                              <a:cxn ang="T79">
                                <a:pos x="T34" y="T35"/>
                              </a:cxn>
                              <a:cxn ang="T80">
                                <a:pos x="T36" y="T37"/>
                              </a:cxn>
                              <a:cxn ang="T81">
                                <a:pos x="T38" y="T39"/>
                              </a:cxn>
                              <a:cxn ang="T82">
                                <a:pos x="T40" y="T41"/>
                              </a:cxn>
                              <a:cxn ang="T83">
                                <a:pos x="T42" y="T43"/>
                              </a:cxn>
                              <a:cxn ang="T84">
                                <a:pos x="T44" y="T45"/>
                              </a:cxn>
                              <a:cxn ang="T85">
                                <a:pos x="T46" y="T47"/>
                              </a:cxn>
                              <a:cxn ang="T86">
                                <a:pos x="T48" y="T49"/>
                              </a:cxn>
                              <a:cxn ang="T87">
                                <a:pos x="T50" y="T51"/>
                              </a:cxn>
                              <a:cxn ang="T88">
                                <a:pos x="T52" y="T53"/>
                              </a:cxn>
                              <a:cxn ang="T89">
                                <a:pos x="T54" y="T55"/>
                              </a:cxn>
                              <a:cxn ang="T90">
                                <a:pos x="T56" y="T57"/>
                              </a:cxn>
                              <a:cxn ang="T91">
                                <a:pos x="T58" y="T59"/>
                              </a:cxn>
                              <a:cxn ang="T92">
                                <a:pos x="T60" y="T61"/>
                              </a:cxn>
                            </a:cxnLst>
                            <a:rect l="0" t="0" r="r" b="b"/>
                            <a:pathLst>
                              <a:path w="360" h="815">
                                <a:moveTo>
                                  <a:pt x="289" y="487"/>
                                </a:moveTo>
                                <a:lnTo>
                                  <a:pt x="360" y="464"/>
                                </a:lnTo>
                                <a:lnTo>
                                  <a:pt x="328" y="354"/>
                                </a:lnTo>
                                <a:lnTo>
                                  <a:pt x="334" y="242"/>
                                </a:lnTo>
                                <a:lnTo>
                                  <a:pt x="297" y="201"/>
                                </a:lnTo>
                                <a:lnTo>
                                  <a:pt x="217" y="173"/>
                                </a:lnTo>
                                <a:lnTo>
                                  <a:pt x="250" y="150"/>
                                </a:lnTo>
                                <a:lnTo>
                                  <a:pt x="277" y="92"/>
                                </a:lnTo>
                                <a:lnTo>
                                  <a:pt x="245" y="21"/>
                                </a:lnTo>
                                <a:lnTo>
                                  <a:pt x="199" y="0"/>
                                </a:lnTo>
                                <a:lnTo>
                                  <a:pt x="118" y="7"/>
                                </a:lnTo>
                                <a:lnTo>
                                  <a:pt x="73" y="79"/>
                                </a:lnTo>
                                <a:lnTo>
                                  <a:pt x="83" y="128"/>
                                </a:lnTo>
                                <a:lnTo>
                                  <a:pt x="108" y="157"/>
                                </a:lnTo>
                                <a:lnTo>
                                  <a:pt x="127" y="167"/>
                                </a:lnTo>
                                <a:lnTo>
                                  <a:pt x="70" y="189"/>
                                </a:lnTo>
                                <a:lnTo>
                                  <a:pt x="24" y="282"/>
                                </a:lnTo>
                                <a:lnTo>
                                  <a:pt x="24" y="379"/>
                                </a:lnTo>
                                <a:lnTo>
                                  <a:pt x="0" y="495"/>
                                </a:lnTo>
                                <a:lnTo>
                                  <a:pt x="51" y="487"/>
                                </a:lnTo>
                                <a:lnTo>
                                  <a:pt x="9" y="638"/>
                                </a:lnTo>
                                <a:lnTo>
                                  <a:pt x="57" y="625"/>
                                </a:lnTo>
                                <a:lnTo>
                                  <a:pt x="105" y="629"/>
                                </a:lnTo>
                                <a:lnTo>
                                  <a:pt x="108" y="713"/>
                                </a:lnTo>
                                <a:lnTo>
                                  <a:pt x="127" y="812"/>
                                </a:lnTo>
                                <a:lnTo>
                                  <a:pt x="220" y="815"/>
                                </a:lnTo>
                                <a:lnTo>
                                  <a:pt x="224" y="690"/>
                                </a:lnTo>
                                <a:lnTo>
                                  <a:pt x="240" y="653"/>
                                </a:lnTo>
                                <a:lnTo>
                                  <a:pt x="345" y="638"/>
                                </a:lnTo>
                                <a:lnTo>
                                  <a:pt x="298" y="539"/>
                                </a:lnTo>
                                <a:lnTo>
                                  <a:pt x="289" y="487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tx2"/>
                          </a:solidFill>
                          <a:ln w="1905">
                            <a:solidFill>
                              <a:schemeClr val="tx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MX" sz="12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00" name="Freeform 68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152" y="2301"/>
                            <a:ext cx="70" cy="71"/>
                          </a:xfrm>
                          <a:custGeom>
                            <a:avLst/>
                            <a:gdLst>
                              <a:gd name="T0" fmla="*/ 0 w 142"/>
                              <a:gd name="T1" fmla="*/ 1 h 142"/>
                              <a:gd name="T2" fmla="*/ 0 w 142"/>
                              <a:gd name="T3" fmla="*/ 1 h 142"/>
                              <a:gd name="T4" fmla="*/ 0 w 142"/>
                              <a:gd name="T5" fmla="*/ 1 h 142"/>
                              <a:gd name="T6" fmla="*/ 0 w 142"/>
                              <a:gd name="T7" fmla="*/ 1 h 142"/>
                              <a:gd name="T8" fmla="*/ 0 w 142"/>
                              <a:gd name="T9" fmla="*/ 1 h 142"/>
                              <a:gd name="T10" fmla="*/ 0 w 142"/>
                              <a:gd name="T11" fmla="*/ 1 h 142"/>
                              <a:gd name="T12" fmla="*/ 0 w 142"/>
                              <a:gd name="T13" fmla="*/ 1 h 142"/>
                              <a:gd name="T14" fmla="*/ 0 w 142"/>
                              <a:gd name="T15" fmla="*/ 1 h 142"/>
                              <a:gd name="T16" fmla="*/ 0 w 142"/>
                              <a:gd name="T17" fmla="*/ 0 h 142"/>
                              <a:gd name="T18" fmla="*/ 0 w 142"/>
                              <a:gd name="T19" fmla="*/ 1 h 142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</a:gdLst>
                            <a:ahLst/>
                            <a:cxnLst>
                              <a:cxn ang="T20">
                                <a:pos x="T0" y="T1"/>
                              </a:cxn>
                              <a:cxn ang="T21">
                                <a:pos x="T2" y="T3"/>
                              </a:cxn>
                              <a:cxn ang="T22">
                                <a:pos x="T4" y="T5"/>
                              </a:cxn>
                              <a:cxn ang="T23">
                                <a:pos x="T6" y="T7"/>
                              </a:cxn>
                              <a:cxn ang="T24">
                                <a:pos x="T8" y="T9"/>
                              </a:cxn>
                              <a:cxn ang="T25">
                                <a:pos x="T10" y="T11"/>
                              </a:cxn>
                              <a:cxn ang="T26">
                                <a:pos x="T12" y="T13"/>
                              </a:cxn>
                              <a:cxn ang="T27">
                                <a:pos x="T14" y="T15"/>
                              </a:cxn>
                              <a:cxn ang="T28">
                                <a:pos x="T16" y="T17"/>
                              </a:cxn>
                              <a:cxn ang="T29">
                                <a:pos x="T18" y="T19"/>
                              </a:cxn>
                            </a:cxnLst>
                            <a:rect l="0" t="0" r="r" b="b"/>
                            <a:pathLst>
                              <a:path w="142" h="142">
                                <a:moveTo>
                                  <a:pt x="30" y="14"/>
                                </a:moveTo>
                                <a:lnTo>
                                  <a:pt x="0" y="53"/>
                                </a:lnTo>
                                <a:lnTo>
                                  <a:pt x="4" y="106"/>
                                </a:lnTo>
                                <a:lnTo>
                                  <a:pt x="58" y="142"/>
                                </a:lnTo>
                                <a:lnTo>
                                  <a:pt x="96" y="134"/>
                                </a:lnTo>
                                <a:lnTo>
                                  <a:pt x="127" y="113"/>
                                </a:lnTo>
                                <a:lnTo>
                                  <a:pt x="142" y="79"/>
                                </a:lnTo>
                                <a:lnTo>
                                  <a:pt x="129" y="25"/>
                                </a:lnTo>
                                <a:lnTo>
                                  <a:pt x="81" y="0"/>
                                </a:lnTo>
                                <a:lnTo>
                                  <a:pt x="30" y="14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tx2"/>
                          </a:solidFill>
                          <a:ln w="1905">
                            <a:solidFill>
                              <a:schemeClr val="tx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MX" sz="12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01" name="Freeform 68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119" y="2385"/>
                            <a:ext cx="143" cy="303"/>
                          </a:xfrm>
                          <a:custGeom>
                            <a:avLst/>
                            <a:gdLst>
                              <a:gd name="T0" fmla="*/ 1 w 285"/>
                              <a:gd name="T1" fmla="*/ 0 h 607"/>
                              <a:gd name="T2" fmla="*/ 1 w 285"/>
                              <a:gd name="T3" fmla="*/ 0 h 607"/>
                              <a:gd name="T4" fmla="*/ 1 w 285"/>
                              <a:gd name="T5" fmla="*/ 0 h 607"/>
                              <a:gd name="T6" fmla="*/ 1 w 285"/>
                              <a:gd name="T7" fmla="*/ 0 h 607"/>
                              <a:gd name="T8" fmla="*/ 1 w 285"/>
                              <a:gd name="T9" fmla="*/ 0 h 607"/>
                              <a:gd name="T10" fmla="*/ 1 w 285"/>
                              <a:gd name="T11" fmla="*/ 0 h 607"/>
                              <a:gd name="T12" fmla="*/ 1 w 285"/>
                              <a:gd name="T13" fmla="*/ 0 h 607"/>
                              <a:gd name="T14" fmla="*/ 1 w 285"/>
                              <a:gd name="T15" fmla="*/ 0 h 607"/>
                              <a:gd name="T16" fmla="*/ 1 w 285"/>
                              <a:gd name="T17" fmla="*/ 0 h 607"/>
                              <a:gd name="T18" fmla="*/ 1 w 285"/>
                              <a:gd name="T19" fmla="*/ 0 h 607"/>
                              <a:gd name="T20" fmla="*/ 1 w 285"/>
                              <a:gd name="T21" fmla="*/ 0 h 607"/>
                              <a:gd name="T22" fmla="*/ 1 w 285"/>
                              <a:gd name="T23" fmla="*/ 0 h 607"/>
                              <a:gd name="T24" fmla="*/ 1 w 285"/>
                              <a:gd name="T25" fmla="*/ 0 h 607"/>
                              <a:gd name="T26" fmla="*/ 1 w 285"/>
                              <a:gd name="T27" fmla="*/ 0 h 607"/>
                              <a:gd name="T28" fmla="*/ 1 w 285"/>
                              <a:gd name="T29" fmla="*/ 0 h 607"/>
                              <a:gd name="T30" fmla="*/ 1 w 285"/>
                              <a:gd name="T31" fmla="*/ 0 h 607"/>
                              <a:gd name="T32" fmla="*/ 1 w 285"/>
                              <a:gd name="T33" fmla="*/ 0 h 607"/>
                              <a:gd name="T34" fmla="*/ 1 w 285"/>
                              <a:gd name="T35" fmla="*/ 0 h 607"/>
                              <a:gd name="T36" fmla="*/ 1 w 285"/>
                              <a:gd name="T37" fmla="*/ 0 h 607"/>
                              <a:gd name="T38" fmla="*/ 1 w 285"/>
                              <a:gd name="T39" fmla="*/ 0 h 607"/>
                              <a:gd name="T40" fmla="*/ 1 w 285"/>
                              <a:gd name="T41" fmla="*/ 0 h 607"/>
                              <a:gd name="T42" fmla="*/ 1 w 285"/>
                              <a:gd name="T43" fmla="*/ 0 h 607"/>
                              <a:gd name="T44" fmla="*/ 1 w 285"/>
                              <a:gd name="T45" fmla="*/ 0 h 607"/>
                              <a:gd name="T46" fmla="*/ 1 w 285"/>
                              <a:gd name="T47" fmla="*/ 0 h 607"/>
                              <a:gd name="T48" fmla="*/ 1 w 285"/>
                              <a:gd name="T49" fmla="*/ 0 h 607"/>
                              <a:gd name="T50" fmla="*/ 0 w 285"/>
                              <a:gd name="T51" fmla="*/ 0 h 607"/>
                              <a:gd name="T52" fmla="*/ 1 w 285"/>
                              <a:gd name="T53" fmla="*/ 0 h 607"/>
                              <a:gd name="T54" fmla="*/ 1 w 285"/>
                              <a:gd name="T55" fmla="*/ 0 h 607"/>
                              <a:gd name="T56" fmla="*/ 1 w 285"/>
                              <a:gd name="T57" fmla="*/ 0 h 607"/>
                              <a:gd name="T58" fmla="*/ 1 w 285"/>
                              <a:gd name="T59" fmla="*/ 0 h 607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60000 65536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</a:gdLst>
                            <a:ahLst/>
                            <a:cxnLst>
                              <a:cxn ang="T60">
                                <a:pos x="T0" y="T1"/>
                              </a:cxn>
                              <a:cxn ang="T61">
                                <a:pos x="T2" y="T3"/>
                              </a:cxn>
                              <a:cxn ang="T62">
                                <a:pos x="T4" y="T5"/>
                              </a:cxn>
                              <a:cxn ang="T63">
                                <a:pos x="T6" y="T7"/>
                              </a:cxn>
                              <a:cxn ang="T64">
                                <a:pos x="T8" y="T9"/>
                              </a:cxn>
                              <a:cxn ang="T65">
                                <a:pos x="T10" y="T11"/>
                              </a:cxn>
                              <a:cxn ang="T66">
                                <a:pos x="T12" y="T13"/>
                              </a:cxn>
                              <a:cxn ang="T67">
                                <a:pos x="T14" y="T15"/>
                              </a:cxn>
                              <a:cxn ang="T68">
                                <a:pos x="T16" y="T17"/>
                              </a:cxn>
                              <a:cxn ang="T69">
                                <a:pos x="T18" y="T19"/>
                              </a:cxn>
                              <a:cxn ang="T70">
                                <a:pos x="T20" y="T21"/>
                              </a:cxn>
                              <a:cxn ang="T71">
                                <a:pos x="T22" y="T23"/>
                              </a:cxn>
                              <a:cxn ang="T72">
                                <a:pos x="T24" y="T25"/>
                              </a:cxn>
                              <a:cxn ang="T73">
                                <a:pos x="T26" y="T27"/>
                              </a:cxn>
                              <a:cxn ang="T74">
                                <a:pos x="T28" y="T29"/>
                              </a:cxn>
                              <a:cxn ang="T75">
                                <a:pos x="T30" y="T31"/>
                              </a:cxn>
                              <a:cxn ang="T76">
                                <a:pos x="T32" y="T33"/>
                              </a:cxn>
                              <a:cxn ang="T77">
                                <a:pos x="T34" y="T35"/>
                              </a:cxn>
                              <a:cxn ang="T78">
                                <a:pos x="T36" y="T37"/>
                              </a:cxn>
                              <a:cxn ang="T79">
                                <a:pos x="T38" y="T39"/>
                              </a:cxn>
                              <a:cxn ang="T80">
                                <a:pos x="T40" y="T41"/>
                              </a:cxn>
                              <a:cxn ang="T81">
                                <a:pos x="T42" y="T43"/>
                              </a:cxn>
                              <a:cxn ang="T82">
                                <a:pos x="T44" y="T45"/>
                              </a:cxn>
                              <a:cxn ang="T83">
                                <a:pos x="T46" y="T47"/>
                              </a:cxn>
                              <a:cxn ang="T84">
                                <a:pos x="T48" y="T49"/>
                              </a:cxn>
                              <a:cxn ang="T85">
                                <a:pos x="T50" y="T51"/>
                              </a:cxn>
                              <a:cxn ang="T86">
                                <a:pos x="T52" y="T53"/>
                              </a:cxn>
                              <a:cxn ang="T87">
                                <a:pos x="T54" y="T55"/>
                              </a:cxn>
                              <a:cxn ang="T88">
                                <a:pos x="T56" y="T57"/>
                              </a:cxn>
                              <a:cxn ang="T89">
                                <a:pos x="T58" y="T59"/>
                              </a:cxn>
                            </a:cxnLst>
                            <a:rect l="0" t="0" r="r" b="b"/>
                            <a:pathLst>
                              <a:path w="285" h="607">
                                <a:moveTo>
                                  <a:pt x="70" y="205"/>
                                </a:moveTo>
                                <a:lnTo>
                                  <a:pt x="52" y="296"/>
                                </a:lnTo>
                                <a:lnTo>
                                  <a:pt x="23" y="353"/>
                                </a:lnTo>
                                <a:lnTo>
                                  <a:pt x="6" y="425"/>
                                </a:lnTo>
                                <a:lnTo>
                                  <a:pt x="85" y="417"/>
                                </a:lnTo>
                                <a:lnTo>
                                  <a:pt x="107" y="597"/>
                                </a:lnTo>
                                <a:lnTo>
                                  <a:pt x="156" y="607"/>
                                </a:lnTo>
                                <a:lnTo>
                                  <a:pt x="166" y="501"/>
                                </a:lnTo>
                                <a:lnTo>
                                  <a:pt x="188" y="425"/>
                                </a:lnTo>
                                <a:lnTo>
                                  <a:pt x="269" y="425"/>
                                </a:lnTo>
                                <a:lnTo>
                                  <a:pt x="234" y="355"/>
                                </a:lnTo>
                                <a:lnTo>
                                  <a:pt x="223" y="287"/>
                                </a:lnTo>
                                <a:lnTo>
                                  <a:pt x="213" y="228"/>
                                </a:lnTo>
                                <a:lnTo>
                                  <a:pt x="222" y="152"/>
                                </a:lnTo>
                                <a:lnTo>
                                  <a:pt x="234" y="262"/>
                                </a:lnTo>
                                <a:lnTo>
                                  <a:pt x="246" y="281"/>
                                </a:lnTo>
                                <a:lnTo>
                                  <a:pt x="285" y="273"/>
                                </a:lnTo>
                                <a:lnTo>
                                  <a:pt x="268" y="185"/>
                                </a:lnTo>
                                <a:lnTo>
                                  <a:pt x="267" y="84"/>
                                </a:lnTo>
                                <a:lnTo>
                                  <a:pt x="239" y="35"/>
                                </a:lnTo>
                                <a:lnTo>
                                  <a:pt x="179" y="8"/>
                                </a:lnTo>
                                <a:lnTo>
                                  <a:pt x="93" y="0"/>
                                </a:lnTo>
                                <a:lnTo>
                                  <a:pt x="39" y="38"/>
                                </a:lnTo>
                                <a:lnTo>
                                  <a:pt x="16" y="104"/>
                                </a:lnTo>
                                <a:lnTo>
                                  <a:pt x="10" y="183"/>
                                </a:lnTo>
                                <a:lnTo>
                                  <a:pt x="0" y="284"/>
                                </a:lnTo>
                                <a:lnTo>
                                  <a:pt x="37" y="281"/>
                                </a:lnTo>
                                <a:lnTo>
                                  <a:pt x="47" y="201"/>
                                </a:lnTo>
                                <a:lnTo>
                                  <a:pt x="65" y="134"/>
                                </a:lnTo>
                                <a:lnTo>
                                  <a:pt x="70" y="20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tx2"/>
                          </a:solidFill>
                          <a:ln w="1905">
                            <a:solidFill>
                              <a:schemeClr val="tx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MX" sz="12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87" name="Group 68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9" y="1419"/>
                      <a:ext cx="142" cy="154"/>
                      <a:chOff x="837" y="3165"/>
                      <a:chExt cx="142" cy="154"/>
                    </a:xfrm>
                  </p:grpSpPr>
                  <p:sp>
                    <p:nvSpPr>
                      <p:cNvPr id="89" name="Freeform 6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37" y="3169"/>
                        <a:ext cx="66" cy="150"/>
                      </a:xfrm>
                      <a:custGeom>
                        <a:avLst/>
                        <a:gdLst>
                          <a:gd name="T0" fmla="*/ 0 w 347"/>
                          <a:gd name="T1" fmla="*/ 0 h 792"/>
                          <a:gd name="T2" fmla="*/ 0 w 347"/>
                          <a:gd name="T3" fmla="*/ 0 h 792"/>
                          <a:gd name="T4" fmla="*/ 0 w 347"/>
                          <a:gd name="T5" fmla="*/ 0 h 792"/>
                          <a:gd name="T6" fmla="*/ 0 w 347"/>
                          <a:gd name="T7" fmla="*/ 0 h 792"/>
                          <a:gd name="T8" fmla="*/ 0 w 347"/>
                          <a:gd name="T9" fmla="*/ 0 h 792"/>
                          <a:gd name="T10" fmla="*/ 0 w 347"/>
                          <a:gd name="T11" fmla="*/ 0 h 792"/>
                          <a:gd name="T12" fmla="*/ 0 w 347"/>
                          <a:gd name="T13" fmla="*/ 0 h 792"/>
                          <a:gd name="T14" fmla="*/ 0 w 347"/>
                          <a:gd name="T15" fmla="*/ 0 h 792"/>
                          <a:gd name="T16" fmla="*/ 0 w 347"/>
                          <a:gd name="T17" fmla="*/ 0 h 792"/>
                          <a:gd name="T18" fmla="*/ 0 w 347"/>
                          <a:gd name="T19" fmla="*/ 0 h 792"/>
                          <a:gd name="T20" fmla="*/ 0 w 347"/>
                          <a:gd name="T21" fmla="*/ 0 h 792"/>
                          <a:gd name="T22" fmla="*/ 0 w 347"/>
                          <a:gd name="T23" fmla="*/ 0 h 792"/>
                          <a:gd name="T24" fmla="*/ 0 w 347"/>
                          <a:gd name="T25" fmla="*/ 0 h 792"/>
                          <a:gd name="T26" fmla="*/ 0 w 347"/>
                          <a:gd name="T27" fmla="*/ 0 h 792"/>
                          <a:gd name="T28" fmla="*/ 0 w 347"/>
                          <a:gd name="T29" fmla="*/ 0 h 792"/>
                          <a:gd name="T30" fmla="*/ 0 w 347"/>
                          <a:gd name="T31" fmla="*/ 0 h 792"/>
                          <a:gd name="T32" fmla="*/ 0 w 347"/>
                          <a:gd name="T33" fmla="*/ 0 h 792"/>
                          <a:gd name="T34" fmla="*/ 0 w 347"/>
                          <a:gd name="T35" fmla="*/ 0 h 792"/>
                          <a:gd name="T36" fmla="*/ 0 w 347"/>
                          <a:gd name="T37" fmla="*/ 0 h 792"/>
                          <a:gd name="T38" fmla="*/ 0 w 347"/>
                          <a:gd name="T39" fmla="*/ 0 h 792"/>
                          <a:gd name="T40" fmla="*/ 0 w 347"/>
                          <a:gd name="T41" fmla="*/ 0 h 792"/>
                          <a:gd name="T42" fmla="*/ 0 w 347"/>
                          <a:gd name="T43" fmla="*/ 0 h 792"/>
                          <a:gd name="T44" fmla="*/ 0 w 347"/>
                          <a:gd name="T45" fmla="*/ 0 h 792"/>
                          <a:gd name="T46" fmla="*/ 0 w 347"/>
                          <a:gd name="T47" fmla="*/ 0 h 792"/>
                          <a:gd name="T48" fmla="*/ 0 w 347"/>
                          <a:gd name="T49" fmla="*/ 0 h 792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</a:gdLst>
                        <a:ahLst/>
                        <a:cxnLst>
                          <a:cxn ang="T50">
                            <a:pos x="T0" y="T1"/>
                          </a:cxn>
                          <a:cxn ang="T51">
                            <a:pos x="T2" y="T3"/>
                          </a:cxn>
                          <a:cxn ang="T52">
                            <a:pos x="T4" y="T5"/>
                          </a:cxn>
                          <a:cxn ang="T53">
                            <a:pos x="T6" y="T7"/>
                          </a:cxn>
                          <a:cxn ang="T54">
                            <a:pos x="T8" y="T9"/>
                          </a:cxn>
                          <a:cxn ang="T55">
                            <a:pos x="T10" y="T11"/>
                          </a:cxn>
                          <a:cxn ang="T56">
                            <a:pos x="T12" y="T13"/>
                          </a:cxn>
                          <a:cxn ang="T57">
                            <a:pos x="T14" y="T15"/>
                          </a:cxn>
                          <a:cxn ang="T58">
                            <a:pos x="T16" y="T17"/>
                          </a:cxn>
                          <a:cxn ang="T59">
                            <a:pos x="T18" y="T19"/>
                          </a:cxn>
                          <a:cxn ang="T60">
                            <a:pos x="T20" y="T21"/>
                          </a:cxn>
                          <a:cxn ang="T61">
                            <a:pos x="T22" y="T23"/>
                          </a:cxn>
                          <a:cxn ang="T62">
                            <a:pos x="T24" y="T25"/>
                          </a:cxn>
                          <a:cxn ang="T63">
                            <a:pos x="T26" y="T27"/>
                          </a:cxn>
                          <a:cxn ang="T64">
                            <a:pos x="T28" y="T29"/>
                          </a:cxn>
                          <a:cxn ang="T65">
                            <a:pos x="T30" y="T31"/>
                          </a:cxn>
                          <a:cxn ang="T66">
                            <a:pos x="T32" y="T33"/>
                          </a:cxn>
                          <a:cxn ang="T67">
                            <a:pos x="T34" y="T35"/>
                          </a:cxn>
                          <a:cxn ang="T68">
                            <a:pos x="T36" y="T37"/>
                          </a:cxn>
                          <a:cxn ang="T69">
                            <a:pos x="T38" y="T39"/>
                          </a:cxn>
                          <a:cxn ang="T70">
                            <a:pos x="T40" y="T41"/>
                          </a:cxn>
                          <a:cxn ang="T71">
                            <a:pos x="T42" y="T43"/>
                          </a:cxn>
                          <a:cxn ang="T72">
                            <a:pos x="T44" y="T45"/>
                          </a:cxn>
                          <a:cxn ang="T73">
                            <a:pos x="T46" y="T47"/>
                          </a:cxn>
                          <a:cxn ang="T74">
                            <a:pos x="T48" y="T49"/>
                          </a:cxn>
                        </a:cxnLst>
                        <a:rect l="0" t="0" r="r" b="b"/>
                        <a:pathLst>
                          <a:path w="347" h="792">
                            <a:moveTo>
                              <a:pt x="347" y="464"/>
                            </a:moveTo>
                            <a:lnTo>
                              <a:pt x="317" y="354"/>
                            </a:lnTo>
                            <a:lnTo>
                              <a:pt x="323" y="242"/>
                            </a:lnTo>
                            <a:lnTo>
                              <a:pt x="286" y="200"/>
                            </a:lnTo>
                            <a:lnTo>
                              <a:pt x="204" y="173"/>
                            </a:lnTo>
                            <a:lnTo>
                              <a:pt x="238" y="150"/>
                            </a:lnTo>
                            <a:lnTo>
                              <a:pt x="265" y="92"/>
                            </a:lnTo>
                            <a:lnTo>
                              <a:pt x="232" y="21"/>
                            </a:lnTo>
                            <a:lnTo>
                              <a:pt x="187" y="0"/>
                            </a:lnTo>
                            <a:lnTo>
                              <a:pt x="118" y="9"/>
                            </a:lnTo>
                            <a:lnTo>
                              <a:pt x="70" y="71"/>
                            </a:lnTo>
                            <a:lnTo>
                              <a:pt x="76" y="124"/>
                            </a:lnTo>
                            <a:lnTo>
                              <a:pt x="124" y="161"/>
                            </a:lnTo>
                            <a:lnTo>
                              <a:pt x="75" y="190"/>
                            </a:lnTo>
                            <a:lnTo>
                              <a:pt x="26" y="245"/>
                            </a:lnTo>
                            <a:lnTo>
                              <a:pt x="12" y="334"/>
                            </a:lnTo>
                            <a:lnTo>
                              <a:pt x="0" y="497"/>
                            </a:lnTo>
                            <a:lnTo>
                              <a:pt x="70" y="491"/>
                            </a:lnTo>
                            <a:lnTo>
                              <a:pt x="74" y="549"/>
                            </a:lnTo>
                            <a:lnTo>
                              <a:pt x="58" y="654"/>
                            </a:lnTo>
                            <a:lnTo>
                              <a:pt x="63" y="773"/>
                            </a:lnTo>
                            <a:lnTo>
                              <a:pt x="181" y="792"/>
                            </a:lnTo>
                            <a:lnTo>
                              <a:pt x="292" y="773"/>
                            </a:lnTo>
                            <a:lnTo>
                              <a:pt x="271" y="490"/>
                            </a:lnTo>
                            <a:lnTo>
                              <a:pt x="347" y="464"/>
                            </a:lnTo>
                            <a:close/>
                          </a:path>
                        </a:pathLst>
                      </a:custGeom>
                      <a:solidFill>
                        <a:schemeClr val="tx2"/>
                      </a:solidFill>
                      <a:ln w="1905">
                        <a:solidFill>
                          <a:schemeClr val="tx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MX" sz="12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grpSp>
                    <p:nvGrpSpPr>
                      <p:cNvPr id="90" name="Group 68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11" y="3165"/>
                        <a:ext cx="68" cy="154"/>
                        <a:chOff x="1102" y="2293"/>
                        <a:chExt cx="179" cy="408"/>
                      </a:xfrm>
                    </p:grpSpPr>
                    <p:sp>
                      <p:nvSpPr>
                        <p:cNvPr id="91" name="Freeform 68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102" y="2293"/>
                          <a:ext cx="179" cy="408"/>
                        </a:xfrm>
                        <a:custGeom>
                          <a:avLst/>
                          <a:gdLst>
                            <a:gd name="T0" fmla="*/ 0 w 360"/>
                            <a:gd name="T1" fmla="*/ 1 h 815"/>
                            <a:gd name="T2" fmla="*/ 0 w 360"/>
                            <a:gd name="T3" fmla="*/ 1 h 815"/>
                            <a:gd name="T4" fmla="*/ 0 w 360"/>
                            <a:gd name="T5" fmla="*/ 1 h 815"/>
                            <a:gd name="T6" fmla="*/ 0 w 360"/>
                            <a:gd name="T7" fmla="*/ 1 h 815"/>
                            <a:gd name="T8" fmla="*/ 0 w 360"/>
                            <a:gd name="T9" fmla="*/ 1 h 815"/>
                            <a:gd name="T10" fmla="*/ 0 w 360"/>
                            <a:gd name="T11" fmla="*/ 1 h 815"/>
                            <a:gd name="T12" fmla="*/ 0 w 360"/>
                            <a:gd name="T13" fmla="*/ 1 h 815"/>
                            <a:gd name="T14" fmla="*/ 0 w 360"/>
                            <a:gd name="T15" fmla="*/ 1 h 815"/>
                            <a:gd name="T16" fmla="*/ 0 w 360"/>
                            <a:gd name="T17" fmla="*/ 1 h 815"/>
                            <a:gd name="T18" fmla="*/ 0 w 360"/>
                            <a:gd name="T19" fmla="*/ 0 h 815"/>
                            <a:gd name="T20" fmla="*/ 0 w 360"/>
                            <a:gd name="T21" fmla="*/ 1 h 815"/>
                            <a:gd name="T22" fmla="*/ 0 w 360"/>
                            <a:gd name="T23" fmla="*/ 1 h 815"/>
                            <a:gd name="T24" fmla="*/ 0 w 360"/>
                            <a:gd name="T25" fmla="*/ 1 h 815"/>
                            <a:gd name="T26" fmla="*/ 0 w 360"/>
                            <a:gd name="T27" fmla="*/ 1 h 815"/>
                            <a:gd name="T28" fmla="*/ 0 w 360"/>
                            <a:gd name="T29" fmla="*/ 1 h 815"/>
                            <a:gd name="T30" fmla="*/ 0 w 360"/>
                            <a:gd name="T31" fmla="*/ 1 h 815"/>
                            <a:gd name="T32" fmla="*/ 0 w 360"/>
                            <a:gd name="T33" fmla="*/ 1 h 815"/>
                            <a:gd name="T34" fmla="*/ 0 w 360"/>
                            <a:gd name="T35" fmla="*/ 1 h 815"/>
                            <a:gd name="T36" fmla="*/ 0 w 360"/>
                            <a:gd name="T37" fmla="*/ 1 h 815"/>
                            <a:gd name="T38" fmla="*/ 0 w 360"/>
                            <a:gd name="T39" fmla="*/ 1 h 815"/>
                            <a:gd name="T40" fmla="*/ 0 w 360"/>
                            <a:gd name="T41" fmla="*/ 1 h 815"/>
                            <a:gd name="T42" fmla="*/ 0 w 360"/>
                            <a:gd name="T43" fmla="*/ 1 h 815"/>
                            <a:gd name="T44" fmla="*/ 0 w 360"/>
                            <a:gd name="T45" fmla="*/ 1 h 815"/>
                            <a:gd name="T46" fmla="*/ 0 w 360"/>
                            <a:gd name="T47" fmla="*/ 1 h 815"/>
                            <a:gd name="T48" fmla="*/ 0 w 360"/>
                            <a:gd name="T49" fmla="*/ 1 h 815"/>
                            <a:gd name="T50" fmla="*/ 0 w 360"/>
                            <a:gd name="T51" fmla="*/ 1 h 815"/>
                            <a:gd name="T52" fmla="*/ 0 w 360"/>
                            <a:gd name="T53" fmla="*/ 1 h 815"/>
                            <a:gd name="T54" fmla="*/ 0 w 360"/>
                            <a:gd name="T55" fmla="*/ 1 h 815"/>
                            <a:gd name="T56" fmla="*/ 0 w 360"/>
                            <a:gd name="T57" fmla="*/ 1 h 815"/>
                            <a:gd name="T58" fmla="*/ 0 w 360"/>
                            <a:gd name="T59" fmla="*/ 1 h 815"/>
                            <a:gd name="T60" fmla="*/ 0 w 360"/>
                            <a:gd name="T61" fmla="*/ 1 h 815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</a:gdLst>
                          <a:ahLst/>
                          <a:cxnLst>
                            <a:cxn ang="T62">
                              <a:pos x="T0" y="T1"/>
                            </a:cxn>
                            <a:cxn ang="T63">
                              <a:pos x="T2" y="T3"/>
                            </a:cxn>
                            <a:cxn ang="T64">
                              <a:pos x="T4" y="T5"/>
                            </a:cxn>
                            <a:cxn ang="T65">
                              <a:pos x="T6" y="T7"/>
                            </a:cxn>
                            <a:cxn ang="T66">
                              <a:pos x="T8" y="T9"/>
                            </a:cxn>
                            <a:cxn ang="T67">
                              <a:pos x="T10" y="T11"/>
                            </a:cxn>
                            <a:cxn ang="T68">
                              <a:pos x="T12" y="T13"/>
                            </a:cxn>
                            <a:cxn ang="T69">
                              <a:pos x="T14" y="T15"/>
                            </a:cxn>
                            <a:cxn ang="T70">
                              <a:pos x="T16" y="T17"/>
                            </a:cxn>
                            <a:cxn ang="T71">
                              <a:pos x="T18" y="T19"/>
                            </a:cxn>
                            <a:cxn ang="T72">
                              <a:pos x="T20" y="T21"/>
                            </a:cxn>
                            <a:cxn ang="T73">
                              <a:pos x="T22" y="T23"/>
                            </a:cxn>
                            <a:cxn ang="T74">
                              <a:pos x="T24" y="T25"/>
                            </a:cxn>
                            <a:cxn ang="T75">
                              <a:pos x="T26" y="T27"/>
                            </a:cxn>
                            <a:cxn ang="T76">
                              <a:pos x="T28" y="T29"/>
                            </a:cxn>
                            <a:cxn ang="T77">
                              <a:pos x="T30" y="T31"/>
                            </a:cxn>
                            <a:cxn ang="T78">
                              <a:pos x="T32" y="T33"/>
                            </a:cxn>
                            <a:cxn ang="T79">
                              <a:pos x="T34" y="T35"/>
                            </a:cxn>
                            <a:cxn ang="T80">
                              <a:pos x="T36" y="T37"/>
                            </a:cxn>
                            <a:cxn ang="T81">
                              <a:pos x="T38" y="T39"/>
                            </a:cxn>
                            <a:cxn ang="T82">
                              <a:pos x="T40" y="T41"/>
                            </a:cxn>
                            <a:cxn ang="T83">
                              <a:pos x="T42" y="T43"/>
                            </a:cxn>
                            <a:cxn ang="T84">
                              <a:pos x="T44" y="T45"/>
                            </a:cxn>
                            <a:cxn ang="T85">
                              <a:pos x="T46" y="T47"/>
                            </a:cxn>
                            <a:cxn ang="T86">
                              <a:pos x="T48" y="T49"/>
                            </a:cxn>
                            <a:cxn ang="T87">
                              <a:pos x="T50" y="T51"/>
                            </a:cxn>
                            <a:cxn ang="T88">
                              <a:pos x="T52" y="T53"/>
                            </a:cxn>
                            <a:cxn ang="T89">
                              <a:pos x="T54" y="T55"/>
                            </a:cxn>
                            <a:cxn ang="T90">
                              <a:pos x="T56" y="T57"/>
                            </a:cxn>
                            <a:cxn ang="T91">
                              <a:pos x="T58" y="T59"/>
                            </a:cxn>
                            <a:cxn ang="T92">
                              <a:pos x="T60" y="T61"/>
                            </a:cxn>
                          </a:cxnLst>
                          <a:rect l="0" t="0" r="r" b="b"/>
                          <a:pathLst>
                            <a:path w="360" h="815">
                              <a:moveTo>
                                <a:pt x="289" y="487"/>
                              </a:moveTo>
                              <a:lnTo>
                                <a:pt x="360" y="464"/>
                              </a:lnTo>
                              <a:lnTo>
                                <a:pt x="328" y="354"/>
                              </a:lnTo>
                              <a:lnTo>
                                <a:pt x="334" y="242"/>
                              </a:lnTo>
                              <a:lnTo>
                                <a:pt x="297" y="201"/>
                              </a:lnTo>
                              <a:lnTo>
                                <a:pt x="217" y="173"/>
                              </a:lnTo>
                              <a:lnTo>
                                <a:pt x="250" y="150"/>
                              </a:lnTo>
                              <a:lnTo>
                                <a:pt x="277" y="92"/>
                              </a:lnTo>
                              <a:lnTo>
                                <a:pt x="245" y="21"/>
                              </a:lnTo>
                              <a:lnTo>
                                <a:pt x="199" y="0"/>
                              </a:lnTo>
                              <a:lnTo>
                                <a:pt x="118" y="7"/>
                              </a:lnTo>
                              <a:lnTo>
                                <a:pt x="73" y="79"/>
                              </a:lnTo>
                              <a:lnTo>
                                <a:pt x="83" y="128"/>
                              </a:lnTo>
                              <a:lnTo>
                                <a:pt x="108" y="157"/>
                              </a:lnTo>
                              <a:lnTo>
                                <a:pt x="127" y="167"/>
                              </a:lnTo>
                              <a:lnTo>
                                <a:pt x="70" y="189"/>
                              </a:lnTo>
                              <a:lnTo>
                                <a:pt x="24" y="282"/>
                              </a:lnTo>
                              <a:lnTo>
                                <a:pt x="24" y="379"/>
                              </a:lnTo>
                              <a:lnTo>
                                <a:pt x="0" y="495"/>
                              </a:lnTo>
                              <a:lnTo>
                                <a:pt x="51" y="487"/>
                              </a:lnTo>
                              <a:lnTo>
                                <a:pt x="9" y="638"/>
                              </a:lnTo>
                              <a:lnTo>
                                <a:pt x="57" y="625"/>
                              </a:lnTo>
                              <a:lnTo>
                                <a:pt x="105" y="629"/>
                              </a:lnTo>
                              <a:lnTo>
                                <a:pt x="108" y="713"/>
                              </a:lnTo>
                              <a:lnTo>
                                <a:pt x="127" y="812"/>
                              </a:lnTo>
                              <a:lnTo>
                                <a:pt x="220" y="815"/>
                              </a:lnTo>
                              <a:lnTo>
                                <a:pt x="224" y="690"/>
                              </a:lnTo>
                              <a:lnTo>
                                <a:pt x="240" y="653"/>
                              </a:lnTo>
                              <a:lnTo>
                                <a:pt x="345" y="638"/>
                              </a:lnTo>
                              <a:lnTo>
                                <a:pt x="298" y="539"/>
                              </a:lnTo>
                              <a:lnTo>
                                <a:pt x="289" y="487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tx2"/>
                        </a:solidFill>
                        <a:ln w="1905">
                          <a:solidFill>
                            <a:schemeClr val="tx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MX" sz="12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92" name="Freeform 68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152" y="2301"/>
                          <a:ext cx="70" cy="71"/>
                        </a:xfrm>
                        <a:custGeom>
                          <a:avLst/>
                          <a:gdLst>
                            <a:gd name="T0" fmla="*/ 0 w 142"/>
                            <a:gd name="T1" fmla="*/ 1 h 142"/>
                            <a:gd name="T2" fmla="*/ 0 w 142"/>
                            <a:gd name="T3" fmla="*/ 1 h 142"/>
                            <a:gd name="T4" fmla="*/ 0 w 142"/>
                            <a:gd name="T5" fmla="*/ 1 h 142"/>
                            <a:gd name="T6" fmla="*/ 0 w 142"/>
                            <a:gd name="T7" fmla="*/ 1 h 142"/>
                            <a:gd name="T8" fmla="*/ 0 w 142"/>
                            <a:gd name="T9" fmla="*/ 1 h 142"/>
                            <a:gd name="T10" fmla="*/ 0 w 142"/>
                            <a:gd name="T11" fmla="*/ 1 h 142"/>
                            <a:gd name="T12" fmla="*/ 0 w 142"/>
                            <a:gd name="T13" fmla="*/ 1 h 142"/>
                            <a:gd name="T14" fmla="*/ 0 w 142"/>
                            <a:gd name="T15" fmla="*/ 1 h 142"/>
                            <a:gd name="T16" fmla="*/ 0 w 142"/>
                            <a:gd name="T17" fmla="*/ 0 h 142"/>
                            <a:gd name="T18" fmla="*/ 0 w 142"/>
                            <a:gd name="T19" fmla="*/ 1 h 142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0" t="0" r="r" b="b"/>
                          <a:pathLst>
                            <a:path w="142" h="142">
                              <a:moveTo>
                                <a:pt x="30" y="14"/>
                              </a:moveTo>
                              <a:lnTo>
                                <a:pt x="0" y="53"/>
                              </a:lnTo>
                              <a:lnTo>
                                <a:pt x="4" y="106"/>
                              </a:lnTo>
                              <a:lnTo>
                                <a:pt x="58" y="142"/>
                              </a:lnTo>
                              <a:lnTo>
                                <a:pt x="96" y="134"/>
                              </a:lnTo>
                              <a:lnTo>
                                <a:pt x="127" y="113"/>
                              </a:lnTo>
                              <a:lnTo>
                                <a:pt x="142" y="79"/>
                              </a:lnTo>
                              <a:lnTo>
                                <a:pt x="129" y="25"/>
                              </a:lnTo>
                              <a:lnTo>
                                <a:pt x="81" y="0"/>
                              </a:lnTo>
                              <a:lnTo>
                                <a:pt x="30" y="1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tx2"/>
                        </a:solidFill>
                        <a:ln w="1905">
                          <a:solidFill>
                            <a:schemeClr val="tx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MX" sz="12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93" name="Freeform 68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119" y="2385"/>
                          <a:ext cx="143" cy="303"/>
                        </a:xfrm>
                        <a:custGeom>
                          <a:avLst/>
                          <a:gdLst>
                            <a:gd name="T0" fmla="*/ 1 w 285"/>
                            <a:gd name="T1" fmla="*/ 0 h 607"/>
                            <a:gd name="T2" fmla="*/ 1 w 285"/>
                            <a:gd name="T3" fmla="*/ 0 h 607"/>
                            <a:gd name="T4" fmla="*/ 1 w 285"/>
                            <a:gd name="T5" fmla="*/ 0 h 607"/>
                            <a:gd name="T6" fmla="*/ 1 w 285"/>
                            <a:gd name="T7" fmla="*/ 0 h 607"/>
                            <a:gd name="T8" fmla="*/ 1 w 285"/>
                            <a:gd name="T9" fmla="*/ 0 h 607"/>
                            <a:gd name="T10" fmla="*/ 1 w 285"/>
                            <a:gd name="T11" fmla="*/ 0 h 607"/>
                            <a:gd name="T12" fmla="*/ 1 w 285"/>
                            <a:gd name="T13" fmla="*/ 0 h 607"/>
                            <a:gd name="T14" fmla="*/ 1 w 285"/>
                            <a:gd name="T15" fmla="*/ 0 h 607"/>
                            <a:gd name="T16" fmla="*/ 1 w 285"/>
                            <a:gd name="T17" fmla="*/ 0 h 607"/>
                            <a:gd name="T18" fmla="*/ 1 w 285"/>
                            <a:gd name="T19" fmla="*/ 0 h 607"/>
                            <a:gd name="T20" fmla="*/ 1 w 285"/>
                            <a:gd name="T21" fmla="*/ 0 h 607"/>
                            <a:gd name="T22" fmla="*/ 1 w 285"/>
                            <a:gd name="T23" fmla="*/ 0 h 607"/>
                            <a:gd name="T24" fmla="*/ 1 w 285"/>
                            <a:gd name="T25" fmla="*/ 0 h 607"/>
                            <a:gd name="T26" fmla="*/ 1 w 285"/>
                            <a:gd name="T27" fmla="*/ 0 h 607"/>
                            <a:gd name="T28" fmla="*/ 1 w 285"/>
                            <a:gd name="T29" fmla="*/ 0 h 607"/>
                            <a:gd name="T30" fmla="*/ 1 w 285"/>
                            <a:gd name="T31" fmla="*/ 0 h 607"/>
                            <a:gd name="T32" fmla="*/ 1 w 285"/>
                            <a:gd name="T33" fmla="*/ 0 h 607"/>
                            <a:gd name="T34" fmla="*/ 1 w 285"/>
                            <a:gd name="T35" fmla="*/ 0 h 607"/>
                            <a:gd name="T36" fmla="*/ 1 w 285"/>
                            <a:gd name="T37" fmla="*/ 0 h 607"/>
                            <a:gd name="T38" fmla="*/ 1 w 285"/>
                            <a:gd name="T39" fmla="*/ 0 h 607"/>
                            <a:gd name="T40" fmla="*/ 1 w 285"/>
                            <a:gd name="T41" fmla="*/ 0 h 607"/>
                            <a:gd name="T42" fmla="*/ 1 w 285"/>
                            <a:gd name="T43" fmla="*/ 0 h 607"/>
                            <a:gd name="T44" fmla="*/ 1 w 285"/>
                            <a:gd name="T45" fmla="*/ 0 h 607"/>
                            <a:gd name="T46" fmla="*/ 1 w 285"/>
                            <a:gd name="T47" fmla="*/ 0 h 607"/>
                            <a:gd name="T48" fmla="*/ 1 w 285"/>
                            <a:gd name="T49" fmla="*/ 0 h 607"/>
                            <a:gd name="T50" fmla="*/ 0 w 285"/>
                            <a:gd name="T51" fmla="*/ 0 h 607"/>
                            <a:gd name="T52" fmla="*/ 1 w 285"/>
                            <a:gd name="T53" fmla="*/ 0 h 607"/>
                            <a:gd name="T54" fmla="*/ 1 w 285"/>
                            <a:gd name="T55" fmla="*/ 0 h 607"/>
                            <a:gd name="T56" fmla="*/ 1 w 285"/>
                            <a:gd name="T57" fmla="*/ 0 h 607"/>
                            <a:gd name="T58" fmla="*/ 1 w 285"/>
                            <a:gd name="T59" fmla="*/ 0 h 607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</a:gdLst>
                          <a:ahLst/>
                          <a:cxnLst>
                            <a:cxn ang="T60">
                              <a:pos x="T0" y="T1"/>
                            </a:cxn>
                            <a:cxn ang="T61">
                              <a:pos x="T2" y="T3"/>
                            </a:cxn>
                            <a:cxn ang="T62">
                              <a:pos x="T4" y="T5"/>
                            </a:cxn>
                            <a:cxn ang="T63">
                              <a:pos x="T6" y="T7"/>
                            </a:cxn>
                            <a:cxn ang="T64">
                              <a:pos x="T8" y="T9"/>
                            </a:cxn>
                            <a:cxn ang="T65">
                              <a:pos x="T10" y="T11"/>
                            </a:cxn>
                            <a:cxn ang="T66">
                              <a:pos x="T12" y="T13"/>
                            </a:cxn>
                            <a:cxn ang="T67">
                              <a:pos x="T14" y="T15"/>
                            </a:cxn>
                            <a:cxn ang="T68">
                              <a:pos x="T16" y="T17"/>
                            </a:cxn>
                            <a:cxn ang="T69">
                              <a:pos x="T18" y="T19"/>
                            </a:cxn>
                            <a:cxn ang="T70">
                              <a:pos x="T20" y="T21"/>
                            </a:cxn>
                            <a:cxn ang="T71">
                              <a:pos x="T22" y="T23"/>
                            </a:cxn>
                            <a:cxn ang="T72">
                              <a:pos x="T24" y="T25"/>
                            </a:cxn>
                            <a:cxn ang="T73">
                              <a:pos x="T26" y="T27"/>
                            </a:cxn>
                            <a:cxn ang="T74">
                              <a:pos x="T28" y="T29"/>
                            </a:cxn>
                            <a:cxn ang="T75">
                              <a:pos x="T30" y="T31"/>
                            </a:cxn>
                            <a:cxn ang="T76">
                              <a:pos x="T32" y="T33"/>
                            </a:cxn>
                            <a:cxn ang="T77">
                              <a:pos x="T34" y="T35"/>
                            </a:cxn>
                            <a:cxn ang="T78">
                              <a:pos x="T36" y="T37"/>
                            </a:cxn>
                            <a:cxn ang="T79">
                              <a:pos x="T38" y="T39"/>
                            </a:cxn>
                            <a:cxn ang="T80">
                              <a:pos x="T40" y="T41"/>
                            </a:cxn>
                            <a:cxn ang="T81">
                              <a:pos x="T42" y="T43"/>
                            </a:cxn>
                            <a:cxn ang="T82">
                              <a:pos x="T44" y="T45"/>
                            </a:cxn>
                            <a:cxn ang="T83">
                              <a:pos x="T46" y="T47"/>
                            </a:cxn>
                            <a:cxn ang="T84">
                              <a:pos x="T48" y="T49"/>
                            </a:cxn>
                            <a:cxn ang="T85">
                              <a:pos x="T50" y="T51"/>
                            </a:cxn>
                            <a:cxn ang="T86">
                              <a:pos x="T52" y="T53"/>
                            </a:cxn>
                            <a:cxn ang="T87">
                              <a:pos x="T54" y="T55"/>
                            </a:cxn>
                            <a:cxn ang="T88">
                              <a:pos x="T56" y="T57"/>
                            </a:cxn>
                            <a:cxn ang="T89">
                              <a:pos x="T58" y="T59"/>
                            </a:cxn>
                          </a:cxnLst>
                          <a:rect l="0" t="0" r="r" b="b"/>
                          <a:pathLst>
                            <a:path w="285" h="607">
                              <a:moveTo>
                                <a:pt x="70" y="205"/>
                              </a:moveTo>
                              <a:lnTo>
                                <a:pt x="52" y="296"/>
                              </a:lnTo>
                              <a:lnTo>
                                <a:pt x="23" y="353"/>
                              </a:lnTo>
                              <a:lnTo>
                                <a:pt x="6" y="425"/>
                              </a:lnTo>
                              <a:lnTo>
                                <a:pt x="85" y="417"/>
                              </a:lnTo>
                              <a:lnTo>
                                <a:pt x="107" y="597"/>
                              </a:lnTo>
                              <a:lnTo>
                                <a:pt x="156" y="607"/>
                              </a:lnTo>
                              <a:lnTo>
                                <a:pt x="166" y="501"/>
                              </a:lnTo>
                              <a:lnTo>
                                <a:pt x="188" y="425"/>
                              </a:lnTo>
                              <a:lnTo>
                                <a:pt x="269" y="425"/>
                              </a:lnTo>
                              <a:lnTo>
                                <a:pt x="234" y="355"/>
                              </a:lnTo>
                              <a:lnTo>
                                <a:pt x="223" y="287"/>
                              </a:lnTo>
                              <a:lnTo>
                                <a:pt x="213" y="228"/>
                              </a:lnTo>
                              <a:lnTo>
                                <a:pt x="222" y="152"/>
                              </a:lnTo>
                              <a:lnTo>
                                <a:pt x="234" y="262"/>
                              </a:lnTo>
                              <a:lnTo>
                                <a:pt x="246" y="281"/>
                              </a:lnTo>
                              <a:lnTo>
                                <a:pt x="285" y="273"/>
                              </a:lnTo>
                              <a:lnTo>
                                <a:pt x="268" y="185"/>
                              </a:lnTo>
                              <a:lnTo>
                                <a:pt x="267" y="84"/>
                              </a:lnTo>
                              <a:lnTo>
                                <a:pt x="239" y="35"/>
                              </a:lnTo>
                              <a:lnTo>
                                <a:pt x="179" y="8"/>
                              </a:lnTo>
                              <a:lnTo>
                                <a:pt x="93" y="0"/>
                              </a:lnTo>
                              <a:lnTo>
                                <a:pt x="39" y="38"/>
                              </a:lnTo>
                              <a:lnTo>
                                <a:pt x="16" y="104"/>
                              </a:lnTo>
                              <a:lnTo>
                                <a:pt x="10" y="183"/>
                              </a:lnTo>
                              <a:lnTo>
                                <a:pt x="0" y="284"/>
                              </a:lnTo>
                              <a:lnTo>
                                <a:pt x="37" y="281"/>
                              </a:lnTo>
                              <a:lnTo>
                                <a:pt x="47" y="201"/>
                              </a:lnTo>
                              <a:lnTo>
                                <a:pt x="65" y="134"/>
                              </a:lnTo>
                              <a:lnTo>
                                <a:pt x="70" y="205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tx2"/>
                        </a:solidFill>
                        <a:ln w="1905">
                          <a:solidFill>
                            <a:schemeClr val="tx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MX" sz="12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</p:grpSp>
                <p:sp>
                  <p:nvSpPr>
                    <p:cNvPr id="88" name="Freeform 689"/>
                    <p:cNvSpPr>
                      <a:spLocks/>
                    </p:cNvSpPr>
                    <p:nvPr/>
                  </p:nvSpPr>
                  <p:spPr bwMode="auto">
                    <a:xfrm>
                      <a:off x="1407" y="1419"/>
                      <a:ext cx="66" cy="150"/>
                    </a:xfrm>
                    <a:custGeom>
                      <a:avLst/>
                      <a:gdLst>
                        <a:gd name="T0" fmla="*/ 0 w 347"/>
                        <a:gd name="T1" fmla="*/ 0 h 792"/>
                        <a:gd name="T2" fmla="*/ 0 w 347"/>
                        <a:gd name="T3" fmla="*/ 0 h 792"/>
                        <a:gd name="T4" fmla="*/ 0 w 347"/>
                        <a:gd name="T5" fmla="*/ 0 h 792"/>
                        <a:gd name="T6" fmla="*/ 0 w 347"/>
                        <a:gd name="T7" fmla="*/ 0 h 792"/>
                        <a:gd name="T8" fmla="*/ 0 w 347"/>
                        <a:gd name="T9" fmla="*/ 0 h 792"/>
                        <a:gd name="T10" fmla="*/ 0 w 347"/>
                        <a:gd name="T11" fmla="*/ 0 h 792"/>
                        <a:gd name="T12" fmla="*/ 0 w 347"/>
                        <a:gd name="T13" fmla="*/ 0 h 792"/>
                        <a:gd name="T14" fmla="*/ 0 w 347"/>
                        <a:gd name="T15" fmla="*/ 0 h 792"/>
                        <a:gd name="T16" fmla="*/ 0 w 347"/>
                        <a:gd name="T17" fmla="*/ 0 h 792"/>
                        <a:gd name="T18" fmla="*/ 0 w 347"/>
                        <a:gd name="T19" fmla="*/ 0 h 792"/>
                        <a:gd name="T20" fmla="*/ 0 w 347"/>
                        <a:gd name="T21" fmla="*/ 0 h 792"/>
                        <a:gd name="T22" fmla="*/ 0 w 347"/>
                        <a:gd name="T23" fmla="*/ 0 h 792"/>
                        <a:gd name="T24" fmla="*/ 0 w 347"/>
                        <a:gd name="T25" fmla="*/ 0 h 792"/>
                        <a:gd name="T26" fmla="*/ 0 w 347"/>
                        <a:gd name="T27" fmla="*/ 0 h 792"/>
                        <a:gd name="T28" fmla="*/ 0 w 347"/>
                        <a:gd name="T29" fmla="*/ 0 h 792"/>
                        <a:gd name="T30" fmla="*/ 0 w 347"/>
                        <a:gd name="T31" fmla="*/ 0 h 792"/>
                        <a:gd name="T32" fmla="*/ 0 w 347"/>
                        <a:gd name="T33" fmla="*/ 0 h 792"/>
                        <a:gd name="T34" fmla="*/ 0 w 347"/>
                        <a:gd name="T35" fmla="*/ 0 h 792"/>
                        <a:gd name="T36" fmla="*/ 0 w 347"/>
                        <a:gd name="T37" fmla="*/ 0 h 792"/>
                        <a:gd name="T38" fmla="*/ 0 w 347"/>
                        <a:gd name="T39" fmla="*/ 0 h 792"/>
                        <a:gd name="T40" fmla="*/ 0 w 347"/>
                        <a:gd name="T41" fmla="*/ 0 h 792"/>
                        <a:gd name="T42" fmla="*/ 0 w 347"/>
                        <a:gd name="T43" fmla="*/ 0 h 792"/>
                        <a:gd name="T44" fmla="*/ 0 w 347"/>
                        <a:gd name="T45" fmla="*/ 0 h 792"/>
                        <a:gd name="T46" fmla="*/ 0 w 347"/>
                        <a:gd name="T47" fmla="*/ 0 h 792"/>
                        <a:gd name="T48" fmla="*/ 0 w 347"/>
                        <a:gd name="T49" fmla="*/ 0 h 792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0" t="0" r="r" b="b"/>
                      <a:pathLst>
                        <a:path w="347" h="792">
                          <a:moveTo>
                            <a:pt x="347" y="464"/>
                          </a:moveTo>
                          <a:lnTo>
                            <a:pt x="317" y="354"/>
                          </a:lnTo>
                          <a:lnTo>
                            <a:pt x="323" y="242"/>
                          </a:lnTo>
                          <a:lnTo>
                            <a:pt x="286" y="200"/>
                          </a:lnTo>
                          <a:lnTo>
                            <a:pt x="204" y="173"/>
                          </a:lnTo>
                          <a:lnTo>
                            <a:pt x="238" y="150"/>
                          </a:lnTo>
                          <a:lnTo>
                            <a:pt x="265" y="92"/>
                          </a:lnTo>
                          <a:lnTo>
                            <a:pt x="232" y="21"/>
                          </a:lnTo>
                          <a:lnTo>
                            <a:pt x="187" y="0"/>
                          </a:lnTo>
                          <a:lnTo>
                            <a:pt x="118" y="9"/>
                          </a:lnTo>
                          <a:lnTo>
                            <a:pt x="70" y="71"/>
                          </a:lnTo>
                          <a:lnTo>
                            <a:pt x="76" y="124"/>
                          </a:lnTo>
                          <a:lnTo>
                            <a:pt x="124" y="161"/>
                          </a:lnTo>
                          <a:lnTo>
                            <a:pt x="75" y="190"/>
                          </a:lnTo>
                          <a:lnTo>
                            <a:pt x="26" y="245"/>
                          </a:lnTo>
                          <a:lnTo>
                            <a:pt x="12" y="334"/>
                          </a:lnTo>
                          <a:lnTo>
                            <a:pt x="0" y="497"/>
                          </a:lnTo>
                          <a:lnTo>
                            <a:pt x="70" y="491"/>
                          </a:lnTo>
                          <a:lnTo>
                            <a:pt x="74" y="549"/>
                          </a:lnTo>
                          <a:lnTo>
                            <a:pt x="58" y="654"/>
                          </a:lnTo>
                          <a:lnTo>
                            <a:pt x="63" y="773"/>
                          </a:lnTo>
                          <a:lnTo>
                            <a:pt x="181" y="792"/>
                          </a:lnTo>
                          <a:lnTo>
                            <a:pt x="292" y="773"/>
                          </a:lnTo>
                          <a:lnTo>
                            <a:pt x="271" y="490"/>
                          </a:lnTo>
                          <a:lnTo>
                            <a:pt x="347" y="464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190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MX" sz="120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80" name="Group 696"/>
                  <p:cNvGrpSpPr>
                    <a:grpSpLocks/>
                  </p:cNvGrpSpPr>
                  <p:nvPr/>
                </p:nvGrpSpPr>
                <p:grpSpPr bwMode="auto">
                  <a:xfrm>
                    <a:off x="1881188" y="3319463"/>
                    <a:ext cx="227012" cy="244475"/>
                    <a:chOff x="837" y="3165"/>
                    <a:chExt cx="142" cy="154"/>
                  </a:xfrm>
                </p:grpSpPr>
                <p:sp>
                  <p:nvSpPr>
                    <p:cNvPr id="81" name="Freeform 697"/>
                    <p:cNvSpPr>
                      <a:spLocks/>
                    </p:cNvSpPr>
                    <p:nvPr/>
                  </p:nvSpPr>
                  <p:spPr bwMode="auto">
                    <a:xfrm>
                      <a:off x="837" y="3169"/>
                      <a:ext cx="66" cy="150"/>
                    </a:xfrm>
                    <a:custGeom>
                      <a:avLst/>
                      <a:gdLst>
                        <a:gd name="T0" fmla="*/ 0 w 347"/>
                        <a:gd name="T1" fmla="*/ 0 h 792"/>
                        <a:gd name="T2" fmla="*/ 0 w 347"/>
                        <a:gd name="T3" fmla="*/ 0 h 792"/>
                        <a:gd name="T4" fmla="*/ 0 w 347"/>
                        <a:gd name="T5" fmla="*/ 0 h 792"/>
                        <a:gd name="T6" fmla="*/ 0 w 347"/>
                        <a:gd name="T7" fmla="*/ 0 h 792"/>
                        <a:gd name="T8" fmla="*/ 0 w 347"/>
                        <a:gd name="T9" fmla="*/ 0 h 792"/>
                        <a:gd name="T10" fmla="*/ 0 w 347"/>
                        <a:gd name="T11" fmla="*/ 0 h 792"/>
                        <a:gd name="T12" fmla="*/ 0 w 347"/>
                        <a:gd name="T13" fmla="*/ 0 h 792"/>
                        <a:gd name="T14" fmla="*/ 0 w 347"/>
                        <a:gd name="T15" fmla="*/ 0 h 792"/>
                        <a:gd name="T16" fmla="*/ 0 w 347"/>
                        <a:gd name="T17" fmla="*/ 0 h 792"/>
                        <a:gd name="T18" fmla="*/ 0 w 347"/>
                        <a:gd name="T19" fmla="*/ 0 h 792"/>
                        <a:gd name="T20" fmla="*/ 0 w 347"/>
                        <a:gd name="T21" fmla="*/ 0 h 792"/>
                        <a:gd name="T22" fmla="*/ 0 w 347"/>
                        <a:gd name="T23" fmla="*/ 0 h 792"/>
                        <a:gd name="T24" fmla="*/ 0 w 347"/>
                        <a:gd name="T25" fmla="*/ 0 h 792"/>
                        <a:gd name="T26" fmla="*/ 0 w 347"/>
                        <a:gd name="T27" fmla="*/ 0 h 792"/>
                        <a:gd name="T28" fmla="*/ 0 w 347"/>
                        <a:gd name="T29" fmla="*/ 0 h 792"/>
                        <a:gd name="T30" fmla="*/ 0 w 347"/>
                        <a:gd name="T31" fmla="*/ 0 h 792"/>
                        <a:gd name="T32" fmla="*/ 0 w 347"/>
                        <a:gd name="T33" fmla="*/ 0 h 792"/>
                        <a:gd name="T34" fmla="*/ 0 w 347"/>
                        <a:gd name="T35" fmla="*/ 0 h 792"/>
                        <a:gd name="T36" fmla="*/ 0 w 347"/>
                        <a:gd name="T37" fmla="*/ 0 h 792"/>
                        <a:gd name="T38" fmla="*/ 0 w 347"/>
                        <a:gd name="T39" fmla="*/ 0 h 792"/>
                        <a:gd name="T40" fmla="*/ 0 w 347"/>
                        <a:gd name="T41" fmla="*/ 0 h 792"/>
                        <a:gd name="T42" fmla="*/ 0 w 347"/>
                        <a:gd name="T43" fmla="*/ 0 h 792"/>
                        <a:gd name="T44" fmla="*/ 0 w 347"/>
                        <a:gd name="T45" fmla="*/ 0 h 792"/>
                        <a:gd name="T46" fmla="*/ 0 w 347"/>
                        <a:gd name="T47" fmla="*/ 0 h 792"/>
                        <a:gd name="T48" fmla="*/ 0 w 347"/>
                        <a:gd name="T49" fmla="*/ 0 h 792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0" t="0" r="r" b="b"/>
                      <a:pathLst>
                        <a:path w="347" h="792">
                          <a:moveTo>
                            <a:pt x="347" y="464"/>
                          </a:moveTo>
                          <a:lnTo>
                            <a:pt x="317" y="354"/>
                          </a:lnTo>
                          <a:lnTo>
                            <a:pt x="323" y="242"/>
                          </a:lnTo>
                          <a:lnTo>
                            <a:pt x="286" y="200"/>
                          </a:lnTo>
                          <a:lnTo>
                            <a:pt x="204" y="173"/>
                          </a:lnTo>
                          <a:lnTo>
                            <a:pt x="238" y="150"/>
                          </a:lnTo>
                          <a:lnTo>
                            <a:pt x="265" y="92"/>
                          </a:lnTo>
                          <a:lnTo>
                            <a:pt x="232" y="21"/>
                          </a:lnTo>
                          <a:lnTo>
                            <a:pt x="187" y="0"/>
                          </a:lnTo>
                          <a:lnTo>
                            <a:pt x="118" y="9"/>
                          </a:lnTo>
                          <a:lnTo>
                            <a:pt x="70" y="71"/>
                          </a:lnTo>
                          <a:lnTo>
                            <a:pt x="76" y="124"/>
                          </a:lnTo>
                          <a:lnTo>
                            <a:pt x="124" y="161"/>
                          </a:lnTo>
                          <a:lnTo>
                            <a:pt x="75" y="190"/>
                          </a:lnTo>
                          <a:lnTo>
                            <a:pt x="26" y="245"/>
                          </a:lnTo>
                          <a:lnTo>
                            <a:pt x="12" y="334"/>
                          </a:lnTo>
                          <a:lnTo>
                            <a:pt x="0" y="497"/>
                          </a:lnTo>
                          <a:lnTo>
                            <a:pt x="70" y="491"/>
                          </a:lnTo>
                          <a:lnTo>
                            <a:pt x="74" y="549"/>
                          </a:lnTo>
                          <a:lnTo>
                            <a:pt x="58" y="654"/>
                          </a:lnTo>
                          <a:lnTo>
                            <a:pt x="63" y="773"/>
                          </a:lnTo>
                          <a:lnTo>
                            <a:pt x="181" y="792"/>
                          </a:lnTo>
                          <a:lnTo>
                            <a:pt x="292" y="773"/>
                          </a:lnTo>
                          <a:lnTo>
                            <a:pt x="271" y="490"/>
                          </a:lnTo>
                          <a:lnTo>
                            <a:pt x="347" y="464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1905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MX" sz="1200">
                        <a:solidFill>
                          <a:prstClr val="black"/>
                        </a:solidFill>
                      </a:endParaRPr>
                    </a:p>
                  </p:txBody>
                </p:sp>
                <p:grpSp>
                  <p:nvGrpSpPr>
                    <p:cNvPr id="82" name="Group 69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11" y="3165"/>
                      <a:ext cx="68" cy="154"/>
                      <a:chOff x="1102" y="2293"/>
                      <a:chExt cx="179" cy="408"/>
                    </a:xfrm>
                  </p:grpSpPr>
                  <p:sp>
                    <p:nvSpPr>
                      <p:cNvPr id="83" name="Freeform 69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02" y="2293"/>
                        <a:ext cx="179" cy="408"/>
                      </a:xfrm>
                      <a:custGeom>
                        <a:avLst/>
                        <a:gdLst>
                          <a:gd name="T0" fmla="*/ 0 w 360"/>
                          <a:gd name="T1" fmla="*/ 1 h 815"/>
                          <a:gd name="T2" fmla="*/ 0 w 360"/>
                          <a:gd name="T3" fmla="*/ 1 h 815"/>
                          <a:gd name="T4" fmla="*/ 0 w 360"/>
                          <a:gd name="T5" fmla="*/ 1 h 815"/>
                          <a:gd name="T6" fmla="*/ 0 w 360"/>
                          <a:gd name="T7" fmla="*/ 1 h 815"/>
                          <a:gd name="T8" fmla="*/ 0 w 360"/>
                          <a:gd name="T9" fmla="*/ 1 h 815"/>
                          <a:gd name="T10" fmla="*/ 0 w 360"/>
                          <a:gd name="T11" fmla="*/ 1 h 815"/>
                          <a:gd name="T12" fmla="*/ 0 w 360"/>
                          <a:gd name="T13" fmla="*/ 1 h 815"/>
                          <a:gd name="T14" fmla="*/ 0 w 360"/>
                          <a:gd name="T15" fmla="*/ 1 h 815"/>
                          <a:gd name="T16" fmla="*/ 0 w 360"/>
                          <a:gd name="T17" fmla="*/ 1 h 815"/>
                          <a:gd name="T18" fmla="*/ 0 w 360"/>
                          <a:gd name="T19" fmla="*/ 0 h 815"/>
                          <a:gd name="T20" fmla="*/ 0 w 360"/>
                          <a:gd name="T21" fmla="*/ 1 h 815"/>
                          <a:gd name="T22" fmla="*/ 0 w 360"/>
                          <a:gd name="T23" fmla="*/ 1 h 815"/>
                          <a:gd name="T24" fmla="*/ 0 w 360"/>
                          <a:gd name="T25" fmla="*/ 1 h 815"/>
                          <a:gd name="T26" fmla="*/ 0 w 360"/>
                          <a:gd name="T27" fmla="*/ 1 h 815"/>
                          <a:gd name="T28" fmla="*/ 0 w 360"/>
                          <a:gd name="T29" fmla="*/ 1 h 815"/>
                          <a:gd name="T30" fmla="*/ 0 w 360"/>
                          <a:gd name="T31" fmla="*/ 1 h 815"/>
                          <a:gd name="T32" fmla="*/ 0 w 360"/>
                          <a:gd name="T33" fmla="*/ 1 h 815"/>
                          <a:gd name="T34" fmla="*/ 0 w 360"/>
                          <a:gd name="T35" fmla="*/ 1 h 815"/>
                          <a:gd name="T36" fmla="*/ 0 w 360"/>
                          <a:gd name="T37" fmla="*/ 1 h 815"/>
                          <a:gd name="T38" fmla="*/ 0 w 360"/>
                          <a:gd name="T39" fmla="*/ 1 h 815"/>
                          <a:gd name="T40" fmla="*/ 0 w 360"/>
                          <a:gd name="T41" fmla="*/ 1 h 815"/>
                          <a:gd name="T42" fmla="*/ 0 w 360"/>
                          <a:gd name="T43" fmla="*/ 1 h 815"/>
                          <a:gd name="T44" fmla="*/ 0 w 360"/>
                          <a:gd name="T45" fmla="*/ 1 h 815"/>
                          <a:gd name="T46" fmla="*/ 0 w 360"/>
                          <a:gd name="T47" fmla="*/ 1 h 815"/>
                          <a:gd name="T48" fmla="*/ 0 w 360"/>
                          <a:gd name="T49" fmla="*/ 1 h 815"/>
                          <a:gd name="T50" fmla="*/ 0 w 360"/>
                          <a:gd name="T51" fmla="*/ 1 h 815"/>
                          <a:gd name="T52" fmla="*/ 0 w 360"/>
                          <a:gd name="T53" fmla="*/ 1 h 815"/>
                          <a:gd name="T54" fmla="*/ 0 w 360"/>
                          <a:gd name="T55" fmla="*/ 1 h 815"/>
                          <a:gd name="T56" fmla="*/ 0 w 360"/>
                          <a:gd name="T57" fmla="*/ 1 h 815"/>
                          <a:gd name="T58" fmla="*/ 0 w 360"/>
                          <a:gd name="T59" fmla="*/ 1 h 815"/>
                          <a:gd name="T60" fmla="*/ 0 w 360"/>
                          <a:gd name="T61" fmla="*/ 1 h 815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</a:gdLst>
                        <a:ahLst/>
                        <a:cxnLst>
                          <a:cxn ang="T62">
                            <a:pos x="T0" y="T1"/>
                          </a:cxn>
                          <a:cxn ang="T63">
                            <a:pos x="T2" y="T3"/>
                          </a:cxn>
                          <a:cxn ang="T64">
                            <a:pos x="T4" y="T5"/>
                          </a:cxn>
                          <a:cxn ang="T65">
                            <a:pos x="T6" y="T7"/>
                          </a:cxn>
                          <a:cxn ang="T66">
                            <a:pos x="T8" y="T9"/>
                          </a:cxn>
                          <a:cxn ang="T67">
                            <a:pos x="T10" y="T11"/>
                          </a:cxn>
                          <a:cxn ang="T68">
                            <a:pos x="T12" y="T13"/>
                          </a:cxn>
                          <a:cxn ang="T69">
                            <a:pos x="T14" y="T15"/>
                          </a:cxn>
                          <a:cxn ang="T70">
                            <a:pos x="T16" y="T17"/>
                          </a:cxn>
                          <a:cxn ang="T71">
                            <a:pos x="T18" y="T19"/>
                          </a:cxn>
                          <a:cxn ang="T72">
                            <a:pos x="T20" y="T21"/>
                          </a:cxn>
                          <a:cxn ang="T73">
                            <a:pos x="T22" y="T23"/>
                          </a:cxn>
                          <a:cxn ang="T74">
                            <a:pos x="T24" y="T25"/>
                          </a:cxn>
                          <a:cxn ang="T75">
                            <a:pos x="T26" y="T27"/>
                          </a:cxn>
                          <a:cxn ang="T76">
                            <a:pos x="T28" y="T29"/>
                          </a:cxn>
                          <a:cxn ang="T77">
                            <a:pos x="T30" y="T31"/>
                          </a:cxn>
                          <a:cxn ang="T78">
                            <a:pos x="T32" y="T33"/>
                          </a:cxn>
                          <a:cxn ang="T79">
                            <a:pos x="T34" y="T35"/>
                          </a:cxn>
                          <a:cxn ang="T80">
                            <a:pos x="T36" y="T37"/>
                          </a:cxn>
                          <a:cxn ang="T81">
                            <a:pos x="T38" y="T39"/>
                          </a:cxn>
                          <a:cxn ang="T82">
                            <a:pos x="T40" y="T41"/>
                          </a:cxn>
                          <a:cxn ang="T83">
                            <a:pos x="T42" y="T43"/>
                          </a:cxn>
                          <a:cxn ang="T84">
                            <a:pos x="T44" y="T45"/>
                          </a:cxn>
                          <a:cxn ang="T85">
                            <a:pos x="T46" y="T47"/>
                          </a:cxn>
                          <a:cxn ang="T86">
                            <a:pos x="T48" y="T49"/>
                          </a:cxn>
                          <a:cxn ang="T87">
                            <a:pos x="T50" y="T51"/>
                          </a:cxn>
                          <a:cxn ang="T88">
                            <a:pos x="T52" y="T53"/>
                          </a:cxn>
                          <a:cxn ang="T89">
                            <a:pos x="T54" y="T55"/>
                          </a:cxn>
                          <a:cxn ang="T90">
                            <a:pos x="T56" y="T57"/>
                          </a:cxn>
                          <a:cxn ang="T91">
                            <a:pos x="T58" y="T59"/>
                          </a:cxn>
                          <a:cxn ang="T92">
                            <a:pos x="T60" y="T61"/>
                          </a:cxn>
                        </a:cxnLst>
                        <a:rect l="0" t="0" r="r" b="b"/>
                        <a:pathLst>
                          <a:path w="360" h="815">
                            <a:moveTo>
                              <a:pt x="289" y="487"/>
                            </a:moveTo>
                            <a:lnTo>
                              <a:pt x="360" y="464"/>
                            </a:lnTo>
                            <a:lnTo>
                              <a:pt x="328" y="354"/>
                            </a:lnTo>
                            <a:lnTo>
                              <a:pt x="334" y="242"/>
                            </a:lnTo>
                            <a:lnTo>
                              <a:pt x="297" y="201"/>
                            </a:lnTo>
                            <a:lnTo>
                              <a:pt x="217" y="173"/>
                            </a:lnTo>
                            <a:lnTo>
                              <a:pt x="250" y="150"/>
                            </a:lnTo>
                            <a:lnTo>
                              <a:pt x="277" y="92"/>
                            </a:lnTo>
                            <a:lnTo>
                              <a:pt x="245" y="21"/>
                            </a:lnTo>
                            <a:lnTo>
                              <a:pt x="199" y="0"/>
                            </a:lnTo>
                            <a:lnTo>
                              <a:pt x="118" y="7"/>
                            </a:lnTo>
                            <a:lnTo>
                              <a:pt x="73" y="79"/>
                            </a:lnTo>
                            <a:lnTo>
                              <a:pt x="83" y="128"/>
                            </a:lnTo>
                            <a:lnTo>
                              <a:pt x="108" y="157"/>
                            </a:lnTo>
                            <a:lnTo>
                              <a:pt x="127" y="167"/>
                            </a:lnTo>
                            <a:lnTo>
                              <a:pt x="70" y="189"/>
                            </a:lnTo>
                            <a:lnTo>
                              <a:pt x="24" y="282"/>
                            </a:lnTo>
                            <a:lnTo>
                              <a:pt x="24" y="379"/>
                            </a:lnTo>
                            <a:lnTo>
                              <a:pt x="0" y="495"/>
                            </a:lnTo>
                            <a:lnTo>
                              <a:pt x="51" y="487"/>
                            </a:lnTo>
                            <a:lnTo>
                              <a:pt x="9" y="638"/>
                            </a:lnTo>
                            <a:lnTo>
                              <a:pt x="57" y="625"/>
                            </a:lnTo>
                            <a:lnTo>
                              <a:pt x="105" y="629"/>
                            </a:lnTo>
                            <a:lnTo>
                              <a:pt x="108" y="713"/>
                            </a:lnTo>
                            <a:lnTo>
                              <a:pt x="127" y="812"/>
                            </a:lnTo>
                            <a:lnTo>
                              <a:pt x="220" y="815"/>
                            </a:lnTo>
                            <a:lnTo>
                              <a:pt x="224" y="690"/>
                            </a:lnTo>
                            <a:lnTo>
                              <a:pt x="240" y="653"/>
                            </a:lnTo>
                            <a:lnTo>
                              <a:pt x="345" y="638"/>
                            </a:lnTo>
                            <a:lnTo>
                              <a:pt x="298" y="539"/>
                            </a:lnTo>
                            <a:lnTo>
                              <a:pt x="289" y="487"/>
                            </a:lnTo>
                            <a:close/>
                          </a:path>
                        </a:pathLst>
                      </a:custGeom>
                      <a:solidFill>
                        <a:schemeClr val="tx2"/>
                      </a:solidFill>
                      <a:ln w="1905">
                        <a:solidFill>
                          <a:schemeClr val="tx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MX" sz="12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84" name="Freeform 70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52" y="2301"/>
                        <a:ext cx="70" cy="71"/>
                      </a:xfrm>
                      <a:custGeom>
                        <a:avLst/>
                        <a:gdLst>
                          <a:gd name="T0" fmla="*/ 0 w 142"/>
                          <a:gd name="T1" fmla="*/ 1 h 142"/>
                          <a:gd name="T2" fmla="*/ 0 w 142"/>
                          <a:gd name="T3" fmla="*/ 1 h 142"/>
                          <a:gd name="T4" fmla="*/ 0 w 142"/>
                          <a:gd name="T5" fmla="*/ 1 h 142"/>
                          <a:gd name="T6" fmla="*/ 0 w 142"/>
                          <a:gd name="T7" fmla="*/ 1 h 142"/>
                          <a:gd name="T8" fmla="*/ 0 w 142"/>
                          <a:gd name="T9" fmla="*/ 1 h 142"/>
                          <a:gd name="T10" fmla="*/ 0 w 142"/>
                          <a:gd name="T11" fmla="*/ 1 h 142"/>
                          <a:gd name="T12" fmla="*/ 0 w 142"/>
                          <a:gd name="T13" fmla="*/ 1 h 142"/>
                          <a:gd name="T14" fmla="*/ 0 w 142"/>
                          <a:gd name="T15" fmla="*/ 1 h 142"/>
                          <a:gd name="T16" fmla="*/ 0 w 142"/>
                          <a:gd name="T17" fmla="*/ 0 h 142"/>
                          <a:gd name="T18" fmla="*/ 0 w 142"/>
                          <a:gd name="T19" fmla="*/ 1 h 142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142" h="142">
                            <a:moveTo>
                              <a:pt x="30" y="14"/>
                            </a:moveTo>
                            <a:lnTo>
                              <a:pt x="0" y="53"/>
                            </a:lnTo>
                            <a:lnTo>
                              <a:pt x="4" y="106"/>
                            </a:lnTo>
                            <a:lnTo>
                              <a:pt x="58" y="142"/>
                            </a:lnTo>
                            <a:lnTo>
                              <a:pt x="96" y="134"/>
                            </a:lnTo>
                            <a:lnTo>
                              <a:pt x="127" y="113"/>
                            </a:lnTo>
                            <a:lnTo>
                              <a:pt x="142" y="79"/>
                            </a:lnTo>
                            <a:lnTo>
                              <a:pt x="129" y="25"/>
                            </a:lnTo>
                            <a:lnTo>
                              <a:pt x="81" y="0"/>
                            </a:lnTo>
                            <a:lnTo>
                              <a:pt x="30" y="14"/>
                            </a:lnTo>
                            <a:close/>
                          </a:path>
                        </a:pathLst>
                      </a:custGeom>
                      <a:solidFill>
                        <a:schemeClr val="tx2"/>
                      </a:solidFill>
                      <a:ln w="1905">
                        <a:solidFill>
                          <a:schemeClr val="tx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MX" sz="12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85" name="Freeform 70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19" y="2385"/>
                        <a:ext cx="143" cy="303"/>
                      </a:xfrm>
                      <a:custGeom>
                        <a:avLst/>
                        <a:gdLst>
                          <a:gd name="T0" fmla="*/ 1 w 285"/>
                          <a:gd name="T1" fmla="*/ 0 h 607"/>
                          <a:gd name="T2" fmla="*/ 1 w 285"/>
                          <a:gd name="T3" fmla="*/ 0 h 607"/>
                          <a:gd name="T4" fmla="*/ 1 w 285"/>
                          <a:gd name="T5" fmla="*/ 0 h 607"/>
                          <a:gd name="T6" fmla="*/ 1 w 285"/>
                          <a:gd name="T7" fmla="*/ 0 h 607"/>
                          <a:gd name="T8" fmla="*/ 1 w 285"/>
                          <a:gd name="T9" fmla="*/ 0 h 607"/>
                          <a:gd name="T10" fmla="*/ 1 w 285"/>
                          <a:gd name="T11" fmla="*/ 0 h 607"/>
                          <a:gd name="T12" fmla="*/ 1 w 285"/>
                          <a:gd name="T13" fmla="*/ 0 h 607"/>
                          <a:gd name="T14" fmla="*/ 1 w 285"/>
                          <a:gd name="T15" fmla="*/ 0 h 607"/>
                          <a:gd name="T16" fmla="*/ 1 w 285"/>
                          <a:gd name="T17" fmla="*/ 0 h 607"/>
                          <a:gd name="T18" fmla="*/ 1 w 285"/>
                          <a:gd name="T19" fmla="*/ 0 h 607"/>
                          <a:gd name="T20" fmla="*/ 1 w 285"/>
                          <a:gd name="T21" fmla="*/ 0 h 607"/>
                          <a:gd name="T22" fmla="*/ 1 w 285"/>
                          <a:gd name="T23" fmla="*/ 0 h 607"/>
                          <a:gd name="T24" fmla="*/ 1 w 285"/>
                          <a:gd name="T25" fmla="*/ 0 h 607"/>
                          <a:gd name="T26" fmla="*/ 1 w 285"/>
                          <a:gd name="T27" fmla="*/ 0 h 607"/>
                          <a:gd name="T28" fmla="*/ 1 w 285"/>
                          <a:gd name="T29" fmla="*/ 0 h 607"/>
                          <a:gd name="T30" fmla="*/ 1 w 285"/>
                          <a:gd name="T31" fmla="*/ 0 h 607"/>
                          <a:gd name="T32" fmla="*/ 1 w 285"/>
                          <a:gd name="T33" fmla="*/ 0 h 607"/>
                          <a:gd name="T34" fmla="*/ 1 w 285"/>
                          <a:gd name="T35" fmla="*/ 0 h 607"/>
                          <a:gd name="T36" fmla="*/ 1 w 285"/>
                          <a:gd name="T37" fmla="*/ 0 h 607"/>
                          <a:gd name="T38" fmla="*/ 1 w 285"/>
                          <a:gd name="T39" fmla="*/ 0 h 607"/>
                          <a:gd name="T40" fmla="*/ 1 w 285"/>
                          <a:gd name="T41" fmla="*/ 0 h 607"/>
                          <a:gd name="T42" fmla="*/ 1 w 285"/>
                          <a:gd name="T43" fmla="*/ 0 h 607"/>
                          <a:gd name="T44" fmla="*/ 1 w 285"/>
                          <a:gd name="T45" fmla="*/ 0 h 607"/>
                          <a:gd name="T46" fmla="*/ 1 w 285"/>
                          <a:gd name="T47" fmla="*/ 0 h 607"/>
                          <a:gd name="T48" fmla="*/ 1 w 285"/>
                          <a:gd name="T49" fmla="*/ 0 h 607"/>
                          <a:gd name="T50" fmla="*/ 0 w 285"/>
                          <a:gd name="T51" fmla="*/ 0 h 607"/>
                          <a:gd name="T52" fmla="*/ 1 w 285"/>
                          <a:gd name="T53" fmla="*/ 0 h 607"/>
                          <a:gd name="T54" fmla="*/ 1 w 285"/>
                          <a:gd name="T55" fmla="*/ 0 h 607"/>
                          <a:gd name="T56" fmla="*/ 1 w 285"/>
                          <a:gd name="T57" fmla="*/ 0 h 607"/>
                          <a:gd name="T58" fmla="*/ 1 w 285"/>
                          <a:gd name="T59" fmla="*/ 0 h 607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</a:gdLst>
                        <a:ahLst/>
                        <a:cxnLst>
                          <a:cxn ang="T60">
                            <a:pos x="T0" y="T1"/>
                          </a:cxn>
                          <a:cxn ang="T61">
                            <a:pos x="T2" y="T3"/>
                          </a:cxn>
                          <a:cxn ang="T62">
                            <a:pos x="T4" y="T5"/>
                          </a:cxn>
                          <a:cxn ang="T63">
                            <a:pos x="T6" y="T7"/>
                          </a:cxn>
                          <a:cxn ang="T64">
                            <a:pos x="T8" y="T9"/>
                          </a:cxn>
                          <a:cxn ang="T65">
                            <a:pos x="T10" y="T11"/>
                          </a:cxn>
                          <a:cxn ang="T66">
                            <a:pos x="T12" y="T13"/>
                          </a:cxn>
                          <a:cxn ang="T67">
                            <a:pos x="T14" y="T15"/>
                          </a:cxn>
                          <a:cxn ang="T68">
                            <a:pos x="T16" y="T17"/>
                          </a:cxn>
                          <a:cxn ang="T69">
                            <a:pos x="T18" y="T19"/>
                          </a:cxn>
                          <a:cxn ang="T70">
                            <a:pos x="T20" y="T21"/>
                          </a:cxn>
                          <a:cxn ang="T71">
                            <a:pos x="T22" y="T23"/>
                          </a:cxn>
                          <a:cxn ang="T72">
                            <a:pos x="T24" y="T25"/>
                          </a:cxn>
                          <a:cxn ang="T73">
                            <a:pos x="T26" y="T27"/>
                          </a:cxn>
                          <a:cxn ang="T74">
                            <a:pos x="T28" y="T29"/>
                          </a:cxn>
                          <a:cxn ang="T75">
                            <a:pos x="T30" y="T31"/>
                          </a:cxn>
                          <a:cxn ang="T76">
                            <a:pos x="T32" y="T33"/>
                          </a:cxn>
                          <a:cxn ang="T77">
                            <a:pos x="T34" y="T35"/>
                          </a:cxn>
                          <a:cxn ang="T78">
                            <a:pos x="T36" y="T37"/>
                          </a:cxn>
                          <a:cxn ang="T79">
                            <a:pos x="T38" y="T39"/>
                          </a:cxn>
                          <a:cxn ang="T80">
                            <a:pos x="T40" y="T41"/>
                          </a:cxn>
                          <a:cxn ang="T81">
                            <a:pos x="T42" y="T43"/>
                          </a:cxn>
                          <a:cxn ang="T82">
                            <a:pos x="T44" y="T45"/>
                          </a:cxn>
                          <a:cxn ang="T83">
                            <a:pos x="T46" y="T47"/>
                          </a:cxn>
                          <a:cxn ang="T84">
                            <a:pos x="T48" y="T49"/>
                          </a:cxn>
                          <a:cxn ang="T85">
                            <a:pos x="T50" y="T51"/>
                          </a:cxn>
                          <a:cxn ang="T86">
                            <a:pos x="T52" y="T53"/>
                          </a:cxn>
                          <a:cxn ang="T87">
                            <a:pos x="T54" y="T55"/>
                          </a:cxn>
                          <a:cxn ang="T88">
                            <a:pos x="T56" y="T57"/>
                          </a:cxn>
                          <a:cxn ang="T89">
                            <a:pos x="T58" y="T59"/>
                          </a:cxn>
                        </a:cxnLst>
                        <a:rect l="0" t="0" r="r" b="b"/>
                        <a:pathLst>
                          <a:path w="285" h="607">
                            <a:moveTo>
                              <a:pt x="70" y="205"/>
                            </a:moveTo>
                            <a:lnTo>
                              <a:pt x="52" y="296"/>
                            </a:lnTo>
                            <a:lnTo>
                              <a:pt x="23" y="353"/>
                            </a:lnTo>
                            <a:lnTo>
                              <a:pt x="6" y="425"/>
                            </a:lnTo>
                            <a:lnTo>
                              <a:pt x="85" y="417"/>
                            </a:lnTo>
                            <a:lnTo>
                              <a:pt x="107" y="597"/>
                            </a:lnTo>
                            <a:lnTo>
                              <a:pt x="156" y="607"/>
                            </a:lnTo>
                            <a:lnTo>
                              <a:pt x="166" y="501"/>
                            </a:lnTo>
                            <a:lnTo>
                              <a:pt x="188" y="425"/>
                            </a:lnTo>
                            <a:lnTo>
                              <a:pt x="269" y="425"/>
                            </a:lnTo>
                            <a:lnTo>
                              <a:pt x="234" y="355"/>
                            </a:lnTo>
                            <a:lnTo>
                              <a:pt x="223" y="287"/>
                            </a:lnTo>
                            <a:lnTo>
                              <a:pt x="213" y="228"/>
                            </a:lnTo>
                            <a:lnTo>
                              <a:pt x="222" y="152"/>
                            </a:lnTo>
                            <a:lnTo>
                              <a:pt x="234" y="262"/>
                            </a:lnTo>
                            <a:lnTo>
                              <a:pt x="246" y="281"/>
                            </a:lnTo>
                            <a:lnTo>
                              <a:pt x="285" y="273"/>
                            </a:lnTo>
                            <a:lnTo>
                              <a:pt x="268" y="185"/>
                            </a:lnTo>
                            <a:lnTo>
                              <a:pt x="267" y="84"/>
                            </a:lnTo>
                            <a:lnTo>
                              <a:pt x="239" y="35"/>
                            </a:lnTo>
                            <a:lnTo>
                              <a:pt x="179" y="8"/>
                            </a:lnTo>
                            <a:lnTo>
                              <a:pt x="93" y="0"/>
                            </a:lnTo>
                            <a:lnTo>
                              <a:pt x="39" y="38"/>
                            </a:lnTo>
                            <a:lnTo>
                              <a:pt x="16" y="104"/>
                            </a:lnTo>
                            <a:lnTo>
                              <a:pt x="10" y="183"/>
                            </a:lnTo>
                            <a:lnTo>
                              <a:pt x="0" y="284"/>
                            </a:lnTo>
                            <a:lnTo>
                              <a:pt x="37" y="281"/>
                            </a:lnTo>
                            <a:lnTo>
                              <a:pt x="47" y="201"/>
                            </a:lnTo>
                            <a:lnTo>
                              <a:pt x="65" y="134"/>
                            </a:lnTo>
                            <a:lnTo>
                              <a:pt x="70" y="205"/>
                            </a:lnTo>
                            <a:close/>
                          </a:path>
                        </a:pathLst>
                      </a:custGeom>
                      <a:solidFill>
                        <a:schemeClr val="tx2"/>
                      </a:solidFill>
                      <a:ln w="1905">
                        <a:solidFill>
                          <a:schemeClr val="tx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MX" sz="12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</p:grpSp>
            </p:grpSp>
            <p:sp>
              <p:nvSpPr>
                <p:cNvPr id="37" name="AutoShape 714"/>
                <p:cNvSpPr>
                  <a:spLocks noChangeArrowheads="1"/>
                </p:cNvSpPr>
                <p:nvPr/>
              </p:nvSpPr>
              <p:spPr bwMode="auto">
                <a:xfrm>
                  <a:off x="644107" y="3713312"/>
                  <a:ext cx="1149542" cy="3066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200" dirty="0" smtClean="0">
                      <a:solidFill>
                        <a:prstClr val="black"/>
                      </a:solidFill>
                      <a:latin typeface="Georgia" pitchFamily="18" charset="0"/>
                      <a:cs typeface="Times New Roman" pitchFamily="18" charset="0"/>
                    </a:rPr>
                    <a:t>27.8</a:t>
                  </a:r>
                  <a:endParaRPr lang="en-US" sz="1200" dirty="0">
                    <a:solidFill>
                      <a:prstClr val="black"/>
                    </a:solidFill>
                    <a:latin typeface="Georgia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8" name="AutoShape 715"/>
                <p:cNvSpPr>
                  <a:spLocks noChangeArrowheads="1"/>
                </p:cNvSpPr>
                <p:nvPr/>
              </p:nvSpPr>
              <p:spPr bwMode="auto">
                <a:xfrm>
                  <a:off x="572602" y="4309902"/>
                  <a:ext cx="1257145" cy="3066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 smtClean="0">
                      <a:solidFill>
                        <a:srgbClr val="CC0000"/>
                      </a:solidFill>
                      <a:latin typeface="Georgia" pitchFamily="18" charset="0"/>
                      <a:cs typeface="Times New Roman" pitchFamily="18" charset="0"/>
                    </a:rPr>
                    <a:t>31.9</a:t>
                  </a:r>
                  <a:endParaRPr lang="en-US" sz="1200" b="1" dirty="0">
                    <a:solidFill>
                      <a:srgbClr val="CC0000"/>
                    </a:solidFill>
                    <a:latin typeface="Georgia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9" name="AutoShape 716"/>
                <p:cNvSpPr>
                  <a:spLocks noChangeArrowheads="1"/>
                </p:cNvSpPr>
                <p:nvPr/>
              </p:nvSpPr>
              <p:spPr bwMode="auto">
                <a:xfrm>
                  <a:off x="527632" y="4954875"/>
                  <a:ext cx="1302155" cy="3066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200" b="1" dirty="0" smtClean="0">
                      <a:solidFill>
                        <a:srgbClr val="CC0000"/>
                      </a:solidFill>
                      <a:latin typeface="Georgia" pitchFamily="18" charset="0"/>
                      <a:cs typeface="Times New Roman" pitchFamily="18" charset="0"/>
                    </a:rPr>
                    <a:t>22.8</a:t>
                  </a:r>
                  <a:endParaRPr lang="en-US" sz="1200" b="1" dirty="0">
                    <a:solidFill>
                      <a:srgbClr val="CC0000"/>
                    </a:solidFill>
                    <a:latin typeface="Georgia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0" name="AutoShape 717"/>
                <p:cNvSpPr>
                  <a:spLocks noChangeArrowheads="1"/>
                </p:cNvSpPr>
                <p:nvPr/>
              </p:nvSpPr>
              <p:spPr bwMode="auto">
                <a:xfrm>
                  <a:off x="662061" y="3019538"/>
                  <a:ext cx="1233694" cy="3066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200" dirty="0" smtClean="0">
                      <a:solidFill>
                        <a:prstClr val="black"/>
                      </a:solidFill>
                      <a:latin typeface="Georgia" pitchFamily="18" charset="0"/>
                      <a:cs typeface="Times New Roman" pitchFamily="18" charset="0"/>
                    </a:rPr>
                    <a:t>13.1</a:t>
                  </a:r>
                  <a:endParaRPr lang="en-US" sz="1200" dirty="0">
                    <a:solidFill>
                      <a:prstClr val="black"/>
                    </a:solidFill>
                    <a:latin typeface="Georgia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1" name="AutoShape 718"/>
                <p:cNvSpPr>
                  <a:spLocks noChangeArrowheads="1"/>
                </p:cNvSpPr>
                <p:nvPr/>
              </p:nvSpPr>
              <p:spPr bwMode="auto">
                <a:xfrm>
                  <a:off x="705440" y="2374353"/>
                  <a:ext cx="1082919" cy="3066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 smtClean="0">
                      <a:solidFill>
                        <a:srgbClr val="002060"/>
                      </a:solidFill>
                      <a:latin typeface="Georgia" pitchFamily="18" charset="0"/>
                      <a:cs typeface="Times New Roman" pitchFamily="18" charset="0"/>
                    </a:rPr>
                    <a:t>3.7</a:t>
                  </a:r>
                  <a:endParaRPr lang="en-US" sz="1200" b="1" dirty="0">
                    <a:solidFill>
                      <a:srgbClr val="002060"/>
                    </a:solidFill>
                    <a:latin typeface="Georgia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2" name="AutoShape 719"/>
                <p:cNvSpPr>
                  <a:spLocks noChangeArrowheads="1"/>
                </p:cNvSpPr>
                <p:nvPr/>
              </p:nvSpPr>
              <p:spPr bwMode="auto">
                <a:xfrm>
                  <a:off x="757831" y="1793481"/>
                  <a:ext cx="1113072" cy="3066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 smtClean="0">
                      <a:solidFill>
                        <a:srgbClr val="002060"/>
                      </a:solidFill>
                      <a:latin typeface="Georgia" pitchFamily="18" charset="0"/>
                      <a:cs typeface="Times New Roman" pitchFamily="18" charset="0"/>
                    </a:rPr>
                    <a:t>0.6</a:t>
                  </a:r>
                  <a:endParaRPr lang="en-US" sz="1200" b="1" dirty="0">
                    <a:solidFill>
                      <a:srgbClr val="002060"/>
                    </a:solidFill>
                    <a:latin typeface="Georgia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3" name="AutoShape 716"/>
                <p:cNvSpPr>
                  <a:spLocks noChangeArrowheads="1"/>
                </p:cNvSpPr>
                <p:nvPr/>
              </p:nvSpPr>
              <p:spPr bwMode="auto">
                <a:xfrm>
                  <a:off x="-1068482" y="4685365"/>
                  <a:ext cx="1532981" cy="3299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600" b="1" dirty="0" smtClean="0">
                      <a:solidFill>
                        <a:srgbClr val="CC0000"/>
                      </a:solidFill>
                      <a:latin typeface="Georgia" pitchFamily="18" charset="0"/>
                      <a:cs typeface="Times New Roman" pitchFamily="18" charset="0"/>
                    </a:rPr>
                    <a:t>54.7</a:t>
                  </a:r>
                  <a:endParaRPr lang="en-US" sz="1600" b="1" dirty="0">
                    <a:solidFill>
                      <a:srgbClr val="CC0000"/>
                    </a:solidFill>
                    <a:latin typeface="Georgia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4" name="AutoShape 716"/>
                <p:cNvSpPr>
                  <a:spLocks noChangeArrowheads="1"/>
                </p:cNvSpPr>
                <p:nvPr/>
              </p:nvSpPr>
              <p:spPr bwMode="auto">
                <a:xfrm>
                  <a:off x="-778506" y="2015594"/>
                  <a:ext cx="1302153" cy="3299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600" b="1" dirty="0" smtClean="0">
                      <a:solidFill>
                        <a:srgbClr val="002060"/>
                      </a:solidFill>
                      <a:latin typeface="Georgia" pitchFamily="18" charset="0"/>
                      <a:cs typeface="Times New Roman" pitchFamily="18" charset="0"/>
                    </a:rPr>
                    <a:t>4.3</a:t>
                  </a:r>
                  <a:endParaRPr lang="en-US" sz="1600" b="1" dirty="0">
                    <a:solidFill>
                      <a:srgbClr val="002060"/>
                    </a:solidFill>
                    <a:latin typeface="Georgia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1" name="426 Abrir llave"/>
              <p:cNvSpPr/>
              <p:nvPr/>
            </p:nvSpPr>
            <p:spPr>
              <a:xfrm>
                <a:off x="610574" y="2406349"/>
                <a:ext cx="232945" cy="868011"/>
              </a:xfrm>
              <a:prstGeom prst="leftBrac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MX" sz="1200">
                  <a:solidFill>
                    <a:srgbClr val="006600"/>
                  </a:solidFill>
                </a:endParaRPr>
              </a:p>
            </p:txBody>
          </p:sp>
          <p:sp>
            <p:nvSpPr>
              <p:cNvPr id="32" name="3 Cerrar llave"/>
              <p:cNvSpPr/>
              <p:nvPr/>
            </p:nvSpPr>
            <p:spPr>
              <a:xfrm>
                <a:off x="4350955" y="4669298"/>
                <a:ext cx="112449" cy="864602"/>
              </a:xfrm>
              <a:prstGeom prst="rightBrac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MX" sz="1200">
                  <a:solidFill>
                    <a:srgbClr val="C00000"/>
                  </a:solidFill>
                </a:endParaRPr>
              </a:p>
            </p:txBody>
          </p:sp>
          <p:sp>
            <p:nvSpPr>
              <p:cNvPr id="33" name="430 Cerrar llave"/>
              <p:cNvSpPr/>
              <p:nvPr/>
            </p:nvSpPr>
            <p:spPr>
              <a:xfrm>
                <a:off x="4467275" y="2477486"/>
                <a:ext cx="162051" cy="753928"/>
              </a:xfrm>
              <a:prstGeom prst="rightBrac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MX" sz="1200">
                  <a:solidFill>
                    <a:srgbClr val="006600"/>
                  </a:solidFill>
                </a:endParaRPr>
              </a:p>
            </p:txBody>
          </p:sp>
          <p:sp>
            <p:nvSpPr>
              <p:cNvPr id="34" name="432 Abrir llave"/>
              <p:cNvSpPr/>
              <p:nvPr/>
            </p:nvSpPr>
            <p:spPr>
              <a:xfrm>
                <a:off x="615478" y="4604277"/>
                <a:ext cx="256766" cy="831058"/>
              </a:xfrm>
              <a:prstGeom prst="leftBrac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MX" sz="1200">
                  <a:solidFill>
                    <a:srgbClr val="C00000"/>
                  </a:solidFill>
                </a:endParaRPr>
              </a:p>
            </p:txBody>
          </p:sp>
          <p:sp>
            <p:nvSpPr>
              <p:cNvPr id="35" name="2 Rectángulo"/>
              <p:cNvSpPr/>
              <p:nvPr/>
            </p:nvSpPr>
            <p:spPr>
              <a:xfrm>
                <a:off x="-296902" y="2073090"/>
                <a:ext cx="5919053" cy="40292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100" b="1" dirty="0" smtClean="0">
                    <a:solidFill>
                      <a:schemeClr val="tx1"/>
                    </a:solidFill>
                    <a:latin typeface="Georgia" pitchFamily="18" charset="0"/>
                    <a:cs typeface="Gautami" pitchFamily="34" charset="0"/>
                  </a:rPr>
                  <a:t>Porcentaje de estudiantes, resultados en Matemáticas</a:t>
                </a:r>
              </a:p>
              <a:p>
                <a:pPr algn="ctr"/>
                <a:r>
                  <a:rPr lang="es-MX" sz="1100" b="1" dirty="0" smtClean="0">
                    <a:solidFill>
                      <a:schemeClr val="tx1"/>
                    </a:solidFill>
                    <a:latin typeface="Georgia" pitchFamily="18" charset="0"/>
                    <a:cs typeface="Gautami" pitchFamily="34" charset="0"/>
                  </a:rPr>
                  <a:t>PISA </a:t>
                </a:r>
                <a:r>
                  <a:rPr lang="es-MX" sz="1100" b="1" dirty="0">
                    <a:solidFill>
                      <a:schemeClr val="tx1"/>
                    </a:solidFill>
                    <a:latin typeface="Georgia" pitchFamily="18" charset="0"/>
                    <a:cs typeface="Gautami" pitchFamily="34" charset="0"/>
                  </a:rPr>
                  <a:t>2012</a:t>
                </a:r>
                <a:r>
                  <a:rPr lang="es-MX" sz="1100" b="1" dirty="0" smtClean="0">
                    <a:solidFill>
                      <a:schemeClr val="tx1"/>
                    </a:solidFill>
                    <a:latin typeface="Georgia" pitchFamily="18" charset="0"/>
                    <a:cs typeface="Gautami" pitchFamily="34" charset="0"/>
                  </a:rPr>
                  <a:t>.</a:t>
                </a:r>
                <a:endParaRPr lang="es-MX" sz="1100" b="1" dirty="0">
                  <a:solidFill>
                    <a:schemeClr val="tx1"/>
                  </a:solidFill>
                  <a:latin typeface="Georgia" pitchFamily="18" charset="0"/>
                </a:endParaRPr>
              </a:p>
            </p:txBody>
          </p:sp>
        </p:grpSp>
        <p:sp>
          <p:nvSpPr>
            <p:cNvPr id="21" name="AutoShape 716"/>
            <p:cNvSpPr>
              <a:spLocks noChangeArrowheads="1"/>
            </p:cNvSpPr>
            <p:nvPr/>
          </p:nvSpPr>
          <p:spPr bwMode="auto">
            <a:xfrm>
              <a:off x="8405104" y="5857815"/>
              <a:ext cx="588285" cy="19134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600" b="1" dirty="0" smtClean="0">
                  <a:solidFill>
                    <a:srgbClr val="CC0000"/>
                  </a:solidFill>
                  <a:latin typeface="Georgia" pitchFamily="18" charset="0"/>
                  <a:cs typeface="Times New Roman" pitchFamily="18" charset="0"/>
                </a:rPr>
                <a:t>9.1</a:t>
              </a:r>
              <a:endParaRPr lang="en-US" sz="1600" b="1" dirty="0">
                <a:solidFill>
                  <a:srgbClr val="CC0000"/>
                </a:solidFill>
                <a:latin typeface="Georgia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716"/>
            <p:cNvSpPr>
              <a:spLocks noChangeArrowheads="1"/>
            </p:cNvSpPr>
            <p:nvPr/>
          </p:nvSpPr>
          <p:spPr bwMode="auto">
            <a:xfrm>
              <a:off x="8483807" y="4266838"/>
              <a:ext cx="642045" cy="19134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600" b="1" dirty="0" smtClean="0">
                  <a:solidFill>
                    <a:srgbClr val="002060"/>
                  </a:solidFill>
                  <a:latin typeface="Georgia" pitchFamily="18" charset="0"/>
                  <a:cs typeface="Times New Roman" pitchFamily="18" charset="0"/>
                </a:rPr>
                <a:t>54.8</a:t>
              </a:r>
              <a:endParaRPr lang="en-US" sz="1600" b="1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endParaRPr>
            </a:p>
          </p:txBody>
        </p:sp>
      </p:grpSp>
      <p:sp>
        <p:nvSpPr>
          <p:cNvPr id="449" name="448 CuadroTexto"/>
          <p:cNvSpPr txBox="1"/>
          <p:nvPr/>
        </p:nvSpPr>
        <p:spPr>
          <a:xfrm>
            <a:off x="971600" y="-27384"/>
            <a:ext cx="8172400" cy="119675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s-MX" sz="2400" b="1" dirty="0" smtClean="0">
                <a:solidFill>
                  <a:prstClr val="black"/>
                </a:solidFill>
                <a:latin typeface="Georgia" pitchFamily="18" charset="0"/>
              </a:rPr>
              <a:t>4. El desafío del aprendizaje de los estudiantes:</a:t>
            </a:r>
          </a:p>
          <a:p>
            <a:pPr algn="ctr"/>
            <a:r>
              <a:rPr lang="es-MX" sz="2000" b="1" dirty="0" smtClean="0">
                <a:solidFill>
                  <a:prstClr val="black"/>
                </a:solidFill>
                <a:latin typeface="Georgia" pitchFamily="18" charset="0"/>
              </a:rPr>
              <a:t>Resultados de la prueba PISA</a:t>
            </a:r>
            <a:endParaRPr lang="es-MX" sz="2000" b="1" dirty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450" name="TextBox 1"/>
          <p:cNvSpPr txBox="1"/>
          <p:nvPr/>
        </p:nvSpPr>
        <p:spPr>
          <a:xfrm>
            <a:off x="323528" y="1260049"/>
            <a:ext cx="85689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600" b="1" dirty="0" smtClean="0">
                <a:latin typeface="Georgia" pitchFamily="18" charset="0"/>
                <a:cs typeface="Gautami" pitchFamily="34" charset="0"/>
              </a:rPr>
              <a:t>Los aprendizajes son insuficientes, desiguales e inadecuados.</a:t>
            </a:r>
            <a:endParaRPr lang="en-US" sz="16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78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10871"/>
              </p:ext>
            </p:extLst>
          </p:nvPr>
        </p:nvGraphicFramePr>
        <p:xfrm>
          <a:off x="323527" y="4005064"/>
          <a:ext cx="8640960" cy="2160238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922675"/>
                <a:gridCol w="1174188"/>
                <a:gridCol w="1514699"/>
                <a:gridCol w="1514699"/>
                <a:gridCol w="1514699"/>
              </a:tblGrid>
              <a:tr h="265453">
                <a:tc rowSpan="2">
                  <a:txBody>
                    <a:bodyPr/>
                    <a:lstStyle/>
                    <a:p>
                      <a:pPr algn="l" fontAlgn="b"/>
                      <a:r>
                        <a:rPr lang="es-MX" sz="1400" b="1" u="none" strike="noStrike" dirty="0">
                          <a:effectLst/>
                          <a:latin typeface="Georgia" panose="02040502050405020303" pitchFamily="18" charset="0"/>
                        </a:rPr>
                        <a:t>COMUNICACIÓN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Georgia" panose="02040502050405020303" pitchFamily="18" charset="0"/>
                        </a:rPr>
                        <a:t>NIVEL DE LOGRO</a:t>
                      </a:r>
                      <a:endParaRPr lang="es-MX" sz="1400" b="1" dirty="0"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 marL="7620" marR="7620" marT="7620" marB="0" anchor="b"/>
                </a:tc>
              </a:tr>
              <a:tr h="26545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effectLst/>
                          <a:latin typeface="Georgia" panose="02040502050405020303" pitchFamily="18" charset="0"/>
                        </a:rPr>
                        <a:t>2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effectLst/>
                          <a:latin typeface="Georgia" panose="02040502050405020303" pitchFamily="18" charset="0"/>
                        </a:rPr>
                        <a:t>3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effectLst/>
                          <a:latin typeface="Georgia" panose="02040502050405020303" pitchFamily="18" charset="0"/>
                        </a:rPr>
                        <a:t>4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545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effectLst/>
                          <a:latin typeface="Georgia" panose="02040502050405020303" pitchFamily="18" charset="0"/>
                        </a:rPr>
                        <a:t>2012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Georgia" panose="02040502050405020303" pitchFamily="18" charset="0"/>
                        </a:rPr>
                        <a:t>14.3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Georgia" panose="02040502050405020303" pitchFamily="18" charset="0"/>
                        </a:rPr>
                        <a:t>34.4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Georgia" panose="02040502050405020303" pitchFamily="18" charset="0"/>
                        </a:rPr>
                        <a:t>44.0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Georgia" panose="02040502050405020303" pitchFamily="18" charset="0"/>
                        </a:rPr>
                        <a:t>7.3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453">
                <a:tc>
                  <a:txBody>
                    <a:bodyPr/>
                    <a:lstStyle/>
                    <a:p>
                      <a:pPr algn="ctr" fontAlgn="b"/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F3B5A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 smtClean="0">
                          <a:effectLst/>
                          <a:latin typeface="Georgia" panose="02040502050405020303" pitchFamily="18" charset="0"/>
                        </a:rPr>
                        <a:t>48.7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B5A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 smtClean="0">
                          <a:effectLst/>
                          <a:latin typeface="Georgia" panose="02040502050405020303" pitchFamily="18" charset="0"/>
                        </a:rPr>
                        <a:t>51.3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B5A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26545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effectLst/>
                          <a:latin typeface="Georgia" panose="02040502050405020303" pitchFamily="18" charset="0"/>
                        </a:rPr>
                        <a:t>2013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Georgia" panose="02040502050405020303" pitchFamily="18" charset="0"/>
                        </a:rPr>
                        <a:t>16.4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Georgia" panose="02040502050405020303" pitchFamily="18" charset="0"/>
                        </a:rPr>
                        <a:t>33.6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Georgia" panose="02040502050405020303" pitchFamily="18" charset="0"/>
                        </a:rPr>
                        <a:t>43.9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Georgia" panose="02040502050405020303" pitchFamily="18" charset="0"/>
                        </a:rPr>
                        <a:t>6.1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453">
                <a:tc>
                  <a:txBody>
                    <a:bodyPr/>
                    <a:lstStyle/>
                    <a:p>
                      <a:pPr algn="ctr" fontAlgn="b"/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F3B5A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 smtClean="0">
                          <a:effectLst/>
                          <a:latin typeface="Georgia" panose="02040502050405020303" pitchFamily="18" charset="0"/>
                        </a:rPr>
                        <a:t>50.0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B5A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 smtClean="0">
                          <a:effectLst/>
                          <a:latin typeface="Georgia" panose="02040502050405020303" pitchFamily="18" charset="0"/>
                        </a:rPr>
                        <a:t>50.0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B5A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30206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effectLst/>
                          <a:latin typeface="Georgia" panose="02040502050405020303" pitchFamily="18" charset="0"/>
                        </a:rPr>
                        <a:t>2014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effectLst/>
                          <a:latin typeface="Georgia" panose="02040502050405020303" pitchFamily="18" charset="0"/>
                        </a:rPr>
                        <a:t>19.1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Georgia" panose="02040502050405020303" pitchFamily="18" charset="0"/>
                        </a:rPr>
                        <a:t>36.3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Georgia" panose="02040502050405020303" pitchFamily="18" charset="0"/>
                        </a:rPr>
                        <a:t>40.1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Georgia" panose="02040502050405020303" pitchFamily="18" charset="0"/>
                        </a:rPr>
                        <a:t>4.6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453">
                <a:tc>
                  <a:txBody>
                    <a:bodyPr/>
                    <a:lstStyle/>
                    <a:p>
                      <a:pPr algn="l" fontAlgn="b"/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F3B5A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 smtClean="0">
                          <a:effectLst/>
                          <a:latin typeface="Georgia" panose="02040502050405020303" pitchFamily="18" charset="0"/>
                        </a:rPr>
                        <a:t>55.3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3B5A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 smtClean="0">
                          <a:effectLst/>
                          <a:latin typeface="Georgia" panose="02040502050405020303" pitchFamily="18" charset="0"/>
                        </a:rPr>
                        <a:t>44.7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3B5A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62358"/>
              </p:ext>
            </p:extLst>
          </p:nvPr>
        </p:nvGraphicFramePr>
        <p:xfrm>
          <a:off x="395537" y="1412776"/>
          <a:ext cx="8460432" cy="23581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9818"/>
                <a:gridCol w="1358263"/>
                <a:gridCol w="1604117"/>
                <a:gridCol w="1604117"/>
                <a:gridCol w="1604117"/>
              </a:tblGrid>
              <a:tr h="270548"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Georgia" panose="02040502050405020303" pitchFamily="18" charset="0"/>
                        </a:rPr>
                        <a:t>NIVEL DE LOGRO</a:t>
                      </a:r>
                      <a:endParaRPr lang="es-MX" sz="1400" b="1" dirty="0"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27025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u="none" strike="noStrike" dirty="0" smtClean="0">
                          <a:effectLst/>
                          <a:latin typeface="Georgia" panose="02040502050405020303" pitchFamily="18" charset="0"/>
                        </a:rPr>
                        <a:t>MATEMÁTICAS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effectLst/>
                          <a:latin typeface="Georgia" panose="02040502050405020303" pitchFamily="18" charset="0"/>
                        </a:rPr>
                        <a:t>2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effectLst/>
                          <a:latin typeface="Georgia" panose="02040502050405020303" pitchFamily="18" charset="0"/>
                        </a:rPr>
                        <a:t>3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effectLst/>
                          <a:latin typeface="Georgia" panose="02040502050405020303" pitchFamily="18" charset="0"/>
                        </a:rPr>
                        <a:t>4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054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effectLst/>
                          <a:latin typeface="Georgia" panose="02040502050405020303" pitchFamily="18" charset="0"/>
                        </a:rPr>
                        <a:t>2012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Georgia" panose="02040502050405020303" pitchFamily="18" charset="0"/>
                        </a:rPr>
                        <a:t>30.1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Georgia" panose="02040502050405020303" pitchFamily="18" charset="0"/>
                        </a:rPr>
                        <a:t>39.1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 smtClean="0">
                          <a:effectLst/>
                          <a:latin typeface="Georgia" panose="02040502050405020303" pitchFamily="18" charset="0"/>
                        </a:rPr>
                        <a:t>19.2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Georgia" panose="02040502050405020303" pitchFamily="18" charset="0"/>
                        </a:rPr>
                        <a:t>11.6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0548">
                <a:tc>
                  <a:txBody>
                    <a:bodyPr/>
                    <a:lstStyle/>
                    <a:p>
                      <a:pPr algn="ctr" fontAlgn="b"/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69.2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30.8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054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effectLst/>
                          <a:latin typeface="Georgia" panose="02040502050405020303" pitchFamily="18" charset="0"/>
                        </a:rPr>
                        <a:t>2013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Georgia" panose="02040502050405020303" pitchFamily="18" charset="0"/>
                        </a:rPr>
                        <a:t>28.3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Georgia" panose="02040502050405020303" pitchFamily="18" charset="0"/>
                        </a:rPr>
                        <a:t>35.4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Georgia" panose="02040502050405020303" pitchFamily="18" charset="0"/>
                        </a:rPr>
                        <a:t>20.2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Georgia" panose="02040502050405020303" pitchFamily="18" charset="0"/>
                        </a:rPr>
                        <a:t>16.1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0548">
                <a:tc>
                  <a:txBody>
                    <a:bodyPr/>
                    <a:lstStyle/>
                    <a:p>
                      <a:pPr algn="ctr" fontAlgn="b"/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63.7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36.3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0786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effectLst/>
                          <a:latin typeface="Georgia" panose="02040502050405020303" pitchFamily="18" charset="0"/>
                        </a:rPr>
                        <a:t>2014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Georgia" panose="02040502050405020303" pitchFamily="18" charset="0"/>
                        </a:rPr>
                        <a:t>26.6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Georgia" panose="02040502050405020303" pitchFamily="18" charset="0"/>
                        </a:rPr>
                        <a:t>34.1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Georgia" panose="02040502050405020303" pitchFamily="18" charset="0"/>
                        </a:rPr>
                        <a:t>20.0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effectLst/>
                          <a:latin typeface="Georgia" panose="02040502050405020303" pitchFamily="18" charset="0"/>
                        </a:rPr>
                        <a:t>19.4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</a:tr>
              <a:tr h="270548">
                <a:tc>
                  <a:txBody>
                    <a:bodyPr/>
                    <a:lstStyle/>
                    <a:p>
                      <a:pPr algn="ctr" fontAlgn="b"/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60.7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39.3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899592" y="0"/>
            <a:ext cx="7956376" cy="119675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s-MX" b="1" dirty="0">
                <a:solidFill>
                  <a:prstClr val="black"/>
                </a:solidFill>
                <a:latin typeface="Georgia" pitchFamily="18" charset="0"/>
              </a:rPr>
              <a:t>4. El desafío del aprendizaje de los estudiantes:</a:t>
            </a:r>
          </a:p>
          <a:p>
            <a:pPr algn="ctr"/>
            <a:r>
              <a:rPr lang="es-MX" sz="2000" b="1" dirty="0" smtClean="0">
                <a:solidFill>
                  <a:prstClr val="black"/>
                </a:solidFill>
                <a:latin typeface="Georgia" pitchFamily="18" charset="0"/>
              </a:rPr>
              <a:t>Resultados de la prueba ENLACE</a:t>
            </a:r>
            <a:endParaRPr lang="es-MX" sz="2000" b="1" dirty="0">
              <a:solidFill>
                <a:prstClr val="black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91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Karen.Martinez\Downloads\DSC_836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" t="3470" r="5599" b="3613"/>
          <a:stretch/>
        </p:blipFill>
        <p:spPr bwMode="auto">
          <a:xfrm>
            <a:off x="6169992" y="3663528"/>
            <a:ext cx="1930400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aren.Martinez\Downloads\DSC_836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80112" y="1340768"/>
            <a:ext cx="3121152" cy="222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2219386620"/>
              </p:ext>
            </p:extLst>
          </p:nvPr>
        </p:nvGraphicFramePr>
        <p:xfrm>
          <a:off x="-756592" y="1334373"/>
          <a:ext cx="6984776" cy="5046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231166" y="0"/>
            <a:ext cx="7877338" cy="119675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s-MX" b="1" dirty="0">
                <a:solidFill>
                  <a:prstClr val="black"/>
                </a:solidFill>
                <a:latin typeface="Georgia" pitchFamily="18" charset="0"/>
              </a:rPr>
              <a:t>4. El desafío del aprendizaje de los estudiantes:</a:t>
            </a:r>
          </a:p>
          <a:p>
            <a:pPr algn="ctr"/>
            <a:r>
              <a:rPr lang="es-MX" sz="1800" b="1" dirty="0" smtClean="0">
                <a:solidFill>
                  <a:prstClr val="black"/>
                </a:solidFill>
                <a:latin typeface="Georgia" pitchFamily="18" charset="0"/>
              </a:rPr>
              <a:t>Las ACADEMIAS deben promover el uso de apoyos para docentes</a:t>
            </a:r>
            <a:endParaRPr lang="es-MX" sz="1800" b="1" dirty="0">
              <a:solidFill>
                <a:prstClr val="black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1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585900" y="4221088"/>
            <a:ext cx="7992888" cy="0"/>
          </a:xfrm>
          <a:prstGeom prst="line">
            <a:avLst/>
          </a:prstGeom>
          <a:ln w="889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1" name="4 CuadroTexto"/>
          <p:cNvSpPr txBox="1">
            <a:spLocks noChangeArrowheads="1"/>
          </p:cNvSpPr>
          <p:nvPr/>
        </p:nvSpPr>
        <p:spPr bwMode="auto">
          <a:xfrm>
            <a:off x="2843213" y="5908675"/>
            <a:ext cx="60499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es-ES" sz="1400" b="1" dirty="0">
              <a:solidFill>
                <a:prstClr val="black"/>
              </a:solidFill>
              <a:latin typeface="Georgia" panose="02040502050405020303" pitchFamily="18" charset="0"/>
              <a:cs typeface="Arabic Typesetting" panose="03020402040406030203" pitchFamily="66" charset="-78"/>
            </a:endParaRPr>
          </a:p>
        </p:txBody>
      </p:sp>
      <p:sp>
        <p:nvSpPr>
          <p:cNvPr id="4102" name="5 CuadroTexto"/>
          <p:cNvSpPr txBox="1">
            <a:spLocks noChangeArrowheads="1"/>
          </p:cNvSpPr>
          <p:nvPr/>
        </p:nvSpPr>
        <p:spPr bwMode="auto">
          <a:xfrm>
            <a:off x="755650" y="188913"/>
            <a:ext cx="8137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es-ES" sz="2400" b="1" dirty="0">
              <a:solidFill>
                <a:prstClr val="black"/>
              </a:solidFill>
              <a:latin typeface="Georgia" panose="02040502050405020303" pitchFamily="18" charset="0"/>
              <a:cs typeface="Arabic Typesetting" panose="03020402040406030203" pitchFamily="66" charset="-78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 bwMode="auto">
          <a:xfrm>
            <a:off x="467544" y="2808022"/>
            <a:ext cx="8229600" cy="126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Georgia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Georgia" pitchFamily="18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Georgia" pitchFamily="18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Georgia" pitchFamily="18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Georgia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3200" b="1" dirty="0" smtClean="0">
                <a:solidFill>
                  <a:prstClr val="black"/>
                </a:solidFill>
                <a:ea typeface="Times New Roman"/>
                <a:cs typeface="Times New Roman"/>
              </a:rPr>
              <a:t>El desafío de la calidad de los servicios educativos</a:t>
            </a:r>
            <a:endParaRPr lang="es-MX" sz="3200" b="1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2974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95024" y="22477"/>
            <a:ext cx="8729504" cy="1162845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b="1" dirty="0" smtClean="0">
                <a:solidFill>
                  <a:prstClr val="black"/>
                </a:solidFill>
                <a:latin typeface="Georgia" pitchFamily="18" charset="0"/>
                <a:cs typeface="+mn-cs"/>
              </a:rPr>
              <a:t>5. El desafío de la </a:t>
            </a:r>
            <a:r>
              <a:rPr lang="es-MX" b="1" dirty="0">
                <a:solidFill>
                  <a:prstClr val="black"/>
                </a:solidFill>
                <a:latin typeface="Georgia" pitchFamily="18" charset="0"/>
                <a:cs typeface="+mn-cs"/>
              </a:rPr>
              <a:t>calidad </a:t>
            </a:r>
            <a:r>
              <a:rPr lang="es-MX" b="1" dirty="0" smtClean="0">
                <a:solidFill>
                  <a:prstClr val="black"/>
                </a:solidFill>
                <a:latin typeface="Georgia" pitchFamily="18" charset="0"/>
                <a:cs typeface="+mn-cs"/>
              </a:rPr>
              <a:t>de los servicios educativos</a:t>
            </a:r>
            <a:endParaRPr lang="es-MX" b="1" dirty="0">
              <a:solidFill>
                <a:prstClr val="black"/>
              </a:solidFill>
              <a:latin typeface="Georgia" pitchFamily="18" charset="0"/>
              <a:cs typeface="+mn-cs"/>
            </a:endParaRPr>
          </a:p>
        </p:txBody>
      </p:sp>
      <p:graphicFrame>
        <p:nvGraphicFramePr>
          <p:cNvPr id="6" name="9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6524498"/>
              </p:ext>
            </p:extLst>
          </p:nvPr>
        </p:nvGraphicFramePr>
        <p:xfrm>
          <a:off x="607223" y="2924944"/>
          <a:ext cx="8141241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3 Conector recto de flecha"/>
          <p:cNvCxnSpPr/>
          <p:nvPr/>
        </p:nvCxnSpPr>
        <p:spPr>
          <a:xfrm>
            <a:off x="4495656" y="3861048"/>
            <a:ext cx="0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2911480" y="3276273"/>
            <a:ext cx="2736304" cy="58477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sz="1600" b="1" dirty="0" smtClean="0">
                <a:solidFill>
                  <a:prstClr val="black"/>
                </a:solidFill>
                <a:latin typeface="Georgia" panose="02040502050405020303" pitchFamily="18" charset="0"/>
                <a:cs typeface="+mn-cs"/>
              </a:rPr>
              <a:t>Meta alcanzada en junio 2014: 22.5%</a:t>
            </a:r>
            <a:endParaRPr lang="es-MX" sz="1600" b="1" dirty="0">
              <a:solidFill>
                <a:prstClr val="black"/>
              </a:solidFill>
              <a:latin typeface="Georgia" panose="02040502050405020303" pitchFamily="18" charset="0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79512" y="1323925"/>
            <a:ext cx="87295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1651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</a:rPr>
              <a:t>De los más de 15 mil planteles públicos y particulares, alrededor</a:t>
            </a:r>
            <a:r>
              <a:rPr kumimoji="0" lang="es-MX" sz="1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</a:rPr>
              <a:t> </a:t>
            </a:r>
            <a:r>
              <a:rPr kumimoji="0" lang="es-MX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</a:rPr>
              <a:t>de 1,000 pertenecen al Sistema Nacional de Bachillerato. </a:t>
            </a:r>
          </a:p>
          <a:p>
            <a:pPr marL="457200" marR="0" lvl="0" indent="-1651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s-MX" sz="1400" kern="0" dirty="0">
              <a:solidFill>
                <a:prstClr val="black"/>
              </a:solidFill>
              <a:latin typeface="Georgia" pitchFamily="18" charset="0"/>
            </a:endParaRPr>
          </a:p>
          <a:p>
            <a:pPr marL="457200" marR="0" lvl="0" indent="-1651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</a:rPr>
              <a:t>El </a:t>
            </a:r>
            <a:r>
              <a:rPr kumimoji="0" lang="es-MX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</a:rPr>
              <a:t>número de planteles en el SNB </a:t>
            </a:r>
            <a:r>
              <a:rPr kumimoji="0" lang="es-MX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</a:rPr>
              <a:t>en diciembre de 2012 era sólo de 226. </a:t>
            </a:r>
          </a:p>
          <a:p>
            <a:pPr marL="457200" indent="-16510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400" kern="0" dirty="0">
                <a:solidFill>
                  <a:prstClr val="black"/>
                </a:solidFill>
                <a:latin typeface="Georgia" pitchFamily="18" charset="0"/>
              </a:rPr>
              <a:t>La proporción de la matrícula en el padrón de calidad (SNB) pasó de 4.2% en 2012 a 22.5% en 2014.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MX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20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 bwMode="auto">
          <a:xfrm>
            <a:off x="144016" y="2708920"/>
            <a:ext cx="889248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Georgia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es-MX" b="1" dirty="0" smtClean="0"/>
              <a:t>Principales desafíos de la educación media superior</a:t>
            </a:r>
            <a:endParaRPr lang="es-MX" dirty="0"/>
          </a:p>
        </p:txBody>
      </p:sp>
      <p:cxnSp>
        <p:nvCxnSpPr>
          <p:cNvPr id="10" name="9 Conector recto"/>
          <p:cNvCxnSpPr/>
          <p:nvPr/>
        </p:nvCxnSpPr>
        <p:spPr>
          <a:xfrm>
            <a:off x="539552" y="4149080"/>
            <a:ext cx="7992888" cy="0"/>
          </a:xfrm>
          <a:prstGeom prst="line">
            <a:avLst/>
          </a:prstGeom>
          <a:ln w="889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658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 Grupo"/>
          <p:cNvGrpSpPr/>
          <p:nvPr/>
        </p:nvGrpSpPr>
        <p:grpSpPr>
          <a:xfrm>
            <a:off x="179512" y="3068960"/>
            <a:ext cx="1908916" cy="1252014"/>
            <a:chOff x="399205" y="243284"/>
            <a:chExt cx="1908916" cy="1252014"/>
          </a:xfrm>
        </p:grpSpPr>
        <p:sp>
          <p:nvSpPr>
            <p:cNvPr id="8" name="7 Rectángulo redondeado"/>
            <p:cNvSpPr/>
            <p:nvPr/>
          </p:nvSpPr>
          <p:spPr>
            <a:xfrm>
              <a:off x="399205" y="243284"/>
              <a:ext cx="1908916" cy="1252014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8 Rectángulo"/>
            <p:cNvSpPr/>
            <p:nvPr/>
          </p:nvSpPr>
          <p:spPr>
            <a:xfrm>
              <a:off x="460334" y="304413"/>
              <a:ext cx="1786658" cy="11297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algn="ctr" defTabSz="844550">
                <a:lnSpc>
                  <a:spcPct val="90000"/>
                </a:lnSpc>
                <a:spcAft>
                  <a:spcPct val="35000"/>
                </a:spcAft>
              </a:pPr>
              <a:r>
                <a:rPr lang="es-MX" sz="1800" dirty="0" smtClean="0">
                  <a:solidFill>
                    <a:prstClr val="white"/>
                  </a:solidFill>
                  <a:latin typeface="Georgia" panose="02040502050405020303" pitchFamily="18" charset="0"/>
                </a:rPr>
                <a:t>Trasformación</a:t>
              </a:r>
              <a:endParaRPr lang="es-MX" sz="1800" dirty="0">
                <a:solidFill>
                  <a:prstClr val="white"/>
                </a:solidFill>
                <a:latin typeface="Georgia" panose="02040502050405020303" pitchFamily="18" charset="0"/>
              </a:endParaRPr>
            </a:p>
          </p:txBody>
        </p:sp>
      </p:grpSp>
      <p:grpSp>
        <p:nvGrpSpPr>
          <p:cNvPr id="10" name="9 Grupo"/>
          <p:cNvGrpSpPr/>
          <p:nvPr/>
        </p:nvGrpSpPr>
        <p:grpSpPr>
          <a:xfrm>
            <a:off x="179512" y="4941168"/>
            <a:ext cx="1908916" cy="1090871"/>
            <a:chOff x="943537" y="1659411"/>
            <a:chExt cx="2303878" cy="1090871"/>
          </a:xfrm>
        </p:grpSpPr>
        <p:sp>
          <p:nvSpPr>
            <p:cNvPr id="11" name="10 Rectángulo redondeado"/>
            <p:cNvSpPr/>
            <p:nvPr/>
          </p:nvSpPr>
          <p:spPr>
            <a:xfrm>
              <a:off x="943537" y="1659411"/>
              <a:ext cx="2303878" cy="1090871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11 Rectángulo"/>
            <p:cNvSpPr/>
            <p:nvPr/>
          </p:nvSpPr>
          <p:spPr>
            <a:xfrm>
              <a:off x="996799" y="1712673"/>
              <a:ext cx="2197354" cy="9843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algn="ctr" defTabSz="844550">
                <a:lnSpc>
                  <a:spcPct val="90000"/>
                </a:lnSpc>
                <a:spcAft>
                  <a:spcPct val="35000"/>
                </a:spcAft>
              </a:pPr>
              <a:r>
                <a:rPr lang="es-MX" sz="1800" dirty="0" smtClean="0">
                  <a:solidFill>
                    <a:prstClr val="white"/>
                  </a:solidFill>
                  <a:latin typeface="Georgia" panose="02040502050405020303" pitchFamily="18" charset="0"/>
                </a:rPr>
                <a:t>Autoevaluación</a:t>
              </a:r>
              <a:endParaRPr lang="es-MX" sz="1800" dirty="0">
                <a:solidFill>
                  <a:prstClr val="white"/>
                </a:solidFill>
                <a:latin typeface="Georgia" panose="02040502050405020303" pitchFamily="18" charset="0"/>
              </a:endParaRPr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212916" y="1412776"/>
            <a:ext cx="1855654" cy="1255091"/>
            <a:chOff x="943535" y="3641452"/>
            <a:chExt cx="2114509" cy="1255091"/>
          </a:xfrm>
        </p:grpSpPr>
        <p:sp>
          <p:nvSpPr>
            <p:cNvPr id="14" name="13 Rectángulo redondeado"/>
            <p:cNvSpPr/>
            <p:nvPr/>
          </p:nvSpPr>
          <p:spPr>
            <a:xfrm>
              <a:off x="943535" y="3641452"/>
              <a:ext cx="2114509" cy="1255091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14 Rectángulo"/>
            <p:cNvSpPr/>
            <p:nvPr/>
          </p:nvSpPr>
          <p:spPr>
            <a:xfrm>
              <a:off x="1004815" y="3702732"/>
              <a:ext cx="1991949" cy="11325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algn="ctr" defTabSz="844550">
                <a:lnSpc>
                  <a:spcPct val="90000"/>
                </a:lnSpc>
                <a:spcAft>
                  <a:spcPct val="35000"/>
                </a:spcAft>
              </a:pPr>
              <a:r>
                <a:rPr lang="es-MX" sz="1800" dirty="0" smtClean="0">
                  <a:solidFill>
                    <a:prstClr val="white"/>
                  </a:solidFill>
                  <a:latin typeface="Georgia" panose="02040502050405020303" pitchFamily="18" charset="0"/>
                </a:rPr>
                <a:t>Trabajo colegiado</a:t>
              </a:r>
              <a:endParaRPr lang="es-MX" sz="1800" dirty="0">
                <a:solidFill>
                  <a:prstClr val="white"/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16" name="15 CuadroTexto"/>
          <p:cNvSpPr txBox="1"/>
          <p:nvPr/>
        </p:nvSpPr>
        <p:spPr>
          <a:xfrm>
            <a:off x="2339751" y="4941168"/>
            <a:ext cx="65936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>
                <a:solidFill>
                  <a:prstClr val="black"/>
                </a:solidFill>
                <a:latin typeface="Georgia" panose="02040502050405020303" pitchFamily="18" charset="0"/>
              </a:rPr>
              <a:t>Participar, junto con las autoridades del plantel, en los procesos de autoevaluación para saber si el plantel cuenta </a:t>
            </a:r>
            <a:r>
              <a:rPr lang="es-MX" sz="1600" dirty="0">
                <a:solidFill>
                  <a:prstClr val="black"/>
                </a:solidFill>
                <a:latin typeface="Georgia" panose="02040502050405020303" pitchFamily="18" charset="0"/>
              </a:rPr>
              <a:t>con los criterios, referentes, indicadores y estándares o parámetros necesarios para solicitar la evaluación</a:t>
            </a:r>
            <a:r>
              <a:rPr lang="es-MX" sz="1600" dirty="0" smtClean="0">
                <a:solidFill>
                  <a:prstClr val="black"/>
                </a:solidFill>
                <a:latin typeface="Georgia" panose="02040502050405020303" pitchFamily="18" charset="0"/>
              </a:rPr>
              <a:t>.</a:t>
            </a:r>
            <a:endParaRPr lang="es-MX" sz="1600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339752" y="3429000"/>
            <a:ext cx="6593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>
                <a:solidFill>
                  <a:prstClr val="black"/>
                </a:solidFill>
                <a:latin typeface="Georgia" panose="02040502050405020303" pitchFamily="18" charset="0"/>
              </a:rPr>
              <a:t>Contribuir a impulsar la transformación del plantel mediante el trabajo colaborativo y la incorporación de prácticas mejoradas en el aula. 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2339752" y="1772816"/>
            <a:ext cx="6593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>
                <a:solidFill>
                  <a:prstClr val="black"/>
                </a:solidFill>
                <a:latin typeface="Georgia" panose="02040502050405020303" pitchFamily="18" charset="0"/>
              </a:rPr>
              <a:t>Fortalecer, mediante el trabajo colegiado, la formación del docente.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775009" y="11155"/>
            <a:ext cx="8460433" cy="1196751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b="1" dirty="0" smtClean="0">
                <a:solidFill>
                  <a:prstClr val="black"/>
                </a:solidFill>
                <a:latin typeface="Georgia" pitchFamily="18" charset="0"/>
                <a:cs typeface="+mn-cs"/>
              </a:rPr>
              <a:t>5. El desafío de la </a:t>
            </a:r>
            <a:r>
              <a:rPr lang="es-MX" b="1" dirty="0">
                <a:solidFill>
                  <a:prstClr val="black"/>
                </a:solidFill>
                <a:latin typeface="Georgia" pitchFamily="18" charset="0"/>
                <a:cs typeface="+mn-cs"/>
              </a:rPr>
              <a:t>calidad </a:t>
            </a:r>
            <a:r>
              <a:rPr lang="es-MX" b="1" dirty="0" smtClean="0">
                <a:solidFill>
                  <a:prstClr val="black"/>
                </a:solidFill>
                <a:latin typeface="Georgia" pitchFamily="18" charset="0"/>
                <a:cs typeface="+mn-cs"/>
              </a:rPr>
              <a:t>de los servicios </a:t>
            </a:r>
            <a:r>
              <a:rPr lang="es-MX" b="1" dirty="0" smtClean="0">
                <a:solidFill>
                  <a:prstClr val="black"/>
                </a:solidFill>
                <a:latin typeface="Georgia" pitchFamily="18" charset="0"/>
                <a:cs typeface="+mn-cs"/>
              </a:rPr>
              <a:t>educativos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sz="1800" b="1" dirty="0">
                <a:solidFill>
                  <a:prstClr val="black"/>
                </a:solidFill>
                <a:latin typeface="Georgia" pitchFamily="18" charset="0"/>
              </a:rPr>
              <a:t>Las ACADEMIAS deben ser corresponsables del </a:t>
            </a:r>
            <a:endParaRPr lang="es-MX" sz="1800" b="1" dirty="0" smtClean="0">
              <a:solidFill>
                <a:prstClr val="black"/>
              </a:solidFill>
              <a:latin typeface="Georgia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sz="1800" b="1" dirty="0" smtClean="0">
                <a:solidFill>
                  <a:prstClr val="black"/>
                </a:solidFill>
                <a:latin typeface="Georgia" pitchFamily="18" charset="0"/>
              </a:rPr>
              <a:t>ingreso </a:t>
            </a:r>
            <a:r>
              <a:rPr lang="es-MX" sz="1800" b="1" dirty="0">
                <a:solidFill>
                  <a:prstClr val="black"/>
                </a:solidFill>
                <a:latin typeface="Georgia" pitchFamily="18" charset="0"/>
              </a:rPr>
              <a:t>de los planteles al </a:t>
            </a:r>
            <a:r>
              <a:rPr lang="es-MX" sz="1800" b="1" dirty="0" smtClean="0">
                <a:solidFill>
                  <a:prstClr val="black"/>
                </a:solidFill>
                <a:latin typeface="Georgia" pitchFamily="18" charset="0"/>
              </a:rPr>
              <a:t>SNB</a:t>
            </a:r>
            <a:endParaRPr lang="es-MX" b="1" dirty="0">
              <a:solidFill>
                <a:prstClr val="black"/>
              </a:solidFill>
              <a:latin typeface="Georgia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57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 bwMode="auto">
          <a:xfrm>
            <a:off x="144016" y="2636912"/>
            <a:ext cx="889248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Georgia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es-MX" b="1" dirty="0" smtClean="0"/>
              <a:t>El desafío de la profesionalización docente y directiva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39552" y="4221088"/>
            <a:ext cx="7992888" cy="0"/>
          </a:xfrm>
          <a:prstGeom prst="line">
            <a:avLst/>
          </a:prstGeom>
          <a:ln w="889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02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899592" y="0"/>
            <a:ext cx="8333422" cy="119675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200" b="1" dirty="0" smtClean="0">
                <a:solidFill>
                  <a:prstClr val="black"/>
                </a:solidFill>
                <a:latin typeface="Georgia" pitchFamily="18" charset="0"/>
              </a:rPr>
              <a:t>6. El desafío de la </a:t>
            </a:r>
            <a:r>
              <a:rPr lang="es-MX" sz="2200" b="1" dirty="0" smtClean="0">
                <a:solidFill>
                  <a:prstClr val="black"/>
                </a:solidFill>
                <a:latin typeface="Georgia" pitchFamily="18" charset="0"/>
              </a:rPr>
              <a:t>profesionalización docente </a:t>
            </a:r>
            <a:r>
              <a:rPr lang="es-MX" sz="2200" b="1" dirty="0" smtClean="0">
                <a:solidFill>
                  <a:prstClr val="black"/>
                </a:solidFill>
                <a:latin typeface="Georgia" pitchFamily="18" charset="0"/>
              </a:rPr>
              <a:t>y directiva.</a:t>
            </a:r>
            <a:r>
              <a:rPr lang="es-MX" sz="2400" b="1" dirty="0" smtClean="0">
                <a:solidFill>
                  <a:prstClr val="black"/>
                </a:solidFill>
                <a:latin typeface="Georgia" pitchFamily="18" charset="0"/>
              </a:rPr>
              <a:t> </a:t>
            </a:r>
          </a:p>
          <a:p>
            <a:r>
              <a:rPr lang="es-MX" sz="2000" b="1" dirty="0" smtClean="0">
                <a:solidFill>
                  <a:prstClr val="black"/>
                </a:solidFill>
                <a:latin typeface="Georgia" pitchFamily="18" charset="0"/>
              </a:rPr>
              <a:t>Esfuerzos institucionales recientes</a:t>
            </a:r>
            <a:endParaRPr lang="es-MX" sz="2000" b="1" dirty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95536" y="5837202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800" dirty="0">
                <a:solidFill>
                  <a:prstClr val="black"/>
                </a:solidFill>
                <a:latin typeface="Georgia" pitchFamily="18" charset="0"/>
              </a:rPr>
              <a:t>En 2014 </a:t>
            </a:r>
            <a:r>
              <a:rPr lang="es-MX" sz="1800" dirty="0" smtClean="0">
                <a:solidFill>
                  <a:prstClr val="black"/>
                </a:solidFill>
                <a:latin typeface="Georgia" pitchFamily="18" charset="0"/>
              </a:rPr>
              <a:t>se habrá capacitado a todos los docentes en formación por competencias y a todos los directores en competencias directivas</a:t>
            </a:r>
            <a:endParaRPr lang="es-MX" sz="1800" dirty="0">
              <a:solidFill>
                <a:prstClr val="black"/>
              </a:solidFill>
              <a:latin typeface="Georgia" pitchFamily="18" charset="0"/>
            </a:endParaRPr>
          </a:p>
        </p:txBody>
      </p:sp>
      <p:graphicFrame>
        <p:nvGraphicFramePr>
          <p:cNvPr id="9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3397349"/>
              </p:ext>
            </p:extLst>
          </p:nvPr>
        </p:nvGraphicFramePr>
        <p:xfrm>
          <a:off x="467544" y="2223664"/>
          <a:ext cx="3960440" cy="3437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9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3152310"/>
              </p:ext>
            </p:extLst>
          </p:nvPr>
        </p:nvGraphicFramePr>
        <p:xfrm>
          <a:off x="4535996" y="2204864"/>
          <a:ext cx="4247965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1 Rectángulo"/>
          <p:cNvSpPr/>
          <p:nvPr/>
        </p:nvSpPr>
        <p:spPr>
          <a:xfrm>
            <a:off x="179512" y="1196752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800" dirty="0">
                <a:solidFill>
                  <a:prstClr val="black"/>
                </a:solidFill>
                <a:latin typeface="Georgia" pitchFamily="18" charset="0"/>
              </a:rPr>
              <a:t>La mayoría de los docentes de planteles públicos tiene estudios de licenciatura (completos o incompletos). Sin embargo, 9.3% cuenta con educación media superior o incluso menos.</a:t>
            </a:r>
          </a:p>
          <a:p>
            <a:pPr algn="ctr"/>
            <a:endParaRPr lang="es-MX" sz="1800" dirty="0"/>
          </a:p>
        </p:txBody>
      </p:sp>
    </p:spTree>
    <p:extLst>
      <p:ext uri="{BB962C8B-B14F-4D97-AF65-F5344CB8AC3E}">
        <p14:creationId xmlns:p14="http://schemas.microsoft.com/office/powerpoint/2010/main" val="251782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>
          <a:xfrm>
            <a:off x="0" y="3861048"/>
            <a:ext cx="3635375" cy="0"/>
          </a:xfrm>
          <a:prstGeom prst="line">
            <a:avLst/>
          </a:prstGeom>
          <a:ln>
            <a:prstDash val="dash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243" name="6 CuadroTexto"/>
          <p:cNvSpPr txBox="1">
            <a:spLocks noChangeArrowheads="1"/>
          </p:cNvSpPr>
          <p:nvPr/>
        </p:nvSpPr>
        <p:spPr bwMode="auto">
          <a:xfrm>
            <a:off x="864096" y="72571"/>
            <a:ext cx="8388424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noAutofit/>
          </a:bodyPr>
          <a:lstStyle>
            <a:lvl1pPr>
              <a:defRPr sz="2400">
                <a:solidFill>
                  <a:schemeClr val="tx1"/>
                </a:solidFill>
                <a:latin typeface="Georgia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Georgia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Georgia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Georgia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/>
            <a:r>
              <a:rPr lang="es-MX" sz="2200" b="1" dirty="0">
                <a:solidFill>
                  <a:prstClr val="black"/>
                </a:solidFill>
              </a:rPr>
              <a:t>6. El desafío de la </a:t>
            </a:r>
            <a:r>
              <a:rPr lang="es-MX" sz="2200" b="1" dirty="0" smtClean="0">
                <a:solidFill>
                  <a:prstClr val="black"/>
                </a:solidFill>
              </a:rPr>
              <a:t>profesionalización docente </a:t>
            </a:r>
            <a:r>
              <a:rPr lang="es-MX" sz="2200" b="1" dirty="0">
                <a:solidFill>
                  <a:prstClr val="black"/>
                </a:solidFill>
              </a:rPr>
              <a:t>y directiva. </a:t>
            </a:r>
          </a:p>
          <a:p>
            <a:pPr algn="ctr" eaLnBrk="1" hangingPunct="1"/>
            <a:r>
              <a:rPr lang="es-MX" sz="2000" b="1" dirty="0" smtClean="0"/>
              <a:t>El Servicio Profesional Docente </a:t>
            </a:r>
            <a:endParaRPr lang="es-MX" sz="2000" b="1" dirty="0"/>
          </a:p>
        </p:txBody>
      </p:sp>
      <p:sp>
        <p:nvSpPr>
          <p:cNvPr id="17" name="16 Rectángulo redondeado"/>
          <p:cNvSpPr/>
          <p:nvPr/>
        </p:nvSpPr>
        <p:spPr>
          <a:xfrm>
            <a:off x="1801639" y="2456656"/>
            <a:ext cx="1512887" cy="93662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MX" sz="1500" b="1" dirty="0">
                <a:latin typeface="Georgia" pitchFamily="18" charset="0"/>
              </a:rPr>
              <a:t>Promoción  </a:t>
            </a:r>
          </a:p>
          <a:p>
            <a:pPr algn="ctr" eaLnBrk="1" hangingPunct="1">
              <a:defRPr/>
            </a:pPr>
            <a:r>
              <a:rPr lang="es-MX" sz="1500" dirty="0">
                <a:latin typeface="Georgia" pitchFamily="18" charset="0"/>
              </a:rPr>
              <a:t>(a funciones directivas o de supervisión)</a:t>
            </a:r>
          </a:p>
        </p:txBody>
      </p:sp>
      <p:sp>
        <p:nvSpPr>
          <p:cNvPr id="24" name="23 Rectángulo redondeado"/>
          <p:cNvSpPr/>
          <p:nvPr/>
        </p:nvSpPr>
        <p:spPr>
          <a:xfrm>
            <a:off x="1834976" y="1377156"/>
            <a:ext cx="1512888" cy="71913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MX" sz="1500" b="1" dirty="0">
                <a:latin typeface="Georgia" pitchFamily="18" charset="0"/>
              </a:rPr>
              <a:t>Ingreso</a:t>
            </a:r>
          </a:p>
          <a:p>
            <a:pPr algn="ctr" eaLnBrk="1" hangingPunct="1">
              <a:defRPr/>
            </a:pPr>
            <a:r>
              <a:rPr lang="es-MX" sz="1500" dirty="0">
                <a:latin typeface="Georgia" pitchFamily="18" charset="0"/>
              </a:rPr>
              <a:t>(servicio docente)</a:t>
            </a:r>
          </a:p>
        </p:txBody>
      </p:sp>
      <p:sp>
        <p:nvSpPr>
          <p:cNvPr id="29" name="28 Rectángulo redondeado"/>
          <p:cNvSpPr/>
          <p:nvPr/>
        </p:nvSpPr>
        <p:spPr>
          <a:xfrm rot="16200000">
            <a:off x="-977287" y="3709987"/>
            <a:ext cx="5040312" cy="25241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MX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Evaluación obligatoria</a:t>
            </a:r>
          </a:p>
        </p:txBody>
      </p:sp>
      <p:sp>
        <p:nvSpPr>
          <p:cNvPr id="30" name="29 Rectángulo redondeado"/>
          <p:cNvSpPr/>
          <p:nvPr/>
        </p:nvSpPr>
        <p:spPr>
          <a:xfrm>
            <a:off x="1741084" y="5518150"/>
            <a:ext cx="1678788" cy="431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MX" sz="1500" b="1" dirty="0">
                <a:latin typeface="Georgia" pitchFamily="18" charset="0"/>
              </a:rPr>
              <a:t>Permanencia</a:t>
            </a:r>
          </a:p>
        </p:txBody>
      </p:sp>
      <p:sp>
        <p:nvSpPr>
          <p:cNvPr id="31" name="30 Rectángulo redondeado"/>
          <p:cNvSpPr/>
          <p:nvPr/>
        </p:nvSpPr>
        <p:spPr>
          <a:xfrm>
            <a:off x="1669076" y="4292600"/>
            <a:ext cx="1822804" cy="431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MX" sz="1400" b="1" dirty="0">
                <a:latin typeface="Georgia" pitchFamily="18" charset="0"/>
              </a:rPr>
              <a:t>Reconocimiento </a:t>
            </a:r>
          </a:p>
        </p:txBody>
      </p:sp>
      <p:sp>
        <p:nvSpPr>
          <p:cNvPr id="34" name="33 Abrir llave"/>
          <p:cNvSpPr/>
          <p:nvPr/>
        </p:nvSpPr>
        <p:spPr>
          <a:xfrm>
            <a:off x="3492500" y="4076700"/>
            <a:ext cx="153459" cy="86446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MX"/>
          </a:p>
        </p:txBody>
      </p:sp>
      <p:sp>
        <p:nvSpPr>
          <p:cNvPr id="35" name="34 Abrir llave"/>
          <p:cNvSpPr/>
          <p:nvPr/>
        </p:nvSpPr>
        <p:spPr>
          <a:xfrm>
            <a:off x="3492500" y="5013325"/>
            <a:ext cx="215404" cy="144001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MX"/>
          </a:p>
        </p:txBody>
      </p:sp>
      <p:sp>
        <p:nvSpPr>
          <p:cNvPr id="6" name="5 Cerrar llave"/>
          <p:cNvSpPr/>
          <p:nvPr/>
        </p:nvSpPr>
        <p:spPr>
          <a:xfrm flipH="1">
            <a:off x="1208577" y="1259683"/>
            <a:ext cx="144462" cy="245665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MX" sz="1100"/>
          </a:p>
        </p:txBody>
      </p:sp>
      <p:sp>
        <p:nvSpPr>
          <p:cNvPr id="9" name="8 Rectángulo redondeado"/>
          <p:cNvSpPr/>
          <p:nvPr/>
        </p:nvSpPr>
        <p:spPr>
          <a:xfrm>
            <a:off x="3779838" y="1484784"/>
            <a:ext cx="2808386" cy="4958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s-MX" sz="1200" b="1" dirty="0">
                <a:latin typeface="Georgia" pitchFamily="18" charset="0"/>
              </a:rPr>
              <a:t>Convocatorias</a:t>
            </a:r>
            <a:r>
              <a:rPr lang="es-MX" sz="1200" dirty="0">
                <a:latin typeface="Georgia" pitchFamily="18" charset="0"/>
              </a:rPr>
              <a:t> </a:t>
            </a:r>
            <a:r>
              <a:rPr lang="es-MX" sz="1200" b="1" dirty="0" smtClean="0">
                <a:latin typeface="Georgia" pitchFamily="18" charset="0"/>
              </a:rPr>
              <a:t>públicas</a:t>
            </a:r>
            <a:r>
              <a:rPr lang="es-MX" sz="1200" dirty="0" smtClean="0">
                <a:latin typeface="Georgia" pitchFamily="18" charset="0"/>
              </a:rPr>
              <a:t>.</a:t>
            </a:r>
            <a:endParaRPr lang="es-MX" sz="1200" dirty="0">
              <a:latin typeface="Georgia" pitchFamily="18" charset="0"/>
            </a:endParaRPr>
          </a:p>
        </p:txBody>
      </p:sp>
      <p:sp>
        <p:nvSpPr>
          <p:cNvPr id="38" name="37 Rectángulo redondeado"/>
          <p:cNvSpPr/>
          <p:nvPr/>
        </p:nvSpPr>
        <p:spPr>
          <a:xfrm>
            <a:off x="3779838" y="2924969"/>
            <a:ext cx="2808386" cy="648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s-MX" sz="1200" dirty="0">
                <a:latin typeface="Georgia" pitchFamily="18" charset="0"/>
              </a:rPr>
              <a:t>Será </a:t>
            </a:r>
            <a:r>
              <a:rPr lang="es-MX" sz="1200" b="1" dirty="0">
                <a:latin typeface="Georgia" pitchFamily="18" charset="0"/>
              </a:rPr>
              <a:t>nulo todo nombramiento</a:t>
            </a:r>
            <a:r>
              <a:rPr lang="es-MX" sz="1200" dirty="0">
                <a:latin typeface="Georgia" pitchFamily="18" charset="0"/>
              </a:rPr>
              <a:t> de ingreso y promoción </a:t>
            </a:r>
            <a:r>
              <a:rPr lang="es-MX" sz="1200" b="1" dirty="0" smtClean="0">
                <a:latin typeface="Georgia" pitchFamily="18" charset="0"/>
              </a:rPr>
              <a:t>distinto al SPD</a:t>
            </a:r>
            <a:r>
              <a:rPr lang="es-MX" sz="1200" dirty="0">
                <a:latin typeface="Georgia" pitchFamily="18" charset="0"/>
              </a:rPr>
              <a:t>. </a:t>
            </a:r>
          </a:p>
        </p:txBody>
      </p:sp>
      <p:sp>
        <p:nvSpPr>
          <p:cNvPr id="39" name="38 Rectángulo redondeado"/>
          <p:cNvSpPr/>
          <p:nvPr/>
        </p:nvSpPr>
        <p:spPr>
          <a:xfrm>
            <a:off x="3779838" y="2204864"/>
            <a:ext cx="2808386" cy="50238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s-MX" sz="1200" b="1" dirty="0" smtClean="0">
                <a:latin typeface="Georgia" pitchFamily="18" charset="0"/>
              </a:rPr>
              <a:t>Instrumentos </a:t>
            </a:r>
            <a:r>
              <a:rPr lang="es-MX" sz="1200" b="1" dirty="0">
                <a:latin typeface="Georgia" pitchFamily="18" charset="0"/>
              </a:rPr>
              <a:t>de evaluación</a:t>
            </a:r>
            <a:r>
              <a:rPr lang="es-MX" sz="1200" dirty="0">
                <a:latin typeface="Georgia" pitchFamily="18" charset="0"/>
              </a:rPr>
              <a:t> </a:t>
            </a:r>
            <a:r>
              <a:rPr lang="es-MX" sz="1200" dirty="0" smtClean="0">
                <a:latin typeface="Georgia" pitchFamily="18" charset="0"/>
              </a:rPr>
              <a:t>determinados </a:t>
            </a:r>
            <a:r>
              <a:rPr lang="es-MX" sz="1200" dirty="0">
                <a:latin typeface="Georgia" pitchFamily="18" charset="0"/>
              </a:rPr>
              <a:t>por el INEE.</a:t>
            </a:r>
          </a:p>
        </p:txBody>
      </p:sp>
      <p:sp>
        <p:nvSpPr>
          <p:cNvPr id="43" name="42 Rectángulo redondeado"/>
          <p:cNvSpPr/>
          <p:nvPr/>
        </p:nvSpPr>
        <p:spPr>
          <a:xfrm>
            <a:off x="3779838" y="4076700"/>
            <a:ext cx="2808386" cy="8644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71450" indent="-171450" algn="just" eaLnBrk="1" hangingPunct="1">
              <a:buFont typeface="Wingdings" pitchFamily="2" charset="2"/>
              <a:buChar char="§"/>
              <a:defRPr/>
            </a:pPr>
            <a:r>
              <a:rPr lang="es-MX" sz="1150" b="1" dirty="0">
                <a:latin typeface="Georgia" pitchFamily="18" charset="0"/>
              </a:rPr>
              <a:t>E</a:t>
            </a:r>
            <a:r>
              <a:rPr lang="es-MX" sz="1150" b="1" dirty="0" smtClean="0">
                <a:latin typeface="Georgia" pitchFamily="18" charset="0"/>
              </a:rPr>
              <a:t>valuación del desempeño.</a:t>
            </a:r>
            <a:endParaRPr lang="es-MX" sz="1150" b="1" dirty="0">
              <a:latin typeface="Georgia" pitchFamily="18" charset="0"/>
            </a:endParaRPr>
          </a:p>
          <a:p>
            <a:pPr marL="171450" indent="-171450" algn="just" eaLnBrk="1" hangingPunct="1">
              <a:buFont typeface="Wingdings" pitchFamily="2" charset="2"/>
              <a:buChar char="§"/>
              <a:defRPr/>
            </a:pPr>
            <a:r>
              <a:rPr lang="es-MX" sz="1150" b="1" dirty="0" smtClean="0">
                <a:latin typeface="Georgia" pitchFamily="18" charset="0"/>
              </a:rPr>
              <a:t>Apoyos</a:t>
            </a:r>
            <a:r>
              <a:rPr lang="es-MX" sz="1150" b="1" dirty="0">
                <a:latin typeface="Georgia" pitchFamily="18" charset="0"/>
              </a:rPr>
              <a:t>, incentivos y </a:t>
            </a:r>
            <a:r>
              <a:rPr lang="es-MX" sz="1150" dirty="0">
                <a:latin typeface="Georgia" pitchFamily="18" charset="0"/>
              </a:rPr>
              <a:t>acceso a actividades de </a:t>
            </a:r>
            <a:r>
              <a:rPr lang="es-MX" sz="1150" b="1" dirty="0">
                <a:latin typeface="Georgia" pitchFamily="18" charset="0"/>
              </a:rPr>
              <a:t>desarrollo profesional</a:t>
            </a:r>
            <a:r>
              <a:rPr lang="es-MX" sz="1150" dirty="0">
                <a:latin typeface="Georgia" pitchFamily="18" charset="0"/>
              </a:rPr>
              <a:t>. </a:t>
            </a:r>
          </a:p>
        </p:txBody>
      </p:sp>
      <p:sp>
        <p:nvSpPr>
          <p:cNvPr id="44" name="43 Rectángulo redondeado"/>
          <p:cNvSpPr/>
          <p:nvPr/>
        </p:nvSpPr>
        <p:spPr>
          <a:xfrm>
            <a:off x="3779838" y="5038302"/>
            <a:ext cx="2847138" cy="134302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71450" indent="-171450" algn="just" eaLnBrk="1" hangingPunct="1">
              <a:buFont typeface="Wingdings" pitchFamily="2" charset="2"/>
              <a:buChar char="§"/>
              <a:defRPr/>
            </a:pPr>
            <a:r>
              <a:rPr lang="es-MX" sz="1200" dirty="0" smtClean="0">
                <a:latin typeface="Georgia" pitchFamily="18" charset="0"/>
              </a:rPr>
              <a:t>Asegurar que los </a:t>
            </a:r>
            <a:r>
              <a:rPr lang="es-MX" sz="1200" b="1" dirty="0" smtClean="0">
                <a:latin typeface="Georgia" pitchFamily="18" charset="0"/>
              </a:rPr>
              <a:t>mejores maestros permanezcan frente a grupo</a:t>
            </a:r>
            <a:r>
              <a:rPr lang="es-MX" sz="1200" dirty="0" smtClean="0">
                <a:latin typeface="Georgia" pitchFamily="18" charset="0"/>
              </a:rPr>
              <a:t>.</a:t>
            </a:r>
            <a:endParaRPr lang="es-MX" sz="1200" dirty="0">
              <a:latin typeface="Georgia" pitchFamily="18" charset="0"/>
            </a:endParaRPr>
          </a:p>
          <a:p>
            <a:pPr algn="just" eaLnBrk="1" hangingPunct="1">
              <a:defRPr/>
            </a:pPr>
            <a:endParaRPr lang="es-MX" sz="1200" b="1" dirty="0">
              <a:latin typeface="Georgia" pitchFamily="18" charset="0"/>
            </a:endParaRPr>
          </a:p>
          <a:p>
            <a:pPr marL="171450" indent="-171450" algn="just" eaLnBrk="1" hangingPunct="1">
              <a:buFont typeface="Wingdings" pitchFamily="2" charset="2"/>
              <a:buChar char="§"/>
              <a:defRPr/>
            </a:pPr>
            <a:r>
              <a:rPr lang="es-MX" sz="1200" dirty="0" smtClean="0">
                <a:latin typeface="Georgia" pitchFamily="18" charset="0"/>
              </a:rPr>
              <a:t>Posibilidad de ingresar </a:t>
            </a:r>
            <a:r>
              <a:rPr lang="es-MX" sz="1200" dirty="0">
                <a:latin typeface="Georgia" pitchFamily="18" charset="0"/>
              </a:rPr>
              <a:t>a </a:t>
            </a:r>
            <a:r>
              <a:rPr lang="es-MX" sz="1200" b="1" dirty="0">
                <a:latin typeface="Georgia" pitchFamily="18" charset="0"/>
              </a:rPr>
              <a:t>programas de </a:t>
            </a:r>
            <a:r>
              <a:rPr lang="es-MX" sz="1200" b="1" dirty="0" smtClean="0">
                <a:latin typeface="Georgia" pitchFamily="18" charset="0"/>
              </a:rPr>
              <a:t>regularización</a:t>
            </a:r>
            <a:r>
              <a:rPr lang="es-MX" sz="1200" dirty="0" smtClean="0">
                <a:latin typeface="Georgia" pitchFamily="18" charset="0"/>
              </a:rPr>
              <a:t>. </a:t>
            </a:r>
            <a:endParaRPr lang="es-MX" sz="1200" dirty="0">
              <a:latin typeface="Georgia" pitchFamily="18" charset="0"/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1" y="1797575"/>
            <a:ext cx="1208576" cy="141096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MX" sz="1200" b="1" dirty="0">
                <a:solidFill>
                  <a:srgbClr val="C00000"/>
                </a:solidFill>
                <a:latin typeface="Georgia" pitchFamily="18" charset="0"/>
              </a:rPr>
              <a:t>Concursos de oposición públicos</a:t>
            </a:r>
          </a:p>
        </p:txBody>
      </p:sp>
      <p:sp>
        <p:nvSpPr>
          <p:cNvPr id="23" name="22 Cerrar llave"/>
          <p:cNvSpPr/>
          <p:nvPr/>
        </p:nvSpPr>
        <p:spPr>
          <a:xfrm flipH="1">
            <a:off x="3491880" y="1268760"/>
            <a:ext cx="144462" cy="251936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MX" sz="1100"/>
          </a:p>
        </p:txBody>
      </p:sp>
      <p:sp>
        <p:nvSpPr>
          <p:cNvPr id="25" name="24 Rectángulo redondeado"/>
          <p:cNvSpPr/>
          <p:nvPr/>
        </p:nvSpPr>
        <p:spPr>
          <a:xfrm>
            <a:off x="6818614" y="1753446"/>
            <a:ext cx="2231802" cy="145509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tx1"/>
                </a:solidFill>
                <a:latin typeface="Georgia" pitchFamily="18" charset="0"/>
              </a:rPr>
              <a:t>Mérito</a:t>
            </a:r>
          </a:p>
          <a:p>
            <a:pPr algn="ctr" eaLnBrk="1" hangingPunct="1">
              <a:defRPr/>
            </a:pPr>
            <a:endParaRPr lang="es-MX" sz="16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tx1"/>
                </a:solidFill>
                <a:latin typeface="Georgia" pitchFamily="18" charset="0"/>
              </a:rPr>
              <a:t>Idoneidad de conocimientos y capacidades</a:t>
            </a:r>
            <a:endParaRPr lang="es-MX" sz="16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26" name="25 Rectángulo redondeado"/>
          <p:cNvSpPr/>
          <p:nvPr/>
        </p:nvSpPr>
        <p:spPr>
          <a:xfrm>
            <a:off x="6814663" y="4077072"/>
            <a:ext cx="2231802" cy="91958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MX" sz="1400" b="1" dirty="0">
                <a:solidFill>
                  <a:schemeClr val="tx1"/>
                </a:solidFill>
                <a:latin typeface="Georgia" pitchFamily="18" charset="0"/>
              </a:rPr>
              <a:t>Desempeño destacado y cumplimiento de su </a:t>
            </a:r>
            <a:r>
              <a:rPr lang="es-MX" sz="1400" b="1" dirty="0" smtClean="0">
                <a:solidFill>
                  <a:schemeClr val="tx1"/>
                </a:solidFill>
                <a:latin typeface="Georgia" pitchFamily="18" charset="0"/>
              </a:rPr>
              <a:t>responsabilidad</a:t>
            </a:r>
            <a:endParaRPr lang="es-MX" sz="14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28" name="27 Rectángulo redondeado"/>
          <p:cNvSpPr/>
          <p:nvPr/>
        </p:nvSpPr>
        <p:spPr>
          <a:xfrm>
            <a:off x="6815327" y="5301208"/>
            <a:ext cx="2231802" cy="83096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MX" sz="1400" b="1" dirty="0" smtClean="0">
                <a:solidFill>
                  <a:schemeClr val="tx1"/>
                </a:solidFill>
                <a:latin typeface="Georgia" pitchFamily="18" charset="0"/>
              </a:rPr>
              <a:t>Resultados satisfactorios en evaluaciones</a:t>
            </a:r>
            <a:endParaRPr lang="es-MX" sz="1400" b="1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41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755576" y="4509120"/>
            <a:ext cx="2664296" cy="792088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  <a:latin typeface="Georgia" pitchFamily="18" charset="0"/>
              </a:rPr>
              <a:t>Docentes de nuevo </a:t>
            </a:r>
          </a:p>
          <a:p>
            <a:pPr algn="ctr"/>
            <a:r>
              <a:rPr lang="es-MX" sz="2000" b="1" dirty="0">
                <a:solidFill>
                  <a:schemeClr val="tx1"/>
                </a:solidFill>
                <a:latin typeface="Georgia" pitchFamily="18" charset="0"/>
              </a:rPr>
              <a:t>i</a:t>
            </a:r>
            <a:r>
              <a:rPr lang="es-MX" sz="2000" b="1" dirty="0" smtClean="0">
                <a:solidFill>
                  <a:schemeClr val="tx1"/>
                </a:solidFill>
                <a:latin typeface="Georgia" pitchFamily="18" charset="0"/>
              </a:rPr>
              <a:t>ngreso</a:t>
            </a:r>
            <a:endParaRPr lang="es-MX" sz="20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658405" y="4509120"/>
            <a:ext cx="4903659" cy="792088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es-MX" sz="1600" dirty="0" smtClean="0">
                <a:solidFill>
                  <a:schemeClr val="tx1"/>
                </a:solidFill>
                <a:latin typeface="Georgia" pitchFamily="18" charset="0"/>
              </a:rPr>
              <a:t>Acompañamiento de un tutor</a:t>
            </a:r>
          </a:p>
        </p:txBody>
      </p:sp>
      <p:cxnSp>
        <p:nvCxnSpPr>
          <p:cNvPr id="19" name="18 Conector recto"/>
          <p:cNvCxnSpPr>
            <a:stCxn id="12" idx="3"/>
          </p:cNvCxnSpPr>
          <p:nvPr/>
        </p:nvCxnSpPr>
        <p:spPr>
          <a:xfrm>
            <a:off x="3419872" y="4905164"/>
            <a:ext cx="216024" cy="18002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42" name="41 Rectángulo"/>
          <p:cNvSpPr/>
          <p:nvPr/>
        </p:nvSpPr>
        <p:spPr>
          <a:xfrm>
            <a:off x="864096" y="22854"/>
            <a:ext cx="8388424" cy="1223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200" b="1" dirty="0">
                <a:solidFill>
                  <a:prstClr val="black"/>
                </a:solidFill>
                <a:latin typeface="Georgia" pitchFamily="18" charset="0"/>
              </a:rPr>
              <a:t>6. El desafío de la </a:t>
            </a:r>
            <a:r>
              <a:rPr lang="es-MX" sz="2200" b="1" dirty="0" smtClean="0">
                <a:solidFill>
                  <a:prstClr val="black"/>
                </a:solidFill>
                <a:latin typeface="Georgia" pitchFamily="18" charset="0"/>
              </a:rPr>
              <a:t>profesionalización docente </a:t>
            </a:r>
            <a:r>
              <a:rPr lang="es-MX" sz="2200" b="1" dirty="0">
                <a:solidFill>
                  <a:prstClr val="black"/>
                </a:solidFill>
                <a:latin typeface="Georgia" pitchFamily="18" charset="0"/>
              </a:rPr>
              <a:t>y directiva</a:t>
            </a:r>
            <a:r>
              <a:rPr lang="es-MX" sz="2200" b="1" dirty="0" smtClean="0">
                <a:solidFill>
                  <a:prstClr val="black"/>
                </a:solidFill>
                <a:latin typeface="Georgia" pitchFamily="18" charset="0"/>
              </a:rPr>
              <a:t>.</a:t>
            </a:r>
          </a:p>
          <a:p>
            <a:pPr algn="ctr"/>
            <a:r>
              <a:rPr lang="es-MX" sz="1800" b="1" dirty="0" smtClean="0">
                <a:solidFill>
                  <a:schemeClr val="tx1"/>
                </a:solidFill>
                <a:latin typeface="Georgia" pitchFamily="18" charset="0"/>
              </a:rPr>
              <a:t>Las </a:t>
            </a:r>
            <a:r>
              <a:rPr lang="es-MX" sz="1800" b="1" dirty="0" smtClean="0">
                <a:solidFill>
                  <a:schemeClr val="tx1"/>
                </a:solidFill>
                <a:latin typeface="Georgia" pitchFamily="18" charset="0"/>
              </a:rPr>
              <a:t>ACADEMIAS y el acompañamiento de los nuevos docentes</a:t>
            </a:r>
          </a:p>
        </p:txBody>
      </p:sp>
      <p:grpSp>
        <p:nvGrpSpPr>
          <p:cNvPr id="21" name="Grupo 20"/>
          <p:cNvGrpSpPr/>
          <p:nvPr/>
        </p:nvGrpSpPr>
        <p:grpSpPr>
          <a:xfrm>
            <a:off x="457870" y="3033652"/>
            <a:ext cx="8074570" cy="683380"/>
            <a:chOff x="827867" y="1265417"/>
            <a:chExt cx="6805709" cy="518862"/>
          </a:xfrm>
        </p:grpSpPr>
        <p:sp>
          <p:nvSpPr>
            <p:cNvPr id="25" name="Rectángulo redondeado 24"/>
            <p:cNvSpPr/>
            <p:nvPr/>
          </p:nvSpPr>
          <p:spPr>
            <a:xfrm>
              <a:off x="827867" y="1317439"/>
              <a:ext cx="6797555" cy="46684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ectángulo 25"/>
            <p:cNvSpPr/>
            <p:nvPr/>
          </p:nvSpPr>
          <p:spPr>
            <a:xfrm>
              <a:off x="863367" y="1265417"/>
              <a:ext cx="6770209" cy="4394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800" b="0" kern="1200" dirty="0" smtClean="0">
                  <a:latin typeface="Georgia" pitchFamily="18" charset="0"/>
                </a:rPr>
                <a:t>35,348 aspirantes:  34,443 candidatos a plazas docentes y 905 a plazas directivas.</a:t>
              </a:r>
              <a:endParaRPr lang="es-MX" sz="1800" b="0" kern="1200" noProof="0" dirty="0">
                <a:latin typeface="Georgia" pitchFamily="18" charset="0"/>
              </a:endParaRP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467544" y="3822249"/>
            <a:ext cx="8064896" cy="614863"/>
            <a:chOff x="849694" y="1790407"/>
            <a:chExt cx="6797555" cy="466840"/>
          </a:xfrm>
        </p:grpSpPr>
        <p:sp>
          <p:nvSpPr>
            <p:cNvPr id="23" name="Rectángulo redondeado 22"/>
            <p:cNvSpPr/>
            <p:nvPr/>
          </p:nvSpPr>
          <p:spPr>
            <a:xfrm>
              <a:off x="849694" y="1790407"/>
              <a:ext cx="6797555" cy="46684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ectángulo 23"/>
            <p:cNvSpPr/>
            <p:nvPr/>
          </p:nvSpPr>
          <p:spPr>
            <a:xfrm>
              <a:off x="863367" y="1804080"/>
              <a:ext cx="6770209" cy="4394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800" b="0" i="0" kern="1200" noProof="0" dirty="0" smtClean="0">
                  <a:latin typeface="Georgia" pitchFamily="18" charset="0"/>
                </a:rPr>
                <a:t>De los docentes, 32.8% resultó idóneo</a:t>
              </a:r>
              <a:r>
                <a:rPr lang="es-MX" sz="1800" b="0" i="1" kern="1200" noProof="0" dirty="0" smtClean="0">
                  <a:latin typeface="Georgia" pitchFamily="18" charset="0"/>
                </a:rPr>
                <a:t>.</a:t>
              </a:r>
              <a:endParaRPr lang="es-MX" sz="1800" b="0" kern="1200" noProof="0" dirty="0">
                <a:latin typeface="Georgia" pitchFamily="18" charset="0"/>
              </a:endParaRPr>
            </a:p>
          </p:txBody>
        </p:sp>
      </p:grpSp>
      <p:grpSp>
        <p:nvGrpSpPr>
          <p:cNvPr id="29" name="Grupo 28"/>
          <p:cNvGrpSpPr/>
          <p:nvPr/>
        </p:nvGrpSpPr>
        <p:grpSpPr>
          <a:xfrm>
            <a:off x="497169" y="2336001"/>
            <a:ext cx="8084116" cy="660951"/>
            <a:chOff x="819821" y="726755"/>
            <a:chExt cx="6813755" cy="501833"/>
          </a:xfrm>
        </p:grpSpPr>
        <p:sp>
          <p:nvSpPr>
            <p:cNvPr id="30" name="Rectángulo redondeado 29"/>
            <p:cNvSpPr/>
            <p:nvPr/>
          </p:nvSpPr>
          <p:spPr>
            <a:xfrm>
              <a:off x="819821" y="761748"/>
              <a:ext cx="6797555" cy="46684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Rectángulo 30"/>
            <p:cNvSpPr/>
            <p:nvPr/>
          </p:nvSpPr>
          <p:spPr>
            <a:xfrm>
              <a:off x="863367" y="726755"/>
              <a:ext cx="6770209" cy="4394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24765" rIns="33020" bIns="2476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800" b="1" kern="1200" noProof="0" dirty="0" smtClean="0">
                  <a:latin typeface="Georgia" pitchFamily="18" charset="0"/>
                </a:rPr>
                <a:t>19 de julio: se concursaron 2,612 plazas docentes, 75,496 horas y 445 plazas directivas.</a:t>
              </a:r>
              <a:endParaRPr lang="es-MX" sz="1800" b="1" kern="1200" noProof="0" dirty="0">
                <a:latin typeface="Georgia" pitchFamily="18" charset="0"/>
              </a:endParaRPr>
            </a:p>
          </p:txBody>
        </p:sp>
      </p:grpSp>
      <p:sp>
        <p:nvSpPr>
          <p:cNvPr id="32" name="41 Rectángulo"/>
          <p:cNvSpPr/>
          <p:nvPr/>
        </p:nvSpPr>
        <p:spPr>
          <a:xfrm>
            <a:off x="395536" y="1268760"/>
            <a:ext cx="8280920" cy="10305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  <a:latin typeface="Georgia" pitchFamily="18" charset="0"/>
              </a:rPr>
              <a:t>CONCURSO DE INGRESO AL SERVICIO PROFESIONAL DOCENTE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755576" y="5373216"/>
            <a:ext cx="2664296" cy="72008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  <a:latin typeface="Georgia" pitchFamily="18" charset="0"/>
              </a:rPr>
              <a:t>Docentes en servicio</a:t>
            </a:r>
            <a:endParaRPr lang="es-MX" sz="20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3635896" y="5373216"/>
            <a:ext cx="4903659" cy="72008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es-MX" sz="1600" dirty="0" smtClean="0">
                <a:solidFill>
                  <a:schemeClr val="tx1"/>
                </a:solidFill>
                <a:latin typeface="Georgia" pitchFamily="18" charset="0"/>
              </a:rPr>
              <a:t>Acompañamiento de un asesor técnico pedagógico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07504" y="6085223"/>
            <a:ext cx="8856984" cy="440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latin typeface="Georgia" pitchFamily="18" charset="0"/>
              </a:rPr>
              <a:t>Se requiere en ambos casos el respalda de </a:t>
            </a:r>
            <a:r>
              <a:rPr lang="es-MX" sz="2000" b="1" dirty="0">
                <a:latin typeface="Georgia" pitchFamily="18" charset="0"/>
              </a:rPr>
              <a:t>las ACADEMIAS</a:t>
            </a:r>
          </a:p>
        </p:txBody>
      </p:sp>
    </p:spTree>
    <p:extLst>
      <p:ext uri="{BB962C8B-B14F-4D97-AF65-F5344CB8AC3E}">
        <p14:creationId xmlns:p14="http://schemas.microsoft.com/office/powerpoint/2010/main" val="332020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7229" y="27626"/>
            <a:ext cx="8577299" cy="1143000"/>
          </a:xfrm>
        </p:spPr>
        <p:txBody>
          <a:bodyPr/>
          <a:lstStyle/>
          <a:p>
            <a:r>
              <a:rPr lang="es-MX" sz="2200" b="1" dirty="0">
                <a:solidFill>
                  <a:prstClr val="black"/>
                </a:solidFill>
              </a:rPr>
              <a:t>6. El desafío de la </a:t>
            </a:r>
            <a:r>
              <a:rPr lang="es-MX" sz="2200" b="1" dirty="0" smtClean="0">
                <a:solidFill>
                  <a:prstClr val="black"/>
                </a:solidFill>
              </a:rPr>
              <a:t>profesionalización docente </a:t>
            </a:r>
            <a:r>
              <a:rPr lang="es-MX" sz="2200" b="1" dirty="0">
                <a:solidFill>
                  <a:prstClr val="black"/>
                </a:solidFill>
              </a:rPr>
              <a:t>y directiva</a:t>
            </a:r>
            <a:r>
              <a:rPr lang="es-MX" sz="2200" b="1" dirty="0" smtClean="0">
                <a:solidFill>
                  <a:prstClr val="black"/>
                </a:solidFill>
              </a:rPr>
              <a:t>.</a:t>
            </a:r>
            <a:r>
              <a:rPr lang="es-MX" sz="2400" b="1" dirty="0">
                <a:solidFill>
                  <a:prstClr val="black"/>
                </a:solidFill>
              </a:rPr>
              <a:t/>
            </a:r>
            <a:br>
              <a:rPr lang="es-MX" sz="2400" b="1" dirty="0">
                <a:solidFill>
                  <a:prstClr val="black"/>
                </a:solidFill>
              </a:rPr>
            </a:br>
            <a:r>
              <a:rPr lang="es-CL" sz="1600" b="1" dirty="0" smtClean="0"/>
              <a:t>Las ACADEMIAS deben </a:t>
            </a:r>
            <a:r>
              <a:rPr lang="es-CL" sz="1600" b="1" dirty="0"/>
              <a:t>impulsar </a:t>
            </a:r>
            <a:r>
              <a:rPr lang="es-CL" sz="1600" b="1" u="sng" dirty="0" smtClean="0"/>
              <a:t>acciones </a:t>
            </a:r>
            <a:r>
              <a:rPr lang="es-CL" sz="1600" b="1" u="sng" dirty="0"/>
              <a:t>de formación docente </a:t>
            </a:r>
            <a:r>
              <a:rPr lang="es-CL" sz="1600" b="1" u="sng" dirty="0" smtClean="0"/>
              <a:t>más eficaces</a:t>
            </a:r>
            <a:endParaRPr lang="es-CL" sz="1600" b="1" u="sng" dirty="0"/>
          </a:p>
        </p:txBody>
      </p:sp>
      <p:sp>
        <p:nvSpPr>
          <p:cNvPr id="4" name="Elipse 3"/>
          <p:cNvSpPr/>
          <p:nvPr/>
        </p:nvSpPr>
        <p:spPr>
          <a:xfrm>
            <a:off x="179512" y="2852936"/>
            <a:ext cx="4499992" cy="100811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 dirty="0"/>
          </a:p>
        </p:txBody>
      </p:sp>
      <p:sp>
        <p:nvSpPr>
          <p:cNvPr id="5" name="Rectángulo 4"/>
          <p:cNvSpPr/>
          <p:nvPr/>
        </p:nvSpPr>
        <p:spPr>
          <a:xfrm>
            <a:off x="566701" y="3068960"/>
            <a:ext cx="36452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b="1" dirty="0" smtClean="0">
                <a:latin typeface="Georgia" panose="02040502050405020303" pitchFamily="18" charset="0"/>
              </a:rPr>
              <a:t>Coherentes </a:t>
            </a:r>
            <a:r>
              <a:rPr lang="es-CL" sz="1600" b="1" dirty="0">
                <a:latin typeface="Georgia" panose="02040502050405020303" pitchFamily="18" charset="0"/>
              </a:rPr>
              <a:t>e </a:t>
            </a:r>
            <a:r>
              <a:rPr lang="es-CL" sz="1600" b="1" dirty="0" smtClean="0">
                <a:latin typeface="Georgia" panose="02040502050405020303" pitchFamily="18" charset="0"/>
              </a:rPr>
              <a:t>inte</a:t>
            </a:r>
            <a:r>
              <a:rPr lang="es-CL" sz="1600" dirty="0" smtClean="0">
                <a:latin typeface="Georgia" panose="02040502050405020303" pitchFamily="18" charset="0"/>
              </a:rPr>
              <a:t>gradas </a:t>
            </a:r>
            <a:r>
              <a:rPr lang="es-CL" sz="1600" dirty="0">
                <a:latin typeface="Georgia" panose="02040502050405020303" pitchFamily="18" charset="0"/>
              </a:rPr>
              <a:t>con otras </a:t>
            </a:r>
            <a:r>
              <a:rPr lang="es-CL" sz="1600" dirty="0" smtClean="0">
                <a:latin typeface="Georgia" panose="02040502050405020303" pitchFamily="18" charset="0"/>
              </a:rPr>
              <a:t>intervenciones </a:t>
            </a:r>
            <a:r>
              <a:rPr lang="es-CL" sz="1600" dirty="0">
                <a:latin typeface="Georgia" panose="02040502050405020303" pitchFamily="18" charset="0"/>
              </a:rPr>
              <a:t>(currículo, evaluación)</a:t>
            </a:r>
            <a:endParaRPr lang="es-MX" sz="1600" dirty="0">
              <a:latin typeface="Georgia" panose="02040502050405020303" pitchFamily="18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4932040" y="3501008"/>
            <a:ext cx="2853171" cy="1008112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 dirty="0"/>
          </a:p>
        </p:txBody>
      </p:sp>
      <p:sp>
        <p:nvSpPr>
          <p:cNvPr id="7" name="Rectángulo 6"/>
          <p:cNvSpPr/>
          <p:nvPr/>
        </p:nvSpPr>
        <p:spPr>
          <a:xfrm>
            <a:off x="5130355" y="3708321"/>
            <a:ext cx="24659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b="1" dirty="0" smtClean="0">
                <a:latin typeface="Georgia" panose="02040502050405020303" pitchFamily="18" charset="0"/>
              </a:rPr>
              <a:t>Planeadas </a:t>
            </a:r>
            <a:r>
              <a:rPr lang="es-CL" sz="1600" b="1" dirty="0">
                <a:latin typeface="Georgia" panose="02040502050405020303" pitchFamily="18" charset="0"/>
              </a:rPr>
              <a:t>y </a:t>
            </a:r>
            <a:r>
              <a:rPr lang="es-CL" sz="1600" b="1" dirty="0" smtClean="0">
                <a:latin typeface="Georgia" panose="02040502050405020303" pitchFamily="18" charset="0"/>
              </a:rPr>
              <a:t>sistemáticas</a:t>
            </a:r>
            <a:endParaRPr lang="es-CL" sz="1600" b="1" dirty="0">
              <a:latin typeface="Georgia" panose="02040502050405020303" pitchFamily="18" charset="0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4788024" y="4509120"/>
            <a:ext cx="3816424" cy="1008112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 dirty="0"/>
          </a:p>
        </p:txBody>
      </p:sp>
      <p:sp>
        <p:nvSpPr>
          <p:cNvPr id="11" name="Rectángulo 10"/>
          <p:cNvSpPr/>
          <p:nvPr/>
        </p:nvSpPr>
        <p:spPr>
          <a:xfrm>
            <a:off x="4932040" y="4716433"/>
            <a:ext cx="3672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dirty="0" smtClean="0">
                <a:latin typeface="Georgia" panose="02040502050405020303" pitchFamily="18" charset="0"/>
              </a:rPr>
              <a:t>Vinculadas </a:t>
            </a:r>
            <a:r>
              <a:rPr lang="es-MX" sz="1600" b="1" dirty="0">
                <a:latin typeface="Georgia" panose="02040502050405020303" pitchFamily="18" charset="0"/>
              </a:rPr>
              <a:t>a las necesidades del maestro </a:t>
            </a:r>
            <a:r>
              <a:rPr lang="es-MX" sz="1600" dirty="0">
                <a:latin typeface="Georgia" panose="02040502050405020303" pitchFamily="18" charset="0"/>
              </a:rPr>
              <a:t>(</a:t>
            </a:r>
            <a:r>
              <a:rPr lang="es-MX" sz="1600" dirty="0" smtClean="0">
                <a:latin typeface="Georgia" panose="02040502050405020303" pitchFamily="18" charset="0"/>
              </a:rPr>
              <a:t>orientadas al </a:t>
            </a:r>
            <a:r>
              <a:rPr lang="es-MX" sz="1600" dirty="0">
                <a:latin typeface="Georgia" panose="02040502050405020303" pitchFamily="18" charset="0"/>
              </a:rPr>
              <a:t>maestro)</a:t>
            </a:r>
          </a:p>
        </p:txBody>
      </p:sp>
      <p:sp>
        <p:nvSpPr>
          <p:cNvPr id="14" name="Elipse 13"/>
          <p:cNvSpPr/>
          <p:nvPr/>
        </p:nvSpPr>
        <p:spPr>
          <a:xfrm>
            <a:off x="1475656" y="5173066"/>
            <a:ext cx="4104457" cy="149629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 dirty="0"/>
          </a:p>
        </p:txBody>
      </p:sp>
      <p:sp>
        <p:nvSpPr>
          <p:cNvPr id="15" name="Rectángulo 14"/>
          <p:cNvSpPr/>
          <p:nvPr/>
        </p:nvSpPr>
        <p:spPr>
          <a:xfrm>
            <a:off x="1964284" y="5395874"/>
            <a:ext cx="31860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dirty="0" smtClean="0">
                <a:latin typeface="Georgia" panose="02040502050405020303" pitchFamily="18" charset="0"/>
              </a:rPr>
              <a:t>Enfocadas </a:t>
            </a:r>
            <a:r>
              <a:rPr lang="es-MX" sz="1600" b="1" dirty="0">
                <a:latin typeface="Georgia" panose="02040502050405020303" pitchFamily="18" charset="0"/>
              </a:rPr>
              <a:t>en el contenido disciplinario </a:t>
            </a:r>
            <a:r>
              <a:rPr lang="es-MX" sz="1600" dirty="0">
                <a:latin typeface="Georgia" panose="02040502050405020303" pitchFamily="18" charset="0"/>
              </a:rPr>
              <a:t>y en </a:t>
            </a:r>
            <a:r>
              <a:rPr lang="es-MX" sz="1600" b="1" dirty="0">
                <a:latin typeface="Georgia" panose="02040502050405020303" pitchFamily="18" charset="0"/>
              </a:rPr>
              <a:t>cómo el maestro debe involucrar a los alumnos</a:t>
            </a:r>
            <a:r>
              <a:rPr lang="es-MX" sz="1600" dirty="0">
                <a:latin typeface="Georgia" panose="02040502050405020303" pitchFamily="18" charset="0"/>
              </a:rPr>
              <a:t> en su aprendizaje</a:t>
            </a:r>
          </a:p>
        </p:txBody>
      </p:sp>
      <p:sp>
        <p:nvSpPr>
          <p:cNvPr id="16" name="Elipse 15"/>
          <p:cNvSpPr/>
          <p:nvPr/>
        </p:nvSpPr>
        <p:spPr>
          <a:xfrm>
            <a:off x="835968" y="4005064"/>
            <a:ext cx="3816424" cy="1008112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 dirty="0"/>
          </a:p>
        </p:txBody>
      </p:sp>
      <p:sp>
        <p:nvSpPr>
          <p:cNvPr id="17" name="Rectángulo 16"/>
          <p:cNvSpPr/>
          <p:nvPr/>
        </p:nvSpPr>
        <p:spPr>
          <a:xfrm>
            <a:off x="1043608" y="4212377"/>
            <a:ext cx="3384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dirty="0" smtClean="0">
                <a:latin typeface="Georgia" panose="02040502050405020303" pitchFamily="18" charset="0"/>
              </a:rPr>
              <a:t>Sustentadas </a:t>
            </a:r>
            <a:r>
              <a:rPr lang="es-MX" sz="1600" b="1" dirty="0">
                <a:latin typeface="Georgia" panose="02040502050405020303" pitchFamily="18" charset="0"/>
              </a:rPr>
              <a:t>en la colaboración </a:t>
            </a:r>
            <a:r>
              <a:rPr lang="es-MX" sz="1600" dirty="0">
                <a:latin typeface="Georgia" panose="02040502050405020303" pitchFamily="18" charset="0"/>
              </a:rPr>
              <a:t>entre docentes</a:t>
            </a:r>
          </a:p>
        </p:txBody>
      </p:sp>
      <p:sp>
        <p:nvSpPr>
          <p:cNvPr id="18" name="Rectangle 3"/>
          <p:cNvSpPr>
            <a:spLocks noGrp="1"/>
          </p:cNvSpPr>
          <p:nvPr>
            <p:ph sz="quarter" idx="1"/>
          </p:nvPr>
        </p:nvSpPr>
        <p:spPr>
          <a:xfrm>
            <a:off x="612775" y="1237456"/>
            <a:ext cx="8153400" cy="1543472"/>
          </a:xfrm>
        </p:spPr>
        <p:txBody>
          <a:bodyPr/>
          <a:lstStyle/>
          <a:p>
            <a:pPr marL="0" indent="0">
              <a:buNone/>
            </a:pPr>
            <a:r>
              <a:rPr lang="es-CL" sz="1800" dirty="0" smtClean="0"/>
              <a:t>La </a:t>
            </a:r>
            <a:r>
              <a:rPr lang="es-CL" sz="1800" b="1" dirty="0" smtClean="0"/>
              <a:t>formación continua ha ganado c</a:t>
            </a:r>
            <a:r>
              <a:rPr lang="es-CL" sz="1800" dirty="0" smtClean="0"/>
              <a:t>entralidad</a:t>
            </a:r>
            <a:r>
              <a:rPr lang="es-CL" sz="1800" i="1" dirty="0" smtClean="0"/>
              <a:t> </a:t>
            </a:r>
            <a:r>
              <a:rPr lang="es-CL" sz="1800" dirty="0" smtClean="0"/>
              <a:t>porque busca compensar la falta o las debilidades de la formación inicial. Sin embargo, diversos estudios han demostrado sus deficiencias y su bajo impacto en la calidad de la educación. En consecuencia, se requiere que las academias incidan en la formación docente mediante acciones:</a:t>
            </a:r>
          </a:p>
          <a:p>
            <a:endParaRPr lang="es-CL" sz="1800" dirty="0" smtClean="0"/>
          </a:p>
          <a:p>
            <a:pPr lvl="1"/>
            <a:endParaRPr lang="es-CL" sz="1800" dirty="0"/>
          </a:p>
        </p:txBody>
      </p:sp>
    </p:spTree>
    <p:extLst>
      <p:ext uri="{BB962C8B-B14F-4D97-AF65-F5344CB8AC3E}">
        <p14:creationId xmlns:p14="http://schemas.microsoft.com/office/powerpoint/2010/main" val="392853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4097" y="0"/>
            <a:ext cx="8388423" cy="1196752"/>
          </a:xfrm>
        </p:spPr>
        <p:txBody>
          <a:bodyPr/>
          <a:lstStyle/>
          <a:p>
            <a:r>
              <a:rPr lang="es-MX" sz="2200" b="1" dirty="0">
                <a:solidFill>
                  <a:prstClr val="black"/>
                </a:solidFill>
              </a:rPr>
              <a:t>6. El desafío de la profesionalización docente y directiva.</a:t>
            </a:r>
            <a:r>
              <a:rPr lang="es-MX" sz="2400" b="1" dirty="0">
                <a:solidFill>
                  <a:prstClr val="black"/>
                </a:solidFill>
              </a:rPr>
              <a:t> </a:t>
            </a:r>
            <a:br>
              <a:rPr lang="es-MX" sz="2400" b="1" dirty="0">
                <a:solidFill>
                  <a:prstClr val="black"/>
                </a:solidFill>
              </a:rPr>
            </a:br>
            <a:r>
              <a:rPr lang="es-CL" sz="1600" b="1" dirty="0" smtClean="0"/>
              <a:t>¿Cómo participan las ACADEMIAS? </a:t>
            </a:r>
            <a:r>
              <a:rPr lang="es-MX" sz="1600" b="1" dirty="0" smtClean="0"/>
              <a:t>Los </a:t>
            </a:r>
            <a:r>
              <a:rPr lang="es-MX" sz="1600" b="1" dirty="0"/>
              <a:t>profesores de </a:t>
            </a:r>
            <a:r>
              <a:rPr lang="es-MX" sz="1600" b="1" dirty="0" smtClean="0"/>
              <a:t>bachillerato </a:t>
            </a:r>
            <a:r>
              <a:rPr lang="es-MX" sz="1600" b="1" dirty="0" smtClean="0"/>
              <a:t/>
            </a:r>
            <a:br>
              <a:rPr lang="es-MX" sz="1600" b="1" dirty="0" smtClean="0"/>
            </a:br>
            <a:r>
              <a:rPr lang="es-MX" sz="1600" b="1" dirty="0" smtClean="0"/>
              <a:t>necesitan </a:t>
            </a:r>
            <a:r>
              <a:rPr lang="es-MX" sz="1600" b="1" dirty="0"/>
              <a:t>fortalecer sus competencias didácticas y </a:t>
            </a:r>
            <a:r>
              <a:rPr lang="es-MX" sz="1600" b="1" dirty="0" smtClean="0"/>
              <a:t>disciplinares</a:t>
            </a:r>
            <a:endParaRPr lang="es-CL" sz="1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67581" y="2852936"/>
            <a:ext cx="8229600" cy="3456384"/>
          </a:xfrm>
          <a:ln w="38100">
            <a:solidFill>
              <a:schemeClr val="accent6"/>
            </a:solidFill>
          </a:ln>
        </p:spPr>
        <p:txBody>
          <a:bodyPr/>
          <a:lstStyle/>
          <a:p>
            <a:pPr lvl="1"/>
            <a:r>
              <a:rPr lang="es-CL" sz="2000" dirty="0" smtClean="0"/>
              <a:t>Tutoría: observación de clases</a:t>
            </a:r>
            <a:r>
              <a:rPr lang="es-CL" sz="2000" i="1" dirty="0" smtClean="0"/>
              <a:t>, retroalimentación</a:t>
            </a:r>
            <a:r>
              <a:rPr lang="es-CL" sz="2000" dirty="0" smtClean="0"/>
              <a:t>, </a:t>
            </a:r>
            <a:r>
              <a:rPr lang="es-CL" sz="2000" i="1" dirty="0" smtClean="0"/>
              <a:t>coaching</a:t>
            </a:r>
            <a:r>
              <a:rPr lang="es-CL" sz="2000" dirty="0" smtClean="0"/>
              <a:t> y colaboración en el aula. </a:t>
            </a:r>
          </a:p>
          <a:p>
            <a:pPr lvl="1"/>
            <a:r>
              <a:rPr lang="es-CL" sz="2000" i="1" dirty="0" smtClean="0"/>
              <a:t>Estudio de clases: </a:t>
            </a:r>
            <a:r>
              <a:rPr lang="es-CL" sz="2000" dirty="0" smtClean="0"/>
              <a:t>planificaciones de aula (planes de sesión) desarrolladas por maestros de manera colaborativa con observaciones posteriores y </a:t>
            </a:r>
            <a:r>
              <a:rPr lang="es-CL" sz="2000" i="1" dirty="0" smtClean="0"/>
              <a:t>retroalimentación concreta</a:t>
            </a:r>
            <a:r>
              <a:rPr lang="es-CL" sz="2000" dirty="0" smtClean="0"/>
              <a:t>.</a:t>
            </a:r>
          </a:p>
          <a:p>
            <a:pPr lvl="1"/>
            <a:r>
              <a:rPr lang="es-CL" sz="2000" i="1" dirty="0" smtClean="0"/>
              <a:t>Desarrollo de actividades de aula </a:t>
            </a:r>
            <a:r>
              <a:rPr lang="es-CL" sz="2000" dirty="0" smtClean="0"/>
              <a:t>a partir de modelos que explican cómo los alumnos piensan y solucionan problemas en un campo disciplinario.</a:t>
            </a:r>
          </a:p>
          <a:p>
            <a:pPr marL="457200" lvl="1" indent="0">
              <a:buNone/>
            </a:pPr>
            <a:r>
              <a:rPr lang="es-CL" b="1" dirty="0" smtClean="0"/>
              <a:t>Todas estas acciones se desarrollan mejor en las academias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00745" y="1364575"/>
            <a:ext cx="83632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El </a:t>
            </a:r>
            <a:r>
              <a:rPr lang="es-MX" sz="1800" dirty="0">
                <a:solidFill>
                  <a:prstClr val="black"/>
                </a:solidFill>
                <a:latin typeface="Georgia" panose="02040502050405020303" pitchFamily="18" charset="0"/>
              </a:rPr>
              <a:t>trabajo colegiado es más eficaz en el desarrollo de competencias docentes (didácticas/disciplinares) que asistir a cursos (exclusivamente). </a:t>
            </a:r>
            <a:endParaRPr lang="es-MX" sz="1800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MX" sz="1800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El </a:t>
            </a:r>
            <a:r>
              <a:rPr lang="es-MX" sz="1800" dirty="0">
                <a:solidFill>
                  <a:prstClr val="black"/>
                </a:solidFill>
                <a:latin typeface="Georgia" panose="02040502050405020303" pitchFamily="18" charset="0"/>
              </a:rPr>
              <a:t>trabajo colegiado tiene efectos sobre la calidad de la enseñanza en todo el </a:t>
            </a:r>
            <a:r>
              <a:rPr lang="es-MX" sz="1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plantel.</a:t>
            </a:r>
            <a:endParaRPr lang="es-MX" sz="1800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34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108444"/>
              </p:ext>
            </p:extLst>
          </p:nvPr>
        </p:nvGraphicFramePr>
        <p:xfrm>
          <a:off x="238263" y="1312749"/>
          <a:ext cx="8654217" cy="5099463"/>
        </p:xfrm>
        <a:graphic>
          <a:graphicData uri="http://schemas.openxmlformats.org/drawingml/2006/table">
            <a:tbl>
              <a:tblPr/>
              <a:tblGrid>
                <a:gridCol w="3546411"/>
                <a:gridCol w="2024166"/>
                <a:gridCol w="3083640"/>
              </a:tblGrid>
              <a:tr h="101000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 </a:t>
                      </a:r>
                      <a:r>
                        <a:rPr lang="es-MX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¿Con qué frecuencia se realizan reuniones académicas de los docentes?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Nacional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DGETI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75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754">
                <a:tc>
                  <a:txBody>
                    <a:bodyPr/>
                    <a:lstStyle/>
                    <a:p>
                      <a:pPr lvl="1" algn="l" fontAlgn="b"/>
                      <a:r>
                        <a:rPr lang="es-MX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</a:rPr>
                        <a:t>No se </a:t>
                      </a:r>
                      <a:r>
                        <a:rPr lang="es-MX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</a:rPr>
                        <a:t>realizan</a:t>
                      </a:r>
                      <a:endParaRPr lang="es-MX" sz="1800" b="0" i="0" u="none" strike="noStrike" dirty="0">
                        <a:solidFill>
                          <a:schemeClr val="bg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</a:rPr>
                        <a:t>4.2</a:t>
                      </a:r>
                      <a:endParaRPr lang="es-MX" sz="1800" b="0" i="0" u="none" strike="noStrike" dirty="0">
                        <a:solidFill>
                          <a:schemeClr val="bg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</a:rPr>
                        <a:t>0.3%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459351">
                <a:tc>
                  <a:txBody>
                    <a:bodyPr/>
                    <a:lstStyle/>
                    <a:p>
                      <a:pPr lvl="1" algn="l" fontAlgn="b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Una vez al mes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55.5</a:t>
                      </a:r>
                      <a:endParaRPr lang="es-MX" sz="1800" b="0" i="0" u="none" strike="noStrike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39.6%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531169">
                <a:tc>
                  <a:txBody>
                    <a:bodyPr/>
                    <a:lstStyle/>
                    <a:p>
                      <a:pPr lvl="1" algn="l" fontAlgn="b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Una vez cada dos meses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25.9</a:t>
                      </a:r>
                      <a:endParaRPr lang="es-MX" sz="1800" b="0" i="0" u="none" strike="noStrike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50.0%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31169">
                <a:tc>
                  <a:txBody>
                    <a:bodyPr/>
                    <a:lstStyle/>
                    <a:p>
                      <a:pPr lvl="1" algn="l" fontAlgn="b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Una vez cada tres meses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4.9</a:t>
                      </a:r>
                      <a:endParaRPr lang="es-MX" sz="1800" b="0" i="0" u="none" strike="noStrike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6.4%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</a:tr>
              <a:tr h="531169">
                <a:tc>
                  <a:txBody>
                    <a:bodyPr/>
                    <a:lstStyle/>
                    <a:p>
                      <a:pPr lvl="1" algn="l" fontAlgn="b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Una vez cada cuatro meses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0.8</a:t>
                      </a:r>
                      <a:endParaRPr lang="es-MX" sz="1800" b="0" i="0" u="none" strike="noStrike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1.2%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</a:tr>
              <a:tr h="531169">
                <a:tc>
                  <a:txBody>
                    <a:bodyPr/>
                    <a:lstStyle/>
                    <a:p>
                      <a:pPr lvl="1" algn="l" fontAlgn="b"/>
                      <a:r>
                        <a:rPr lang="es-MX" sz="1800" b="0" i="0" u="none" strike="noStrike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Una vez cada cinco meses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0.8</a:t>
                      </a:r>
                      <a:endParaRPr lang="es-MX" sz="1800" b="0" i="0" u="none" strike="noStrike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2.4%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</a:tr>
              <a:tr h="531169">
                <a:tc>
                  <a:txBody>
                    <a:bodyPr/>
                    <a:lstStyle/>
                    <a:p>
                      <a:pPr lvl="1" algn="l" fontAlgn="b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Una vez cada semestre o más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8.0</a:t>
                      </a:r>
                      <a:endParaRPr lang="es-MX" sz="1800" b="0" i="0" u="none" strike="noStrike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0.3%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</a:tr>
              <a:tr h="324754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       Total </a:t>
                      </a:r>
                      <a:r>
                        <a:rPr lang="es-MX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general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100.0</a:t>
                      </a:r>
                      <a:endParaRPr lang="es-MX" sz="1800" b="1" i="0" u="none" strike="noStrike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100.0</a:t>
                      </a:r>
                      <a:endParaRPr lang="es-MX" sz="1800" b="1" i="0" u="none" strike="noStrike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3" name="3 Rectángulo"/>
          <p:cNvSpPr/>
          <p:nvPr/>
        </p:nvSpPr>
        <p:spPr>
          <a:xfrm>
            <a:off x="827584" y="140677"/>
            <a:ext cx="846043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sz="2200" b="1" dirty="0">
                <a:solidFill>
                  <a:prstClr val="black"/>
                </a:solidFill>
                <a:latin typeface="Georgia" pitchFamily="18" charset="0"/>
              </a:rPr>
              <a:t>6. El desafío de la profesionalización docente y directiva.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sz="1800" b="1" dirty="0" smtClean="0">
                <a:solidFill>
                  <a:prstClr val="black"/>
                </a:solidFill>
                <a:latin typeface="Georgia" pitchFamily="18" charset="0"/>
                <a:cs typeface="+mn-cs"/>
              </a:rPr>
              <a:t>Debe promoverse el trabajo colegiado cada </a:t>
            </a:r>
            <a:r>
              <a:rPr lang="es-MX" sz="1800" b="1" dirty="0" smtClean="0">
                <a:solidFill>
                  <a:prstClr val="black"/>
                </a:solidFill>
                <a:latin typeface="Georgia" pitchFamily="18" charset="0"/>
                <a:cs typeface="+mn-cs"/>
              </a:rPr>
              <a:t>vez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sz="1800" b="1" dirty="0" smtClean="0">
                <a:solidFill>
                  <a:prstClr val="black"/>
                </a:solidFill>
                <a:latin typeface="Georgia" pitchFamily="18" charset="0"/>
                <a:cs typeface="+mn-cs"/>
              </a:rPr>
              <a:t> </a:t>
            </a:r>
            <a:r>
              <a:rPr lang="es-MX" sz="1800" b="1" dirty="0" smtClean="0">
                <a:solidFill>
                  <a:prstClr val="black"/>
                </a:solidFill>
                <a:latin typeface="Georgia" pitchFamily="18" charset="0"/>
                <a:cs typeface="+mn-cs"/>
              </a:rPr>
              <a:t>más sistemático y con mayor frecuencia</a:t>
            </a:r>
            <a:endParaRPr lang="es-MX" sz="1800" b="1" dirty="0">
              <a:solidFill>
                <a:prstClr val="black"/>
              </a:solidFill>
              <a:latin typeface="Georgia" pitchFamily="18" charset="0"/>
              <a:cs typeface="+mn-cs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213503" y="6581001"/>
            <a:ext cx="2795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sz="1000" dirty="0" smtClean="0">
                <a:solidFill>
                  <a:prstClr val="black"/>
                </a:solidFill>
                <a:latin typeface="Georgia" panose="02040502050405020303" pitchFamily="18" charset="0"/>
                <a:cs typeface="+mn-cs"/>
              </a:rPr>
              <a:t>ENLACE 2014, cuestionario directores</a:t>
            </a:r>
            <a:endParaRPr lang="es-MX" sz="1000" dirty="0">
              <a:solidFill>
                <a:prstClr val="black"/>
              </a:solidFill>
              <a:latin typeface="Georgia" panose="02040502050405020303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584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Rectángulo"/>
          <p:cNvSpPr/>
          <p:nvPr/>
        </p:nvSpPr>
        <p:spPr>
          <a:xfrm>
            <a:off x="720081" y="44624"/>
            <a:ext cx="8676455" cy="1080120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sz="2200" b="1" dirty="0">
                <a:solidFill>
                  <a:prstClr val="black"/>
                </a:solidFill>
                <a:latin typeface="Georgia" pitchFamily="18" charset="0"/>
              </a:rPr>
              <a:t>6. El desafío de la profesionalización docente y directiva</a:t>
            </a:r>
            <a:r>
              <a:rPr lang="es-MX" sz="2200" b="1" dirty="0" smtClean="0">
                <a:solidFill>
                  <a:prstClr val="black"/>
                </a:solidFill>
                <a:latin typeface="Georgia" pitchFamily="18" charset="0"/>
              </a:rPr>
              <a:t>.</a:t>
            </a:r>
            <a:endParaRPr lang="es-MX" sz="2200" b="1" dirty="0">
              <a:solidFill>
                <a:prstClr val="black"/>
              </a:solidFill>
              <a:latin typeface="Georgia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sz="1600" b="1" dirty="0" smtClean="0">
                <a:solidFill>
                  <a:prstClr val="black"/>
                </a:solidFill>
                <a:latin typeface="Georgia" pitchFamily="18" charset="0"/>
                <a:cs typeface="+mn-cs"/>
              </a:rPr>
              <a:t>Las ACADEMIAS deben establecer una agenda estratégica de sus tareas:</a:t>
            </a:r>
            <a:endParaRPr lang="es-MX" sz="1600" b="1" dirty="0">
              <a:solidFill>
                <a:prstClr val="black"/>
              </a:solidFill>
              <a:latin typeface="Georgia" pitchFamily="18" charset="0"/>
              <a:cs typeface="+mn-cs"/>
            </a:endParaRPr>
          </a:p>
        </p:txBody>
      </p:sp>
      <p:graphicFrame>
        <p:nvGraphicFramePr>
          <p:cNvPr id="4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902681"/>
              </p:ext>
            </p:extLst>
          </p:nvPr>
        </p:nvGraphicFramePr>
        <p:xfrm>
          <a:off x="179512" y="1340767"/>
          <a:ext cx="8712967" cy="489654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406739"/>
                <a:gridCol w="2153114"/>
                <a:gridCol w="2153114"/>
              </a:tblGrid>
              <a:tr h="1080121">
                <a:tc>
                  <a:txBody>
                    <a:bodyPr/>
                    <a:lstStyle/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ysClr val="windowText" lastClr="000000"/>
                          </a:solidFill>
                          <a:latin typeface="Georgia" panose="02040502050405020303" pitchFamily="18" charset="0"/>
                        </a:rPr>
                        <a:t>De los siguientes aspectos, ¿cuáles se analizan en las reuniones de los docentes? (%)</a:t>
                      </a:r>
                      <a:endParaRPr lang="es-MX" sz="1800" b="1" dirty="0" smtClean="0">
                        <a:solidFill>
                          <a:sysClr val="windowText" lastClr="000000"/>
                        </a:solidFill>
                        <a:latin typeface="Georgia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Nacional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DGETI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u="none" strike="noStrike" dirty="0" smtClean="0">
                          <a:effectLst/>
                          <a:latin typeface="Georgia" panose="02040502050405020303" pitchFamily="18" charset="0"/>
                        </a:rPr>
                        <a:t>Estratégias o técnicas</a:t>
                      </a:r>
                      <a:r>
                        <a:rPr lang="pt-BR" sz="1800" u="none" strike="noStrike" baseline="0" dirty="0" smtClean="0">
                          <a:effectLst/>
                          <a:latin typeface="Georgia" panose="02040502050405020303" pitchFamily="18" charset="0"/>
                        </a:rPr>
                        <a:t> p</a:t>
                      </a:r>
                      <a:r>
                        <a:rPr lang="pt-BR" sz="1800" u="none" strike="noStrike" dirty="0" smtClean="0">
                          <a:effectLst/>
                          <a:latin typeface="Georgia" panose="02040502050405020303" pitchFamily="18" charset="0"/>
                        </a:rPr>
                        <a:t>edagógicas</a:t>
                      </a:r>
                      <a:endParaRPr lang="pt-BR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Georgia" panose="02040502050405020303" pitchFamily="18" charset="0"/>
                        </a:rPr>
                        <a:t>91.5</a:t>
                      </a:r>
                      <a:endParaRPr lang="es-MX" dirty="0"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92.0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u="none" strike="noStrike" dirty="0" smtClean="0">
                          <a:effectLst/>
                          <a:latin typeface="Georgia" panose="02040502050405020303" pitchFamily="18" charset="0"/>
                        </a:rPr>
                        <a:t>Material bibliográfico o recursos didácticos</a:t>
                      </a:r>
                      <a:endParaRPr lang="es-MX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Georgia" panose="02040502050405020303" pitchFamily="18" charset="0"/>
                        </a:rPr>
                        <a:t>79.9</a:t>
                      </a:r>
                      <a:endParaRPr lang="es-MX" dirty="0"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93.8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u="none" strike="noStrike" dirty="0" smtClean="0">
                          <a:effectLst/>
                          <a:latin typeface="Georgia" panose="02040502050405020303" pitchFamily="18" charset="0"/>
                        </a:rPr>
                        <a:t>Índices de reprobación, deserción o ausentismo</a:t>
                      </a:r>
                      <a:endParaRPr lang="es-MX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Georgia" panose="02040502050405020303" pitchFamily="18" charset="0"/>
                        </a:rPr>
                        <a:t>94.1</a:t>
                      </a:r>
                      <a:endParaRPr lang="es-MX" dirty="0"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96.4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u="none" strike="noStrike" dirty="0" smtClean="0">
                          <a:effectLst/>
                          <a:latin typeface="Georgia" panose="02040502050405020303" pitchFamily="18" charset="0"/>
                        </a:rPr>
                        <a:t>Planeación didáctica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Georgia" panose="02040502050405020303" pitchFamily="18" charset="0"/>
                        </a:rPr>
                        <a:t>91.5</a:t>
                      </a:r>
                      <a:endParaRPr lang="es-MX" dirty="0"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95.5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CuadroTexto 8"/>
          <p:cNvSpPr txBox="1"/>
          <p:nvPr/>
        </p:nvSpPr>
        <p:spPr>
          <a:xfrm>
            <a:off x="6213503" y="6581001"/>
            <a:ext cx="2795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sz="1200" dirty="0" smtClean="0">
                <a:solidFill>
                  <a:prstClr val="black"/>
                </a:solidFill>
                <a:latin typeface="Georgia" panose="02040502050405020303" pitchFamily="18" charset="0"/>
                <a:cs typeface="+mn-cs"/>
              </a:rPr>
              <a:t>ENLACE 2014, cuestionario directores</a:t>
            </a:r>
            <a:endParaRPr lang="es-MX" sz="1200" dirty="0">
              <a:solidFill>
                <a:prstClr val="black"/>
              </a:solidFill>
              <a:latin typeface="Georgia" panose="02040502050405020303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701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861463"/>
              </p:ext>
            </p:extLst>
          </p:nvPr>
        </p:nvGraphicFramePr>
        <p:xfrm>
          <a:off x="179513" y="2666386"/>
          <a:ext cx="8751530" cy="3553194"/>
        </p:xfrm>
        <a:graphic>
          <a:graphicData uri="http://schemas.openxmlformats.org/drawingml/2006/table">
            <a:tbl>
              <a:tblPr/>
              <a:tblGrid>
                <a:gridCol w="5949134"/>
                <a:gridCol w="1679615"/>
                <a:gridCol w="1122781"/>
              </a:tblGrid>
              <a:tr h="414316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 </a:t>
                      </a:r>
                      <a:r>
                        <a:rPr lang="es-MX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Hay grave o muy grave situación de: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NACIONAL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DGETI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1431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Retardos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12.7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16.1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1431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Ausentismo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15.6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20.5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14316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Terminar la clase antes del tiempo establecido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11.9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17.0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14316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Falta de control de grupo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14.4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17.3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14316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Bajo nivel de preparación académico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13.7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15.5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52982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Deficiente manejo de tecnologías para la información y comunicación de los docentes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16.1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26.2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41431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Falta de actualización en estrategias didácticas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20.1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24.4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827584" y="48750"/>
            <a:ext cx="8460432" cy="1148001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sz="2200" b="1" dirty="0">
                <a:solidFill>
                  <a:prstClr val="black"/>
                </a:solidFill>
                <a:latin typeface="Georgia" pitchFamily="18" charset="0"/>
              </a:rPr>
              <a:t>6. El desafío de la profesionalización docente y directiva</a:t>
            </a:r>
            <a:r>
              <a:rPr lang="es-MX" sz="2200" b="1" dirty="0" smtClean="0">
                <a:solidFill>
                  <a:prstClr val="black"/>
                </a:solidFill>
                <a:latin typeface="Georgia" pitchFamily="18" charset="0"/>
              </a:rPr>
              <a:t>.</a:t>
            </a:r>
            <a:endParaRPr lang="es-MX" sz="2200" b="1" dirty="0">
              <a:solidFill>
                <a:prstClr val="black"/>
              </a:solidFill>
              <a:latin typeface="Georgia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sz="1600" b="1" dirty="0" smtClean="0">
                <a:solidFill>
                  <a:prstClr val="black"/>
                </a:solidFill>
                <a:latin typeface="Georgia" pitchFamily="18" charset="0"/>
                <a:cs typeface="+mn-cs"/>
              </a:rPr>
              <a:t>Las ACADEMIAS deben estar al tanto de la situación </a:t>
            </a:r>
            <a:r>
              <a:rPr lang="es-MX" sz="1600" b="1" dirty="0" smtClean="0">
                <a:solidFill>
                  <a:prstClr val="black"/>
                </a:solidFill>
                <a:latin typeface="Georgia" pitchFamily="18" charset="0"/>
                <a:cs typeface="+mn-cs"/>
              </a:rPr>
              <a:t>del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sz="1600" b="1" dirty="0" smtClean="0">
                <a:solidFill>
                  <a:prstClr val="black"/>
                </a:solidFill>
                <a:latin typeface="Georgia" pitchFamily="18" charset="0"/>
                <a:cs typeface="+mn-cs"/>
              </a:rPr>
              <a:t> </a:t>
            </a:r>
            <a:r>
              <a:rPr lang="es-MX" sz="1600" b="1" dirty="0" smtClean="0">
                <a:solidFill>
                  <a:prstClr val="black"/>
                </a:solidFill>
                <a:latin typeface="Georgia" pitchFamily="18" charset="0"/>
                <a:cs typeface="+mn-cs"/>
              </a:rPr>
              <a:t>ambiente escolar e impulsar acciones de mejora</a:t>
            </a:r>
            <a:endParaRPr lang="es-MX" sz="1600" b="1" dirty="0">
              <a:solidFill>
                <a:prstClr val="black"/>
              </a:solidFill>
              <a:latin typeface="Georgia" pitchFamily="18" charset="0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309780" y="1484784"/>
            <a:ext cx="556163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sz="1800" dirty="0" smtClean="0">
                <a:solidFill>
                  <a:prstClr val="black"/>
                </a:solidFill>
                <a:latin typeface="Georgia" panose="02040502050405020303" pitchFamily="18" charset="0"/>
                <a:cs typeface="+mn-cs"/>
              </a:rPr>
              <a:t>Aunque se señala que las Academias abordan temas estratégicos para la enseñanza en sus reuniones, </a:t>
            </a:r>
            <a:r>
              <a:rPr lang="es-MX" sz="1800" b="1" dirty="0" smtClean="0">
                <a:solidFill>
                  <a:prstClr val="black"/>
                </a:solidFill>
                <a:latin typeface="Georgia" panose="02040502050405020303" pitchFamily="18" charset="0"/>
                <a:cs typeface="+mn-cs"/>
              </a:rPr>
              <a:t>no siempre tienen buenos resultados</a:t>
            </a:r>
            <a:endParaRPr lang="es-MX" sz="1800" b="1" dirty="0">
              <a:solidFill>
                <a:prstClr val="black"/>
              </a:solidFill>
              <a:latin typeface="Georgia" panose="02040502050405020303" pitchFamily="18" charset="0"/>
              <a:cs typeface="+mn-cs"/>
            </a:endParaRPr>
          </a:p>
        </p:txBody>
      </p:sp>
      <p:cxnSp>
        <p:nvCxnSpPr>
          <p:cNvPr id="3" name="Conector angular 2"/>
          <p:cNvCxnSpPr>
            <a:stCxn id="7" idx="3"/>
          </p:cNvCxnSpPr>
          <p:nvPr/>
        </p:nvCxnSpPr>
        <p:spPr>
          <a:xfrm>
            <a:off x="6871416" y="1946449"/>
            <a:ext cx="1403678" cy="719939"/>
          </a:xfrm>
          <a:prstGeom prst="bentConnector3">
            <a:avLst>
              <a:gd name="adj1" fmla="val 99888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86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720080" y="15596"/>
            <a:ext cx="8532440" cy="1143000"/>
          </a:xfrm>
        </p:spPr>
        <p:txBody>
          <a:bodyPr/>
          <a:lstStyle/>
          <a:p>
            <a:r>
              <a:rPr lang="es-MX" sz="2400" b="1" dirty="0" smtClean="0"/>
              <a:t>Principales desafíos de la educación media superior</a:t>
            </a:r>
            <a:endParaRPr lang="es-MX" sz="2400" b="1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376785502"/>
              </p:ext>
            </p:extLst>
          </p:nvPr>
        </p:nvGraphicFramePr>
        <p:xfrm>
          <a:off x="0" y="1268760"/>
          <a:ext cx="464400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3563294108"/>
              </p:ext>
            </p:extLst>
          </p:nvPr>
        </p:nvGraphicFramePr>
        <p:xfrm>
          <a:off x="4507530" y="1196752"/>
          <a:ext cx="464400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179512" y="1412776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rgbClr val="002060"/>
                </a:solidFill>
                <a:latin typeface="Georgia" pitchFamily="18" charset="0"/>
              </a:rPr>
              <a:t>1</a:t>
            </a:r>
            <a:endParaRPr lang="es-MX" sz="32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79512" y="2492896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rgbClr val="002060"/>
                </a:solidFill>
                <a:latin typeface="Georgia" pitchFamily="18" charset="0"/>
              </a:rPr>
              <a:t>2</a:t>
            </a:r>
            <a:endParaRPr lang="es-MX" sz="32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79512" y="3573016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rgbClr val="002060"/>
                </a:solidFill>
                <a:latin typeface="Georgia" pitchFamily="18" charset="0"/>
              </a:rPr>
              <a:t>3</a:t>
            </a:r>
            <a:endParaRPr lang="es-MX" sz="32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79512" y="4644425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rgbClr val="002060"/>
                </a:solidFill>
                <a:latin typeface="Georgia" pitchFamily="18" charset="0"/>
              </a:rPr>
              <a:t>4</a:t>
            </a:r>
            <a:endParaRPr lang="es-MX" sz="32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14097" y="5805264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rgbClr val="002060"/>
                </a:solidFill>
                <a:latin typeface="Georgia" pitchFamily="18" charset="0"/>
              </a:rPr>
              <a:t>5</a:t>
            </a:r>
            <a:endParaRPr lang="es-MX" sz="32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716016" y="1268760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rgbClr val="002060"/>
                </a:solidFill>
                <a:latin typeface="Georgia" pitchFamily="18" charset="0"/>
              </a:rPr>
              <a:t>6</a:t>
            </a:r>
            <a:endParaRPr lang="es-MX" sz="32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716016" y="2420888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rgbClr val="002060"/>
                </a:solidFill>
                <a:latin typeface="Georgia" pitchFamily="18" charset="0"/>
              </a:rPr>
              <a:t>7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4716016" y="3501008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rgbClr val="002060"/>
                </a:solidFill>
                <a:latin typeface="Georgia" pitchFamily="18" charset="0"/>
              </a:rPr>
              <a:t>8</a:t>
            </a:r>
            <a:endParaRPr lang="es-MX" sz="32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716016" y="4581128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rgbClr val="002060"/>
                </a:solidFill>
                <a:latin typeface="Georgia" pitchFamily="18" charset="0"/>
              </a:rPr>
              <a:t>9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4572000" y="566124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rgbClr val="002060"/>
                </a:solidFill>
                <a:latin typeface="Georgia" pitchFamily="18" charset="0"/>
              </a:rPr>
              <a:t>10</a:t>
            </a:r>
            <a:endParaRPr lang="es-MX" sz="3200" b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18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2088" y="24868"/>
            <a:ext cx="8460432" cy="1143000"/>
          </a:xfrm>
        </p:spPr>
        <p:txBody>
          <a:bodyPr>
            <a:noAutofit/>
          </a:bodyPr>
          <a:lstStyle/>
          <a:p>
            <a:r>
              <a:rPr lang="es-MX" sz="2200" b="1" dirty="0">
                <a:solidFill>
                  <a:prstClr val="black"/>
                </a:solidFill>
              </a:rPr>
              <a:t>6. El desafío de la profesionalización docente y directiva</a:t>
            </a:r>
            <a:r>
              <a:rPr lang="es-MX" sz="2200" b="1" dirty="0" smtClean="0">
                <a:solidFill>
                  <a:prstClr val="black"/>
                </a:solidFill>
              </a:rPr>
              <a:t>.</a:t>
            </a:r>
            <a:r>
              <a:rPr lang="es-MX" sz="2200" b="1" dirty="0">
                <a:solidFill>
                  <a:prstClr val="black"/>
                </a:solidFill>
              </a:rPr>
              <a:t/>
            </a:r>
            <a:br>
              <a:rPr lang="es-MX" sz="2200" b="1" dirty="0">
                <a:solidFill>
                  <a:prstClr val="black"/>
                </a:solidFill>
              </a:rPr>
            </a:br>
            <a:r>
              <a:rPr lang="es-MX" sz="1600" b="1" dirty="0" smtClean="0">
                <a:latin typeface="Georgia" panose="02040502050405020303" pitchFamily="18" charset="0"/>
              </a:rPr>
              <a:t>El impulso al trabajo de las ACADEMIAS </a:t>
            </a:r>
            <a:r>
              <a:rPr lang="es-MX" sz="1600" b="1" dirty="0" smtClean="0">
                <a:latin typeface="Georgia" panose="02040502050405020303" pitchFamily="18" charset="0"/>
              </a:rPr>
              <a:t>enfrenta</a:t>
            </a:r>
            <a:br>
              <a:rPr lang="es-MX" sz="1600" b="1" dirty="0" smtClean="0">
                <a:latin typeface="Georgia" panose="02040502050405020303" pitchFamily="18" charset="0"/>
              </a:rPr>
            </a:br>
            <a:r>
              <a:rPr lang="es-MX" sz="1600" b="1" dirty="0" smtClean="0">
                <a:latin typeface="Georgia" panose="02040502050405020303" pitchFamily="18" charset="0"/>
              </a:rPr>
              <a:t>tres </a:t>
            </a:r>
            <a:r>
              <a:rPr lang="es-MX" sz="1600" b="1" dirty="0">
                <a:latin typeface="Georgia" panose="02040502050405020303" pitchFamily="18" charset="0"/>
              </a:rPr>
              <a:t>tipos de </a:t>
            </a:r>
            <a:r>
              <a:rPr lang="es-MX" sz="1600" b="1" dirty="0" smtClean="0">
                <a:latin typeface="Georgia" panose="02040502050405020303" pitchFamily="18" charset="0"/>
              </a:rPr>
              <a:t>conductas particulares de los docentes:</a:t>
            </a:r>
            <a:endParaRPr lang="es-MX" sz="1600" b="1" dirty="0">
              <a:latin typeface="Georgia" panose="02040502050405020303" pitchFamily="18" charset="0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4962251"/>
              </p:ext>
            </p:extLst>
          </p:nvPr>
        </p:nvGraphicFramePr>
        <p:xfrm>
          <a:off x="107504" y="1423317"/>
          <a:ext cx="8928992" cy="4958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427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1135" y="31561"/>
            <a:ext cx="8460432" cy="1143000"/>
          </a:xfrm>
        </p:spPr>
        <p:txBody>
          <a:bodyPr>
            <a:noAutofit/>
          </a:bodyPr>
          <a:lstStyle/>
          <a:p>
            <a:r>
              <a:rPr lang="es-MX" sz="2200" b="1" dirty="0">
                <a:solidFill>
                  <a:prstClr val="black"/>
                </a:solidFill>
              </a:rPr>
              <a:t>6. El desafío de la profesionalización docente y directiva</a:t>
            </a:r>
            <a:r>
              <a:rPr lang="es-MX" sz="2200" b="1" dirty="0" smtClean="0">
                <a:solidFill>
                  <a:prstClr val="black"/>
                </a:solidFill>
              </a:rPr>
              <a:t>.</a:t>
            </a:r>
            <a:r>
              <a:rPr lang="es-MX" sz="2200" b="1" dirty="0">
                <a:solidFill>
                  <a:prstClr val="black"/>
                </a:solidFill>
              </a:rPr>
              <a:t/>
            </a:r>
            <a:br>
              <a:rPr lang="es-MX" sz="2200" b="1" dirty="0">
                <a:solidFill>
                  <a:prstClr val="black"/>
                </a:solidFill>
              </a:rPr>
            </a:br>
            <a:r>
              <a:rPr lang="es-MX" sz="1600" b="1" dirty="0" smtClean="0">
                <a:latin typeface="Georgia" panose="02040502050405020303" pitchFamily="18" charset="0"/>
              </a:rPr>
              <a:t>Reforzar el trabajo colegiado en los planteles para </a:t>
            </a:r>
            <a:r>
              <a:rPr lang="es-MX" sz="1600" b="1" dirty="0" smtClean="0">
                <a:latin typeface="Georgia" panose="02040502050405020303" pitchFamily="18" charset="0"/>
              </a:rPr>
              <a:t/>
            </a:r>
            <a:br>
              <a:rPr lang="es-MX" sz="1600" b="1" dirty="0" smtClean="0">
                <a:latin typeface="Georgia" panose="02040502050405020303" pitchFamily="18" charset="0"/>
              </a:rPr>
            </a:br>
            <a:r>
              <a:rPr lang="es-MX" sz="1600" b="1" dirty="0" smtClean="0">
                <a:latin typeface="Georgia" panose="02040502050405020303" pitchFamily="18" charset="0"/>
              </a:rPr>
              <a:t>construir </a:t>
            </a:r>
            <a:r>
              <a:rPr lang="es-MX" sz="1600" b="1" dirty="0" smtClean="0">
                <a:latin typeface="Georgia" panose="02040502050405020303" pitchFamily="18" charset="0"/>
              </a:rPr>
              <a:t>mejores ambientes de aprendizaje</a:t>
            </a:r>
            <a:endParaRPr lang="es-MX" sz="1600" b="1" dirty="0">
              <a:latin typeface="Georgia" panose="02040502050405020303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07504" y="2780928"/>
            <a:ext cx="8928992" cy="3477875"/>
          </a:xfrm>
          <a:prstGeom prst="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sz="2000" dirty="0">
                <a:solidFill>
                  <a:prstClr val="black"/>
                </a:solidFill>
                <a:latin typeface="Georgia" panose="02040502050405020303" pitchFamily="18" charset="0"/>
              </a:rPr>
              <a:t>En el trabajo colegiado los docentes pueden compartir sus experiencias y preocupaciones y se pueden construir respuestas en equipo: </a:t>
            </a:r>
          </a:p>
          <a:p>
            <a:pPr marL="742950" lvl="1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MX" sz="2000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742950" lvl="1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Planeación </a:t>
            </a:r>
            <a:r>
              <a:rPr lang="es-MX" sz="2000" dirty="0">
                <a:solidFill>
                  <a:prstClr val="black"/>
                </a:solidFill>
                <a:latin typeface="Georgia" panose="02040502050405020303" pitchFamily="18" charset="0"/>
              </a:rPr>
              <a:t>de clases </a:t>
            </a:r>
          </a:p>
          <a:p>
            <a:pPr marL="742950" lvl="1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prstClr val="black"/>
                </a:solidFill>
                <a:latin typeface="Georgia" panose="02040502050405020303" pitchFamily="18" charset="0"/>
              </a:rPr>
              <a:t>Técnicas de trabajo en aula </a:t>
            </a:r>
          </a:p>
          <a:p>
            <a:pPr marL="742950" lvl="1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prstClr val="black"/>
                </a:solidFill>
                <a:latin typeface="Georgia" panose="02040502050405020303" pitchFamily="18" charset="0"/>
              </a:rPr>
              <a:t>Desarrollo de competencias transversales de los alumnos entre materias </a:t>
            </a:r>
          </a:p>
          <a:p>
            <a:pPr marL="742950" lvl="1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prstClr val="black"/>
                </a:solidFill>
                <a:latin typeface="Georgia" panose="02040502050405020303" pitchFamily="18" charset="0"/>
              </a:rPr>
              <a:t>Análisis compartido de logro académico de los estudiantes y desarrollo de métodos de evaluación </a:t>
            </a:r>
          </a:p>
          <a:p>
            <a:pPr marL="742950" lvl="1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prstClr val="black"/>
                </a:solidFill>
                <a:latin typeface="Georgia" panose="02040502050405020303" pitchFamily="18" charset="0"/>
              </a:rPr>
              <a:t>Análisis de problemas comunes de los estudiantes que requieren respuestas compartidas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34703" y="1759887"/>
            <a:ext cx="8928992" cy="707886"/>
          </a:xfrm>
          <a:prstGeom prst="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sz="2000" dirty="0">
                <a:solidFill>
                  <a:prstClr val="black"/>
                </a:solidFill>
                <a:latin typeface="Georgia" panose="02040502050405020303" pitchFamily="18" charset="0"/>
                <a:cs typeface="+mn-cs"/>
              </a:rPr>
              <a:t>Los maestros pueden aprender de las experiencias de otros profesores: se rompe con el “aislamiento” de la tarea docente</a:t>
            </a:r>
          </a:p>
        </p:txBody>
      </p:sp>
    </p:spTree>
    <p:extLst>
      <p:ext uri="{BB962C8B-B14F-4D97-AF65-F5344CB8AC3E}">
        <p14:creationId xmlns:p14="http://schemas.microsoft.com/office/powerpoint/2010/main" val="92866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9414" y="0"/>
            <a:ext cx="8533106" cy="1143000"/>
          </a:xfrm>
        </p:spPr>
        <p:txBody>
          <a:bodyPr>
            <a:normAutofit/>
          </a:bodyPr>
          <a:lstStyle/>
          <a:p>
            <a:r>
              <a:rPr lang="es-MX" sz="2200" b="1" dirty="0">
                <a:solidFill>
                  <a:prstClr val="black"/>
                </a:solidFill>
              </a:rPr>
              <a:t>6. El desafío de la profesionalización docente y directiva</a:t>
            </a:r>
            <a:r>
              <a:rPr lang="es-MX" sz="2200" b="1" dirty="0" smtClean="0">
                <a:solidFill>
                  <a:prstClr val="black"/>
                </a:solidFill>
              </a:rPr>
              <a:t>.</a:t>
            </a:r>
            <a:r>
              <a:rPr lang="es-MX" sz="2400" b="1" dirty="0">
                <a:solidFill>
                  <a:prstClr val="black"/>
                </a:solidFill>
              </a:rPr>
              <a:t/>
            </a:r>
            <a:br>
              <a:rPr lang="es-MX" sz="2400" b="1" dirty="0">
                <a:solidFill>
                  <a:prstClr val="black"/>
                </a:solidFill>
              </a:rPr>
            </a:br>
            <a:r>
              <a:rPr lang="es-MX" sz="1600" b="1" dirty="0" smtClean="0">
                <a:latin typeface="Georgia" pitchFamily="18" charset="0"/>
              </a:rPr>
              <a:t>Materiales y actividades de apoyo para que las ACADEMIAS sean más efectivas </a:t>
            </a:r>
            <a:endParaRPr lang="es-MX" sz="1600" b="1" dirty="0">
              <a:latin typeface="Georgia" pitchFamily="18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107504" y="1556792"/>
            <a:ext cx="8788903" cy="4608512"/>
            <a:chOff x="148644" y="2419084"/>
            <a:chExt cx="8788903" cy="2464485"/>
          </a:xfrm>
        </p:grpSpPr>
        <p:sp>
          <p:nvSpPr>
            <p:cNvPr id="4" name="Forma libre 3"/>
            <p:cNvSpPr/>
            <p:nvPr/>
          </p:nvSpPr>
          <p:spPr>
            <a:xfrm>
              <a:off x="148644" y="3144451"/>
              <a:ext cx="2160239" cy="1208944"/>
            </a:xfrm>
            <a:custGeom>
              <a:avLst/>
              <a:gdLst>
                <a:gd name="connsiteX0" fmla="*/ 0 w 887526"/>
                <a:gd name="connsiteY0" fmla="*/ 343386 h 686772"/>
                <a:gd name="connsiteX1" fmla="*/ 443763 w 887526"/>
                <a:gd name="connsiteY1" fmla="*/ 0 h 686772"/>
                <a:gd name="connsiteX2" fmla="*/ 887526 w 887526"/>
                <a:gd name="connsiteY2" fmla="*/ 343386 h 686772"/>
                <a:gd name="connsiteX3" fmla="*/ 443763 w 887526"/>
                <a:gd name="connsiteY3" fmla="*/ 686772 h 686772"/>
                <a:gd name="connsiteX4" fmla="*/ 0 w 887526"/>
                <a:gd name="connsiteY4" fmla="*/ 343386 h 686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7526" h="686772">
                  <a:moveTo>
                    <a:pt x="0" y="343386"/>
                  </a:moveTo>
                  <a:cubicBezTo>
                    <a:pt x="0" y="153739"/>
                    <a:pt x="198679" y="0"/>
                    <a:pt x="443763" y="0"/>
                  </a:cubicBezTo>
                  <a:cubicBezTo>
                    <a:pt x="688847" y="0"/>
                    <a:pt x="887526" y="153739"/>
                    <a:pt x="887526" y="343386"/>
                  </a:cubicBezTo>
                  <a:cubicBezTo>
                    <a:pt x="887526" y="533033"/>
                    <a:pt x="688847" y="686772"/>
                    <a:pt x="443763" y="686772"/>
                  </a:cubicBezTo>
                  <a:cubicBezTo>
                    <a:pt x="198679" y="686772"/>
                    <a:pt x="0" y="533033"/>
                    <a:pt x="0" y="34338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63577" tIns="122165" rIns="163577" bIns="122165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1700" b="0" kern="1200" dirty="0" smtClean="0">
                  <a:solidFill>
                    <a:srgbClr val="000000"/>
                  </a:solidFill>
                  <a:latin typeface="Georgia" panose="02040502050405020303" pitchFamily="18" charset="0"/>
                  <a:ea typeface="Times New Roman" panose="02020603050405020304" pitchFamily="18" charset="0"/>
                </a:rPr>
                <a:t>Mejor </a:t>
              </a:r>
              <a:r>
                <a:rPr lang="es-MX" sz="1700" b="1" kern="1200" dirty="0" smtClean="0">
                  <a:solidFill>
                    <a:srgbClr val="000000"/>
                  </a:solidFill>
                  <a:latin typeface="Georgia" panose="02040502050405020303" pitchFamily="18" charset="0"/>
                  <a:ea typeface="Times New Roman" panose="02020603050405020304" pitchFamily="18" charset="0"/>
                </a:rPr>
                <a:t>manejo del tiempo</a:t>
              </a:r>
            </a:p>
          </p:txBody>
        </p:sp>
        <p:sp>
          <p:nvSpPr>
            <p:cNvPr id="7" name="Forma libre 6"/>
            <p:cNvSpPr/>
            <p:nvPr/>
          </p:nvSpPr>
          <p:spPr>
            <a:xfrm>
              <a:off x="1255766" y="2419084"/>
              <a:ext cx="2757483" cy="1113406"/>
            </a:xfrm>
            <a:custGeom>
              <a:avLst/>
              <a:gdLst>
                <a:gd name="connsiteX0" fmla="*/ 0 w 1317323"/>
                <a:gd name="connsiteY0" fmla="*/ 556703 h 1113406"/>
                <a:gd name="connsiteX1" fmla="*/ 658662 w 1317323"/>
                <a:gd name="connsiteY1" fmla="*/ 0 h 1113406"/>
                <a:gd name="connsiteX2" fmla="*/ 1317324 w 1317323"/>
                <a:gd name="connsiteY2" fmla="*/ 556703 h 1113406"/>
                <a:gd name="connsiteX3" fmla="*/ 658662 w 1317323"/>
                <a:gd name="connsiteY3" fmla="*/ 1113406 h 1113406"/>
                <a:gd name="connsiteX4" fmla="*/ 0 w 1317323"/>
                <a:gd name="connsiteY4" fmla="*/ 556703 h 1113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7323" h="1113406">
                  <a:moveTo>
                    <a:pt x="0" y="556703"/>
                  </a:moveTo>
                  <a:cubicBezTo>
                    <a:pt x="0" y="249244"/>
                    <a:pt x="294893" y="0"/>
                    <a:pt x="658662" y="0"/>
                  </a:cubicBezTo>
                  <a:cubicBezTo>
                    <a:pt x="1022431" y="0"/>
                    <a:pt x="1317324" y="249244"/>
                    <a:pt x="1317324" y="556703"/>
                  </a:cubicBezTo>
                  <a:cubicBezTo>
                    <a:pt x="1317324" y="864162"/>
                    <a:pt x="1022431" y="1113406"/>
                    <a:pt x="658662" y="1113406"/>
                  </a:cubicBezTo>
                  <a:cubicBezTo>
                    <a:pt x="294893" y="1113406"/>
                    <a:pt x="0" y="864162"/>
                    <a:pt x="0" y="556703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26519" tIns="184645" rIns="226519" bIns="184645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1700" kern="1200" dirty="0" smtClean="0">
                  <a:solidFill>
                    <a:srgbClr val="000000"/>
                  </a:solidFill>
                  <a:latin typeface="Georgia" panose="02040502050405020303" pitchFamily="18" charset="0"/>
                  <a:ea typeface="Times New Roman" panose="02020603050405020304" pitchFamily="18" charset="0"/>
                </a:rPr>
                <a:t>Desarrollo de </a:t>
              </a:r>
              <a:r>
                <a:rPr lang="es-MX" sz="1700" b="1" kern="1200" dirty="0" smtClean="0">
                  <a:solidFill>
                    <a:srgbClr val="000000"/>
                  </a:solidFill>
                  <a:latin typeface="Georgia" panose="02040502050405020303" pitchFamily="18" charset="0"/>
                  <a:ea typeface="Times New Roman" panose="02020603050405020304" pitchFamily="18" charset="0"/>
                </a:rPr>
                <a:t>mecanismos de trabajo colaborativo </a:t>
              </a:r>
              <a:r>
                <a:rPr lang="es-MX" sz="1700" kern="1200" dirty="0" smtClean="0">
                  <a:solidFill>
                    <a:srgbClr val="000000"/>
                  </a:solidFill>
                  <a:latin typeface="Georgia" panose="02040502050405020303" pitchFamily="18" charset="0"/>
                  <a:ea typeface="Times New Roman" panose="02020603050405020304" pitchFamily="18" charset="0"/>
                </a:rPr>
                <a:t>(incluida la resolución de conflictos)</a:t>
              </a:r>
              <a:endParaRPr lang="es-MX" sz="1600" kern="1200" dirty="0"/>
            </a:p>
          </p:txBody>
        </p:sp>
        <p:sp>
          <p:nvSpPr>
            <p:cNvPr id="8" name="Forma libre 7"/>
            <p:cNvSpPr/>
            <p:nvPr/>
          </p:nvSpPr>
          <p:spPr>
            <a:xfrm>
              <a:off x="2965520" y="3237320"/>
              <a:ext cx="2307870" cy="1406221"/>
            </a:xfrm>
            <a:custGeom>
              <a:avLst/>
              <a:gdLst>
                <a:gd name="connsiteX0" fmla="*/ 0 w 1443772"/>
                <a:gd name="connsiteY0" fmla="*/ 488139 h 976278"/>
                <a:gd name="connsiteX1" fmla="*/ 721886 w 1443772"/>
                <a:gd name="connsiteY1" fmla="*/ 0 h 976278"/>
                <a:gd name="connsiteX2" fmla="*/ 1443772 w 1443772"/>
                <a:gd name="connsiteY2" fmla="*/ 488139 h 976278"/>
                <a:gd name="connsiteX3" fmla="*/ 721886 w 1443772"/>
                <a:gd name="connsiteY3" fmla="*/ 976278 h 976278"/>
                <a:gd name="connsiteX4" fmla="*/ 0 w 1443772"/>
                <a:gd name="connsiteY4" fmla="*/ 488139 h 97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772" h="976278">
                  <a:moveTo>
                    <a:pt x="0" y="488139"/>
                  </a:moveTo>
                  <a:cubicBezTo>
                    <a:pt x="0" y="218547"/>
                    <a:pt x="323199" y="0"/>
                    <a:pt x="721886" y="0"/>
                  </a:cubicBezTo>
                  <a:cubicBezTo>
                    <a:pt x="1120573" y="0"/>
                    <a:pt x="1443772" y="218547"/>
                    <a:pt x="1443772" y="488139"/>
                  </a:cubicBezTo>
                  <a:cubicBezTo>
                    <a:pt x="1443772" y="757731"/>
                    <a:pt x="1120573" y="976278"/>
                    <a:pt x="721886" y="976278"/>
                  </a:cubicBezTo>
                  <a:cubicBezTo>
                    <a:pt x="323199" y="976278"/>
                    <a:pt x="0" y="757731"/>
                    <a:pt x="0" y="48813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45038" tIns="164563" rIns="245038" bIns="164563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1700" kern="1200" dirty="0" smtClean="0">
                  <a:solidFill>
                    <a:srgbClr val="000000"/>
                  </a:solidFill>
                  <a:latin typeface="Georgia" panose="02040502050405020303" pitchFamily="18" charset="0"/>
                  <a:ea typeface="Times New Roman" panose="02020603050405020304" pitchFamily="18" charset="0"/>
                </a:rPr>
                <a:t>Construcción de un </a:t>
              </a:r>
              <a:r>
                <a:rPr lang="es-MX" sz="1700" b="1" kern="1200" dirty="0" smtClean="0">
                  <a:solidFill>
                    <a:srgbClr val="000000"/>
                  </a:solidFill>
                  <a:latin typeface="Georgia" panose="02040502050405020303" pitchFamily="18" charset="0"/>
                  <a:ea typeface="Times New Roman" panose="02020603050405020304" pitchFamily="18" charset="0"/>
                </a:rPr>
                <a:t>ambiente de colaboración </a:t>
              </a:r>
              <a:r>
                <a:rPr lang="es-MX" sz="1700" kern="1200" dirty="0" smtClean="0">
                  <a:solidFill>
                    <a:srgbClr val="000000"/>
                  </a:solidFill>
                  <a:latin typeface="Georgia" panose="02040502050405020303" pitchFamily="18" charset="0"/>
                  <a:ea typeface="Times New Roman" panose="02020603050405020304" pitchFamily="18" charset="0"/>
                </a:rPr>
                <a:t>(no evadir la crítica)</a:t>
              </a:r>
            </a:p>
          </p:txBody>
        </p:sp>
        <p:sp>
          <p:nvSpPr>
            <p:cNvPr id="9" name="Forma libre 8"/>
            <p:cNvSpPr/>
            <p:nvPr/>
          </p:nvSpPr>
          <p:spPr>
            <a:xfrm>
              <a:off x="4355976" y="2419084"/>
              <a:ext cx="3362083" cy="1279615"/>
            </a:xfrm>
            <a:custGeom>
              <a:avLst/>
              <a:gdLst>
                <a:gd name="connsiteX0" fmla="*/ 0 w 3362083"/>
                <a:gd name="connsiteY0" fmla="*/ 515841 h 1031681"/>
                <a:gd name="connsiteX1" fmla="*/ 1681042 w 3362083"/>
                <a:gd name="connsiteY1" fmla="*/ 0 h 1031681"/>
                <a:gd name="connsiteX2" fmla="*/ 3362084 w 3362083"/>
                <a:gd name="connsiteY2" fmla="*/ 515841 h 1031681"/>
                <a:gd name="connsiteX3" fmla="*/ 1681042 w 3362083"/>
                <a:gd name="connsiteY3" fmla="*/ 1031682 h 1031681"/>
                <a:gd name="connsiteX4" fmla="*/ 0 w 3362083"/>
                <a:gd name="connsiteY4" fmla="*/ 515841 h 1031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083" h="1031681">
                  <a:moveTo>
                    <a:pt x="0" y="515841"/>
                  </a:moveTo>
                  <a:cubicBezTo>
                    <a:pt x="0" y="230950"/>
                    <a:pt x="752628" y="0"/>
                    <a:pt x="1681042" y="0"/>
                  </a:cubicBezTo>
                  <a:cubicBezTo>
                    <a:pt x="2609456" y="0"/>
                    <a:pt x="3362084" y="230950"/>
                    <a:pt x="3362084" y="515841"/>
                  </a:cubicBezTo>
                  <a:cubicBezTo>
                    <a:pt x="3362084" y="800732"/>
                    <a:pt x="2609456" y="1031682"/>
                    <a:pt x="1681042" y="1031682"/>
                  </a:cubicBezTo>
                  <a:cubicBezTo>
                    <a:pt x="752628" y="1031682"/>
                    <a:pt x="0" y="800732"/>
                    <a:pt x="0" y="515841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525968" tIns="172676" rIns="525968" bIns="172676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1700" kern="1200" dirty="0" smtClean="0">
                  <a:solidFill>
                    <a:srgbClr val="000000"/>
                  </a:solidFill>
                  <a:latin typeface="Georgia" panose="02040502050405020303" pitchFamily="18" charset="0"/>
                  <a:ea typeface="Times New Roman" panose="02020603050405020304" pitchFamily="18" charset="0"/>
                </a:rPr>
                <a:t>Articulación de mecanismos de </a:t>
              </a:r>
              <a:r>
                <a:rPr lang="es-MX" sz="1700" b="1" kern="1200" dirty="0" smtClean="0">
                  <a:solidFill>
                    <a:srgbClr val="000000"/>
                  </a:solidFill>
                  <a:latin typeface="Georgia" panose="02040502050405020303" pitchFamily="18" charset="0"/>
                  <a:ea typeface="Times New Roman" panose="02020603050405020304" pitchFamily="18" charset="0"/>
                </a:rPr>
                <a:t>responsabilidad</a:t>
              </a:r>
              <a:r>
                <a:rPr lang="es-MX" sz="1700" kern="1200" dirty="0" smtClean="0">
                  <a:solidFill>
                    <a:srgbClr val="000000"/>
                  </a:solidFill>
                  <a:latin typeface="Georgia" panose="02040502050405020303" pitchFamily="18" charset="0"/>
                  <a:ea typeface="Times New Roman" panose="02020603050405020304" pitchFamily="18" charset="0"/>
                </a:rPr>
                <a:t> de cada profesor ante la academia</a:t>
              </a:r>
              <a:endParaRPr lang="es-MX" sz="1700" kern="1200" dirty="0"/>
            </a:p>
          </p:txBody>
        </p:sp>
        <p:sp>
          <p:nvSpPr>
            <p:cNvPr id="10" name="Forma libre 9"/>
            <p:cNvSpPr/>
            <p:nvPr/>
          </p:nvSpPr>
          <p:spPr>
            <a:xfrm>
              <a:off x="6325809" y="3234990"/>
              <a:ext cx="2611738" cy="1648579"/>
            </a:xfrm>
            <a:custGeom>
              <a:avLst/>
              <a:gdLst>
                <a:gd name="connsiteX0" fmla="*/ 0 w 2611738"/>
                <a:gd name="connsiteY0" fmla="*/ 721794 h 1443588"/>
                <a:gd name="connsiteX1" fmla="*/ 1305869 w 2611738"/>
                <a:gd name="connsiteY1" fmla="*/ 0 h 1443588"/>
                <a:gd name="connsiteX2" fmla="*/ 2611738 w 2611738"/>
                <a:gd name="connsiteY2" fmla="*/ 721794 h 1443588"/>
                <a:gd name="connsiteX3" fmla="*/ 1305869 w 2611738"/>
                <a:gd name="connsiteY3" fmla="*/ 1443588 h 1443588"/>
                <a:gd name="connsiteX4" fmla="*/ 0 w 2611738"/>
                <a:gd name="connsiteY4" fmla="*/ 721794 h 144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1738" h="1443588">
                  <a:moveTo>
                    <a:pt x="0" y="721794"/>
                  </a:moveTo>
                  <a:cubicBezTo>
                    <a:pt x="0" y="323158"/>
                    <a:pt x="584657" y="0"/>
                    <a:pt x="1305869" y="0"/>
                  </a:cubicBezTo>
                  <a:cubicBezTo>
                    <a:pt x="2027081" y="0"/>
                    <a:pt x="2611738" y="323158"/>
                    <a:pt x="2611738" y="721794"/>
                  </a:cubicBezTo>
                  <a:cubicBezTo>
                    <a:pt x="2611738" y="1120430"/>
                    <a:pt x="2027081" y="1443588"/>
                    <a:pt x="1305869" y="1443588"/>
                  </a:cubicBezTo>
                  <a:cubicBezTo>
                    <a:pt x="584657" y="1443588"/>
                    <a:pt x="0" y="1120430"/>
                    <a:pt x="0" y="721794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416082" tIns="234269" rIns="416082" bIns="234269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1800" kern="1200" dirty="0" smtClean="0">
                  <a:solidFill>
                    <a:srgbClr val="000000"/>
                  </a:solidFill>
                  <a:latin typeface="Georgia" panose="02040502050405020303" pitchFamily="18" charset="0"/>
                  <a:ea typeface="Times New Roman" panose="02020603050405020304" pitchFamily="18" charset="0"/>
                </a:rPr>
                <a:t>Organizar foros para analizar y discutir </a:t>
              </a:r>
              <a:r>
                <a:rPr lang="es-MX" sz="1800" b="1" kern="1200" dirty="0" smtClean="0">
                  <a:solidFill>
                    <a:srgbClr val="000000"/>
                  </a:solidFill>
                  <a:latin typeface="Georgia" panose="02040502050405020303" pitchFamily="18" charset="0"/>
                  <a:ea typeface="Times New Roman" panose="02020603050405020304" pitchFamily="18" charset="0"/>
                </a:rPr>
                <a:t>resultados de experiencias </a:t>
              </a:r>
              <a:r>
                <a:rPr lang="es-MX" sz="1800" kern="1200" dirty="0" smtClean="0">
                  <a:solidFill>
                    <a:srgbClr val="000000"/>
                  </a:solidFill>
                  <a:latin typeface="Georgia" panose="02040502050405020303" pitchFamily="18" charset="0"/>
                  <a:ea typeface="Times New Roman" panose="02020603050405020304" pitchFamily="18" charset="0"/>
                </a:rPr>
                <a:t>de proyectos escolares.</a:t>
              </a:r>
              <a:endParaRPr lang="es-MX" sz="1800" kern="1200" dirty="0" smtClean="0">
                <a:latin typeface="Georg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387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51520" y="1412776"/>
            <a:ext cx="8686799" cy="5016758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MX" sz="2000" dirty="0" smtClean="0">
              <a:solidFill>
                <a:srgbClr val="000000"/>
              </a:solidFill>
              <a:latin typeface="Georgia" pitchFamily="18" charset="0"/>
              <a:ea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rgbClr val="000000"/>
                </a:solidFill>
                <a:latin typeface="Georgia" pitchFamily="18" charset="0"/>
                <a:ea typeface="Times New Roman" panose="02020603050405020304" pitchFamily="18" charset="0"/>
              </a:rPr>
              <a:t>Establecer trabajo colegiado más frecuentemente.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MX" sz="2000" dirty="0" smtClean="0">
              <a:solidFill>
                <a:srgbClr val="000000"/>
              </a:solidFill>
              <a:latin typeface="Georgia" pitchFamily="18" charset="0"/>
              <a:ea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rgbClr val="000000"/>
                </a:solidFill>
                <a:latin typeface="Georgia" pitchFamily="18" charset="0"/>
                <a:ea typeface="Times New Roman" panose="02020603050405020304" pitchFamily="18" charset="0"/>
              </a:rPr>
              <a:t>Desarrollo de materiales y guías para hacer más eficiente el trabajo colegiado.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MX" sz="2000" dirty="0" smtClean="0">
              <a:solidFill>
                <a:srgbClr val="000000"/>
              </a:solidFill>
              <a:latin typeface="Georgia" pitchFamily="18" charset="0"/>
              <a:ea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rgbClr val="000000"/>
                </a:solidFill>
                <a:latin typeface="Georgia" pitchFamily="18" charset="0"/>
                <a:ea typeface="Times New Roman" panose="02020603050405020304" pitchFamily="18" charset="0"/>
              </a:rPr>
              <a:t>Promover trabajo no sólo de academias disciplinares en el plantel, sino también: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MX" sz="2000" dirty="0" smtClean="0">
              <a:solidFill>
                <a:srgbClr val="000000"/>
              </a:solidFill>
              <a:latin typeface="Georgia" pitchFamily="18" charset="0"/>
              <a:ea typeface="Times New Roman" panose="02020603050405020304" pitchFamily="18" charset="0"/>
            </a:endParaRP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rgbClr val="000000"/>
                </a:solidFill>
                <a:latin typeface="Georgia" pitchFamily="18" charset="0"/>
                <a:ea typeface="Times New Roman" panose="02020603050405020304" pitchFamily="18" charset="0"/>
              </a:rPr>
              <a:t>Academias de todos los profesores del plantel (interdisciplinares)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MX" sz="2000" dirty="0" smtClean="0">
              <a:solidFill>
                <a:srgbClr val="000000"/>
              </a:solidFill>
              <a:latin typeface="Georgia" pitchFamily="18" charset="0"/>
              <a:ea typeface="Times New Roman" panose="02020603050405020304" pitchFamily="18" charset="0"/>
            </a:endParaRP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rgbClr val="000000"/>
                </a:solidFill>
                <a:latin typeface="Georgia" pitchFamily="18" charset="0"/>
                <a:ea typeface="Times New Roman" panose="02020603050405020304" pitchFamily="18" charset="0"/>
              </a:rPr>
              <a:t>Academias al interior de los subsistemas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MX" sz="2000" dirty="0" smtClean="0">
              <a:solidFill>
                <a:srgbClr val="000000"/>
              </a:solidFill>
              <a:latin typeface="Georgia" pitchFamily="18" charset="0"/>
              <a:ea typeface="Times New Roman" panose="02020603050405020304" pitchFamily="18" charset="0"/>
            </a:endParaRP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rgbClr val="000000"/>
                </a:solidFill>
                <a:latin typeface="Georgia" pitchFamily="18" charset="0"/>
                <a:ea typeface="Times New Roman" panose="02020603050405020304" pitchFamily="18" charset="0"/>
              </a:rPr>
              <a:t>Academias entre subsistemas de un mismo entorno socio-económico (aprovechar ECEMS)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MX" sz="2000" dirty="0" smtClean="0">
              <a:solidFill>
                <a:srgbClr val="000000"/>
              </a:solidFill>
              <a:latin typeface="Georgia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792088" y="32819"/>
            <a:ext cx="8532440" cy="1124744"/>
          </a:xfrm>
        </p:spPr>
        <p:txBody>
          <a:bodyPr>
            <a:noAutofit/>
          </a:bodyPr>
          <a:lstStyle/>
          <a:p>
            <a:r>
              <a:rPr lang="es-MX" sz="2200" b="1" dirty="0">
                <a:solidFill>
                  <a:prstClr val="black"/>
                </a:solidFill>
              </a:rPr>
              <a:t>6. El desafío de la profesionalización docente y </a:t>
            </a:r>
            <a:r>
              <a:rPr lang="es-MX" sz="2200" b="1" dirty="0" smtClean="0">
                <a:solidFill>
                  <a:prstClr val="black"/>
                </a:solidFill>
              </a:rPr>
              <a:t>directiva.</a:t>
            </a:r>
            <a:br>
              <a:rPr lang="es-MX" sz="2200" b="1" dirty="0" smtClean="0">
                <a:solidFill>
                  <a:prstClr val="black"/>
                </a:solidFill>
              </a:rPr>
            </a:br>
            <a:r>
              <a:rPr lang="es-MX" sz="18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Tareas </a:t>
            </a:r>
            <a:r>
              <a:rPr lang="es-MX" sz="18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inmediatas</a:t>
            </a:r>
            <a:endParaRPr lang="es-MX" sz="1800" dirty="0"/>
          </a:p>
        </p:txBody>
      </p:sp>
    </p:spTree>
    <p:extLst>
      <p:ext uri="{BB962C8B-B14F-4D97-AF65-F5344CB8AC3E}">
        <p14:creationId xmlns:p14="http://schemas.microsoft.com/office/powerpoint/2010/main" val="18820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585900" y="4221088"/>
            <a:ext cx="7992888" cy="0"/>
          </a:xfrm>
          <a:prstGeom prst="line">
            <a:avLst/>
          </a:prstGeom>
          <a:ln w="889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1" name="4 CuadroTexto"/>
          <p:cNvSpPr txBox="1">
            <a:spLocks noChangeArrowheads="1"/>
          </p:cNvSpPr>
          <p:nvPr/>
        </p:nvSpPr>
        <p:spPr bwMode="auto">
          <a:xfrm>
            <a:off x="2843213" y="5908675"/>
            <a:ext cx="60499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es-ES" sz="1400" b="1" dirty="0">
              <a:solidFill>
                <a:prstClr val="black"/>
              </a:solidFill>
              <a:latin typeface="Georgia" panose="02040502050405020303" pitchFamily="18" charset="0"/>
              <a:cs typeface="Arabic Typesetting" panose="03020402040406030203" pitchFamily="66" charset="-78"/>
            </a:endParaRPr>
          </a:p>
        </p:txBody>
      </p:sp>
      <p:sp>
        <p:nvSpPr>
          <p:cNvPr id="4102" name="5 CuadroTexto"/>
          <p:cNvSpPr txBox="1">
            <a:spLocks noChangeArrowheads="1"/>
          </p:cNvSpPr>
          <p:nvPr/>
        </p:nvSpPr>
        <p:spPr bwMode="auto">
          <a:xfrm>
            <a:off x="755650" y="188913"/>
            <a:ext cx="8137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es-ES" sz="2400" b="1" dirty="0">
              <a:solidFill>
                <a:prstClr val="black"/>
              </a:solidFill>
              <a:latin typeface="Georgia" panose="02040502050405020303" pitchFamily="18" charset="0"/>
              <a:cs typeface="Arabic Typesetting" panose="03020402040406030203" pitchFamily="66" charset="-78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 bwMode="auto">
          <a:xfrm>
            <a:off x="467544" y="2808023"/>
            <a:ext cx="8229600" cy="126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Georgia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Georgia" pitchFamily="18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Georgia" pitchFamily="18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Georgia" pitchFamily="18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Georgia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3200" b="1" dirty="0" smtClean="0">
                <a:solidFill>
                  <a:prstClr val="black"/>
                </a:solidFill>
                <a:ea typeface="Times New Roman"/>
                <a:cs typeface="Times New Roman"/>
              </a:rPr>
              <a:t>El desafío de la continuidad de los trayectos educativos de los jóvenes</a:t>
            </a:r>
            <a:endParaRPr lang="es-MX" sz="3200" b="1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8141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0"/>
          <p:cNvSpPr>
            <a:spLocks noGrp="1" noChangeArrowheads="1"/>
          </p:cNvSpPr>
          <p:nvPr>
            <p:ph type="title"/>
          </p:nvPr>
        </p:nvSpPr>
        <p:spPr bwMode="auto">
          <a:xfrm>
            <a:off x="1043608" y="0"/>
            <a:ext cx="7848872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1691" tIns="30846" rIns="61691" bIns="30846" anchor="ctr" anchorCtr="0">
            <a:noAutofit/>
          </a:bodyPr>
          <a:lstStyle/>
          <a:p>
            <a:pPr lvl="0"/>
            <a:r>
              <a:rPr lang="es-MX" sz="2400" b="1" dirty="0" smtClean="0">
                <a:latin typeface="Georgia" pitchFamily="18" charset="0"/>
              </a:rPr>
              <a:t>7. El desafío de la continuidad de los trayectos educativos de los jóvenes</a:t>
            </a:r>
            <a:endParaRPr lang="es-MX" sz="1400" dirty="0">
              <a:latin typeface="Georgia" pitchFamily="18" charset="0"/>
            </a:endParaRPr>
          </a:p>
        </p:txBody>
      </p:sp>
      <p:graphicFrame>
        <p:nvGraphicFramePr>
          <p:cNvPr id="6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3035308"/>
              </p:ext>
            </p:extLst>
          </p:nvPr>
        </p:nvGraphicFramePr>
        <p:xfrm>
          <a:off x="503548" y="1756266"/>
          <a:ext cx="8136904" cy="4303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Rectángulo"/>
          <p:cNvSpPr/>
          <p:nvPr/>
        </p:nvSpPr>
        <p:spPr>
          <a:xfrm>
            <a:off x="251520" y="1733907"/>
            <a:ext cx="864096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MX" sz="1600" b="1" dirty="0">
                <a:latin typeface="Georgia" pitchFamily="18" charset="0"/>
              </a:rPr>
              <a:t>Menos de 6 de cada 10 egresados de EMS continúan sus estudios en el nivel superior, aunque el </a:t>
            </a:r>
            <a:r>
              <a:rPr lang="es-MX" sz="1600" b="1" dirty="0" smtClean="0">
                <a:latin typeface="Georgia" pitchFamily="18" charset="0"/>
              </a:rPr>
              <a:t>promedio varía </a:t>
            </a:r>
            <a:r>
              <a:rPr lang="es-MX" sz="1600" b="1" dirty="0">
                <a:latin typeface="Georgia" pitchFamily="18" charset="0"/>
              </a:rPr>
              <a:t>significativamente por tipo de </a:t>
            </a:r>
            <a:r>
              <a:rPr lang="es-MX" sz="1600" b="1" dirty="0" smtClean="0">
                <a:latin typeface="Georgia" pitchFamily="18" charset="0"/>
              </a:rPr>
              <a:t>bachillerato</a:t>
            </a:r>
          </a:p>
          <a:p>
            <a:pPr algn="ctr"/>
            <a:endParaRPr lang="es-MX" sz="1600" b="1" dirty="0"/>
          </a:p>
        </p:txBody>
      </p:sp>
    </p:spTree>
    <p:extLst>
      <p:ext uri="{BB962C8B-B14F-4D97-AF65-F5344CB8AC3E}">
        <p14:creationId xmlns:p14="http://schemas.microsoft.com/office/powerpoint/2010/main" val="312239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721296" y="0"/>
            <a:ext cx="8531224" cy="1196752"/>
          </a:xfrm>
        </p:spPr>
        <p:txBody>
          <a:bodyPr/>
          <a:lstStyle/>
          <a:p>
            <a:r>
              <a:rPr lang="es-MX" sz="2200" b="1" dirty="0"/>
              <a:t>7. El desafío de la continuidad de los trayectos </a:t>
            </a:r>
            <a:r>
              <a:rPr lang="es-MX" sz="2200" b="1" dirty="0" smtClean="0"/>
              <a:t>educativos</a:t>
            </a:r>
            <a:br>
              <a:rPr lang="es-MX" sz="2200" b="1" dirty="0" smtClean="0"/>
            </a:br>
            <a:r>
              <a:rPr lang="es-MX" sz="2000" b="1" dirty="0" smtClean="0"/>
              <a:t> </a:t>
            </a:r>
            <a:r>
              <a:rPr lang="es-E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 orientación vocacional es crucial</a:t>
            </a:r>
            <a:endParaRPr lang="es-MX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55576" y="1628800"/>
            <a:ext cx="4560440" cy="424731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numCol="1">
            <a:spAutoFit/>
          </a:bodyPr>
          <a:lstStyle/>
          <a:p>
            <a:pPr marL="85725" algn="just">
              <a:buClr>
                <a:srgbClr val="EE5B50"/>
              </a:buClr>
            </a:pPr>
            <a:endParaRPr lang="es-MX" sz="1800" b="1" dirty="0" smtClean="0">
              <a:solidFill>
                <a:prstClr val="black">
                  <a:lumMod val="75000"/>
                  <a:lumOff val="25000"/>
                </a:prstClr>
              </a:solidFill>
              <a:latin typeface="Georgia" pitchFamily="18" charset="0"/>
            </a:endParaRPr>
          </a:p>
          <a:p>
            <a:pPr marL="85725" algn="just">
              <a:buClr>
                <a:srgbClr val="EE5B50"/>
              </a:buClr>
            </a:pPr>
            <a:r>
              <a:rPr lang="es-MX" sz="1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>La Orientación Vocacional: </a:t>
            </a:r>
          </a:p>
          <a:p>
            <a:pPr marL="266700" indent="-180975" algn="just">
              <a:buClr>
                <a:srgbClr val="EE5B50"/>
              </a:buClr>
              <a:buFont typeface="Wingdings" pitchFamily="2" charset="2"/>
              <a:buChar char="§"/>
            </a:pPr>
            <a:endParaRPr lang="es-MX" sz="1800" dirty="0">
              <a:solidFill>
                <a:prstClr val="black">
                  <a:lumMod val="75000"/>
                  <a:lumOff val="25000"/>
                </a:prstClr>
              </a:solidFill>
              <a:latin typeface="Georgia" pitchFamily="18" charset="0"/>
            </a:endParaRPr>
          </a:p>
          <a:p>
            <a:pPr marL="266700" indent="-180975" algn="just">
              <a:buClr>
                <a:srgbClr val="EE5B50"/>
              </a:buClr>
              <a:buFont typeface="Wingdings" pitchFamily="2" charset="2"/>
              <a:buChar char="§"/>
            </a:pPr>
            <a:r>
              <a:rPr lang="es-MX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>Brinda un panorama </a:t>
            </a:r>
            <a:r>
              <a:rPr lang="es-MX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>de los </a:t>
            </a:r>
            <a:r>
              <a:rPr lang="es-MX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>trayectos profesionales</a:t>
            </a:r>
            <a:r>
              <a:rPr lang="es-MX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>.  </a:t>
            </a:r>
          </a:p>
          <a:p>
            <a:pPr marL="266700" indent="-180975" algn="just">
              <a:buClr>
                <a:srgbClr val="EE5B50"/>
              </a:buClr>
              <a:buFont typeface="Wingdings" pitchFamily="2" charset="2"/>
              <a:buChar char="§"/>
            </a:pPr>
            <a:endParaRPr lang="es-MX" sz="1800" dirty="0" smtClean="0">
              <a:solidFill>
                <a:prstClr val="black">
                  <a:lumMod val="75000"/>
                  <a:lumOff val="25000"/>
                </a:prstClr>
              </a:solidFill>
              <a:latin typeface="Georgia" pitchFamily="18" charset="0"/>
            </a:endParaRPr>
          </a:p>
          <a:p>
            <a:pPr marL="266700" indent="-180975" algn="just">
              <a:buClr>
                <a:srgbClr val="EE5B50"/>
              </a:buClr>
              <a:buFont typeface="Wingdings" pitchFamily="2" charset="2"/>
              <a:buChar char="§"/>
            </a:pPr>
            <a:r>
              <a:rPr lang="es-MX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>Ayuda a los jóvenes a tomar decisiones de manera informada.</a:t>
            </a:r>
          </a:p>
          <a:p>
            <a:pPr marL="266700" indent="-180975" algn="just">
              <a:buClr>
                <a:srgbClr val="EE5B50"/>
              </a:buClr>
              <a:buFont typeface="Wingdings" pitchFamily="2" charset="2"/>
              <a:buChar char="§"/>
            </a:pPr>
            <a:endParaRPr lang="es-MX" sz="1800" dirty="0">
              <a:solidFill>
                <a:prstClr val="black">
                  <a:lumMod val="75000"/>
                  <a:lumOff val="25000"/>
                </a:prstClr>
              </a:solidFill>
              <a:latin typeface="Georgia" pitchFamily="18" charset="0"/>
            </a:endParaRPr>
          </a:p>
          <a:p>
            <a:pPr marL="266700" indent="-180975" algn="just">
              <a:buClr>
                <a:srgbClr val="EE5B50"/>
              </a:buClr>
              <a:buFont typeface="Wingdings" pitchFamily="2" charset="2"/>
              <a:buChar char="§"/>
            </a:pPr>
            <a:r>
              <a:rPr lang="es-MX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>Revaloriza la formación </a:t>
            </a:r>
            <a:r>
              <a:rPr lang="es-MX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>técnica.</a:t>
            </a:r>
          </a:p>
          <a:p>
            <a:pPr marL="266700" indent="-180975" algn="just">
              <a:buClr>
                <a:srgbClr val="EE5B50"/>
              </a:buClr>
              <a:buFont typeface="Wingdings" pitchFamily="2" charset="2"/>
              <a:buChar char="§"/>
            </a:pPr>
            <a:endParaRPr lang="es-MX" sz="1800" dirty="0">
              <a:solidFill>
                <a:prstClr val="black">
                  <a:lumMod val="75000"/>
                  <a:lumOff val="25000"/>
                </a:prstClr>
              </a:solidFill>
              <a:latin typeface="Georgia" pitchFamily="18" charset="0"/>
            </a:endParaRPr>
          </a:p>
          <a:p>
            <a:pPr marL="266700" indent="-180975" algn="just">
              <a:buClr>
                <a:srgbClr val="EE5B50"/>
              </a:buClr>
              <a:buFont typeface="Wingdings" pitchFamily="2" charset="2"/>
              <a:buChar char="§"/>
            </a:pPr>
            <a:r>
              <a:rPr lang="es-MX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>Ayuda </a:t>
            </a:r>
            <a:r>
              <a:rPr lang="es-MX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>a prevenir el abandono escolar</a:t>
            </a:r>
            <a:r>
              <a:rPr lang="es-MX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>.</a:t>
            </a:r>
          </a:p>
          <a:p>
            <a:pPr marL="266700" indent="-180975" algn="just">
              <a:buClr>
                <a:srgbClr val="EE5B50"/>
              </a:buClr>
              <a:buFont typeface="Wingdings" pitchFamily="2" charset="2"/>
              <a:buChar char="§"/>
            </a:pPr>
            <a:endParaRPr lang="es-MX" sz="1800" dirty="0">
              <a:solidFill>
                <a:prstClr val="black">
                  <a:lumMod val="75000"/>
                  <a:lumOff val="25000"/>
                </a:prstClr>
              </a:solidFill>
              <a:latin typeface="Georgia" pitchFamily="18" charset="0"/>
            </a:endParaRPr>
          </a:p>
          <a:p>
            <a:pPr marL="266700" indent="-180975" algn="just">
              <a:buClr>
                <a:srgbClr val="EE5B50"/>
              </a:buClr>
              <a:buFont typeface="Wingdings" pitchFamily="2" charset="2"/>
              <a:buChar char="§"/>
            </a:pPr>
            <a:endParaRPr lang="es-MX" sz="1800" dirty="0" smtClean="0">
              <a:solidFill>
                <a:prstClr val="black">
                  <a:lumMod val="75000"/>
                  <a:lumOff val="25000"/>
                </a:prstClr>
              </a:solidFill>
              <a:latin typeface="Georgia" pitchFamily="18" charset="0"/>
            </a:endParaRPr>
          </a:p>
          <a:p>
            <a:pPr marL="85725" algn="just">
              <a:buClr>
                <a:srgbClr val="EE5B50"/>
              </a:buClr>
            </a:pPr>
            <a:r>
              <a:rPr lang="es-MX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> </a:t>
            </a:r>
            <a:endParaRPr lang="es-ES" sz="1800" dirty="0">
              <a:solidFill>
                <a:prstClr val="black">
                  <a:lumMod val="75000"/>
                  <a:lumOff val="25000"/>
                </a:prstClr>
              </a:solidFill>
              <a:latin typeface="Georgia" pitchFamily="18" charset="0"/>
            </a:endParaRPr>
          </a:p>
        </p:txBody>
      </p:sp>
      <p:sp>
        <p:nvSpPr>
          <p:cNvPr id="12" name="AutoShape 6" descr="data:image/jpeg;base64,/9j/4AAQSkZJRgABAQAAAQABAAD/2wCEAAkGBxITEhUTEhMWFhUXGRwaGRgXGCAcHRobIB0cGh8gHBodHCgiGRonHSAaIjEiJyk3Li4uGCEzODMsNygtLisBCgoKDg0OGxAQGywkICY0NCwsNCw0Ly0sLCwtNCwsLCwsLCwsLCwsLCwvLCwsLCwsLCwsLCwsLCwsLCwsLCwsLP/AABEIAJsBRQMBIgACEQEDEQH/xAAcAAACAgMBAQAAAAAAAAAAAAAABQQGAQMHAgj/xABLEAACAgAFAgQDBAQJCgQHAAABAgMRAAQSITEFQQYTIlEyYXEHFIGRQlKhsRUWIzRicnOy8CQzNVOSwdHS4fFDY5OzJUSCosLD4v/EABkBAAMBAQEAAAAAAAAAAAAAAAABAgMEBf/EAC4RAAICAQMDAwQBAwUAAAAAAAABAhEhAxIxQVFhEyJxBDKh8BTB0eEzUmKBsf/aAAwDAQACEQMRAD8A7jgwYMABgwYMABgwYMABgwYMABgwYMABgwYMABgwYMABgwYMABgwYw7AAkkADkntgAzhV4jzJWFkAl1OrANHGz6TXfRuvPP1w0VgQCDYPBGFviUA5Se9h5bdr7e3fEy4YCPwTI7OxIZVVNIFPR9bMLZwBYB01zXOHS9YvNHL+Wdh8dmvh1H9GtrUVd+oGq3wi8NZfM+eX8qKBdKqwEWkMLvbTKfX8yMbotuqtZeiNhYCA+WtnTptmqhqB2DAfLE6X2iZbMKPD/U3nEmvR6Woaf8AfuaPGxo+4G2GsiAggiwRRGKp4YfTBmNDnUu5YqtkhfipUAYGr1VZ78YtlLhltwYT5PqUhlhjOkh4TIWAN6gVH0o3+z54b3h2IzgwYMABgwYMABgwqm6/CjFG1Ag6fgNX8jW+MN4hhF/HxqrQdxQN/Lnv7HE7l3A2v1BhmRAVFMhcNZ7GqIqv24Y4SyKTno2Gw8k3xuSdr96o/n88OQw4vDGzODBgwxBgwYMABgwYwTgAzgwYMABgwYMABgwYMABgwYMABgwYMACrxD4hgyaK87EBm0ilLEmie3yGF/RfHOSzUqwxO5droFCAaFnevbFd+2z+b5f+1P8AcOKZ9l/+kofo/wDcbFJYsyc2pUd6wYVp1lR55ktVhaiaJ299hx9OMMwbxJrRnBgwYADBhS1nOcmlhsCzpssRvvV/hhZmeuf/AA37zNKY7It4Vsj+U00obv2N7cncYSyFlpxF6pGzQyKt6ijAaauyDVXtf1xz/pHi7KvPEozecYs4UKyKFN0AGrero/Untti3ZzJProZgqWshS7DbV2F+xUbcV3vBJtdBx2y4Yx6UpWGJG2YRqCDVilAPHz9safESqcrMGbSCjAmi1bfqj4vp3ws/gmTWWOZ306WIdgeTX6XpAO1fL542iGT7vmFktyQ3/mWarTov6bWOe2M9zeGinFJYZB8GlRK4CIvo5WAxXTFSN3JaiDwNsbcqo/hOUkiyBWy/6tNg1WD3038+MHheNjPI8kQiZkHpW3Uja2EmoqDfKADcWdXOPGQIXqEiMSxuwxC94wa2AOoAEX7UCcVp/aZstMkgUEsQAOSTQ/PFf8OZcgSoZY5Fbe0lLsLsHkelaqhZr3OKx9omfDZuKCVmEChWcLybJs13IA2+pwm6tn8nE8U3TvMR0PqB1URzySTvwRwbxlLWSb8Ds6lLFl4SjuyoUXQrM+n07WKsA8DtimeLcyr9RyTI4ZTo3U2D/KH2xGky33/qjxyk+XGDS3VKtCh7Wxsn/pjT1ro8WV6llUhBCs0TUSTv5hHJ37DEzm5LCxYHTYsyjEqrqxXkAgkdtwOMLupxvK4WKdVZR6lDb8i/hNixYvtqsb4qvgL+f57+s/8A7rYgjOGHqOflX4khlI+tx1+2sX6vtTYWWHMZeSMgSdQUPVHU+k7kGwt0OPb95xPynTp9SyfeNYtSTqaioZjQUHT8JC330Am7IxV/BnhaHNQtPmdUjuzUdRFVtZIO7E3z8sN+meGZ4MvmYRmAqubjbf0D9IniiV9uDvgi5PNY+R7mWOTqWXDaWli1A8F1sHji+ceupZxYo2kZlFAkajQJAJA+fGOXdSyHTIsuyLP5mZA2ZdWktfH6tVtzixdHyiZrpK+eC/liQobIIK6wvB3oGqOBarbrFiGPhHxV95jZpzFGwagA1WKB4Y++NnSuiomemzAnV2cNcYq1srzv8vbvir/Z74fy+Yjd5k1MrgD1MK2B4BF74zlM4Yc71KVfiSOQj66lr9tYiM3ti5AdBzHUoYzpkljVvZnAP5E43ecunXqGmr1WKr3visc58G+Fos3C8+YLMzsQDqN7csT3a759sL+mTvHF1DJltSIjkfIq4Q0O13f4Yr1nhtcgdSlz0SqGaRAp4YsAD9De+NsMqsAysGU8EGwfxGObeFvDEM+UaeYuxAcIuogJV8fU7+3yxnwTDJNkMzEs3lesHWeFBALdxQIH7ThrVbrHIHQD1SDVp86PVxWtbv6Xiv8A2ln/ACI/2if78U3q+R6ZHlysUxkzIr1LeljYvatIWrw16rOz9EhZySdQFnmld1H7AMS9RyTT7AXLwmf8jy/9mv7sZxjwn/Msv/Zr+7BjeH2oBtgwYMUAY8tIByQPqcZOK5nEmlOp8jG5GwJlU1QPO2+5P54VhRYVlU8EHvscacwsuoFCmmtwwNk/hjT07p8UY1JEI3I9QBuifURfB374jZnxDHHlHzbghEB9JqyQdIUVtZagPrhtWF0e81mZYhrmlgjjFama1+u5Ne+Iy+M+nE197h/FgB+Z2xwzxF16bOSmWZv6qD4UHso/eeTjb0zwrnZ01xZd2Q8MaUH6aiNQ+YxSglyzF6rbwjof2zyK2Wy7KQymUkEGwfQeCOcU77L/APSUP0f+42EHUclPA3kzI8ZBvQ1ge1r2P1GH/wBl/wDpKH6P/cbFVSIu52dRhhZznogLYsNNkmwbN+r2JqvkPfE3xJmfLjS8xHDR9XmSCPUNLL8VHhirVW+mu+Fn2jeKzkoVWKvOlsLe+lRy1d+wHzPejjilT5mW6kmlf2Bdz+Vmh+zERj1NtTUrB03L54CIQnqmV0iLyxWYrswB2UEHdRzsFvftYYslnZA7pmkZW1aNMlrZdSPUI7oJa7HfnYmxxvP+G85CuuXLSog5YrYH1Iuh8zj14a8QzZKUSRE6b9cd+lx3BHv7Hti9vYyU65PoJcofP80kf5vRX43+WKN9omayqdNbLwzRkl0pBIGb4wx7k9icXwSCWLUhsSJan5MNv34+f+r+EM5lYzJPDpQEAsGUizsODfOJijTUbSIHRJgmZgdiAqzRsxPAUOpJ/AXjvHUs/lZhaZnLlgrKP5VK9Vb3uQQQCK9sfPsUZZlVRbMQoHuSaA/PFmX7POpH/wCX/ORP+bDnFSVMz05uPCOtx+Ho3GoSWvKlaINqiksR8Vlf24lydIVYJo/M0rIDuQKWxXG23uNr34xB8H5Rsl09FzNIY1dn3sKNTNyNuMcd8W+K589IS5KxX6IgfSB2LD9Jvc/ljOOlG8G89Z1k6j0PP5PLOxlz2UsKUCxsqgDWz7+s3RYgDsPridkUy0+bOZy+bid9gQjKx0BQCmzbJY1VXJvHGMn4Yzsq648rKVPB01f0urHzGF0kckT0weORDwQVZT+wqcXHTSVIx9R9Udg8dQSQZuHPKhZFoNXYgnk9rU1fyx7zXjlpmSPIRFpGIvzFsAfRW49ze1Yk/Zj4lfOQMkx1Sw0C366m9JP9LYg/S++H8nUAjMqxjYgek8k8WANrO343jmnHY3mkzaPuVopGbzJ6f1OSeVGMUuqmHcNR2vawwqr43xG6h1F81n8rP5LpGXRYyw+IK9k+3Jxez1g/qLXtq72ByRVUbxvynUy7KDHQPfVdfH8v6J79xjL2t7VLrfBW1lA6b1Q5HPZvzInYuz6Qo3NuWX6gg8jHnomWkzOezazIY3lgkBUg+ksY9P5bHHRspKTLKLJAK17Dbevxwu61mM4shECWmlKIUNuS3mXbiiq6Co7kkb9rWla5xYUVHw94kbp6PlszBJqViVr58jfte4IvnGc7L1DMZHMSyagjOpWOqIQElq2sr8PPIUnD1c71Lkxjn4Qq3QCV+maLEv8AIaa2+LAc11FEvTroEepVBLVLRJDgaLEQ44Y4r03VXgezyVbLdWy7ZL7plsuz5h1piFB35ZrFk/L2/DD/AMBz+ZkJYFB8xA4IOwt9RH/XDHo8+Z85DL6VKMHUKijzP5MjcMWI3cA96/EturZyRFUwqHJJB2JqgT+j3sAfjgjptO2/AmqOd+DPEJyitAcvI8jyD0jYjhTtV6hXH7RibkMiZs91GLjWkig+xLLR/OsPv4bzbbGLRTAE+W7GqqwPYnj2rv2wOvZtaBgJIC76H3tbLbCqTaxyb2rEqCSSbwiSueG/FH3BHy+ZicMrEqBQ55Bs8XuGF840dM6fK+Xz2ckUr5qPpFc6mDsR8hQF/XF4yublJy2s/H5mq0q6srsd1rb54Q9S8SPAMk0kuiFpJjNJpvVo1aU3FjUfb9XAtK8N/AN0rJngVT/Bp2/1v7zilZCCU9Nn0BqEyFwAfhCn9gNE/TFg6D1jOHM5V5p7+9+YxyukfyUQBaNh3HHJ5vvWLpnMlMzEpmDGDXp0KwH574t6NpK+FQRe45y3VsvJkhlMplmaZlGshQTtTM1iy3H+OMZkziv0YIAbilCtY7lmfb8CMXF8hmI20/eyA5pahBOrc+ogUB9dv99hiIrkH3Pz74laT79KG0LPCf8AM8v/AGa/uwYbYMbpUqAMGPMkgUWxAA7k0Pzwr6t1IqF8mSLUSRTsKJqwKsH/ABeGBqznX2RnUZadghq1XZthuvyux+F8YSK8NbZKYmyG0s3xbNXxWNiDZ2BNHcYY5bqGeYUFgYjTelgSRW5oSbb/AONt5X3XNyxANL93k1WTGitYK7j1Fv0id/lhOuwlk35To0AKSqjKw3Fs36Q4IJ/7YpH2tsIMnDl49leQsfmF9Xb+kwP4Y35TqmZIMhzOY8tTE1mOH1RyMwD0BYW14+KjdYh/bf8ADlfrJ+5MLSknwg1Y7YlD8HdLGZzsELC1Zrb5qoLkfjVfjj6AfPxq5i/SVNdUQNI25qvwxxj7Jv8ASKf2cn7hjpeYUHO5jVX82qqFlbG+3qIvUPbbGk+SNFYZVftfnEmWykumtTMd+QCoNf49sVf7L/8ASUP0f+42Hf2huT07IEit29t6Wr2J55/HCT7L/wDSUP0f+42KX2mb+86T4q8IQ9ScSCdlaIGM6QCLvVvdG9/fE3wb4RiyCPTeZI53cqAdPZR7Dv8AU/TCvxX4lTpiMkdSTzMZFU8IDS229kek0O59gMcsznXM9nJArSyyMx9MaWB+CLt+NYmKbWS5Sin5O/Z7O5cKyzSRhSCCHcAEHYjc4+aXAs1xe30xbMn9mnUHGoxJHe/rcX/9urf64qTCjXtioqjOcm+Udvyk7Do2XNsB5UYJVmVgKAsFVY3x2xp+0U//AAcb3tBue+674ldDyiv0zJ6zsI0FFQwOql3BFbXtjV9qMWjpbLZbSYhZ5NMos/PEXk1a9t+DjvQ/5zl/7aL/ANxcfRWd6gY2oQyv80AI7/P6fnj516H/ADnL/wBtF/7i47x4n6o8LwhJFTVrLahqXSoBNqF1E1dUw/HjD1HQtBXgl53LjO5aWF1kiDgobADD5jkEYqPS/sqhimSR5mlRDq0MgAYjizfF9q3xdsx1AQwGbMUgRdT1uAe4HvvxjjPiX7RM3mGIhZoItwFQ05HuzjcH5KfzwRvoOe1cnb5JlUeplUfMgY4v9rs8L5uNomRv5IBijA7hmq6PNYTdM8J5/OASLEzKeJJWoH6FjbD5gHEXxF4emyTrHPo1MuoaDYqyN9hvtikqZE5trgtv2OzFZM2R2hBrtYJrHQ36hKStohKqsh2oeokbFnFUBzvv7Y5/9iqgz5kEWDEtj/6jizHrhmmRUijr0adVEqpAaj7Nt8Pa8c+vGTeGbaCuI7bq0oNELqZgFAWxRarDaqfbttucYl6xKALC2pGtQCeX07kNSbb1ZN4T5Lr6aQsmVDOwBcqAASUE2wO9BSKP6wPHJyviKA1eUFWkYOpaBfURZrZAASWO49jjDbqf7v39/sbbH2HUWckLUoiXXJIoOk8IW533J2/b+GnK52QOzAoQ0satVkHUoHpN7DET+MUDVGYF0lwL1KRbXbADc78EDcNdgXht0xleSdSiVHIoXSPZVIJ+Y4H0xXpTdZ4JeOROkqrmyzOqp5p5ZQ+oa/i3sJuR9NOH0rxztJl3QsFCk3spvcUeTx9MIxmQ8rGGSK2ZtMZPmeYws2bry1NdjW4w36eT96nsV6Y/3Ha+/wDj54rSfPyVq9BRmMvkY5Xjlg0gUVa2OqgPn8hv8se8h4ggiAjSFljBPDWdzfB/449+Is8suX1KDtLoNjcUD+w7b97xLzORy/3UkKtBLDbXdbb8k3jnnLW3yUZLGePwK01km5/qSpAZlpgQNPsSdhitJ1rOEGQboDv6Bp/Or/bjJlByFXuJKr8bwz6X/MG/qSf/AJYzlqT1ZKpV7bx3CkkTsi8c6xzlQGAI37XsR8xip+J+uzR5uLLpkneIF/QFUrP6A1qCprQST+Bw06Rf3ZP7b5/L2xB+0qfS2UEmZfLwM7rI0TaX+G1II3KA7H+sMdv083OKb7Iy1FSDI9QzmYz0En3KTLoqusrOFOpCLUatIYU3YHvxjV1qXNpm50ilzL6kQlYoI2EakyBRbuu/O43Nb8DGjwuMj96j8rquZnffTE8jFW9J5BXehZ/DHrxtEn30GVXVTEFDokrlrEpH+bahpcJ6attZ3obboz6FpXpxMeUq7i0EmStdaaIJ39XF13GN/Qco8aOHBsyyMLINgtYO3Fjtiv5fLdS9DR1Ehhj9DENpcJuraiSq3tYs3zeJvS4c/wCerZh1MYB2XSBZUbCjbUb5HaxiepvWOSy4MYBwYZJoz2TSZGjkGpWFEYRZjKZdH0DKlq3FavxP0s7/AF+eHHVZHVNayRxqtlmkUsK/BlrC7p/UmJBfN5ZkDUdClSbAAFmQ76j7bjCd9Bqup4yRETao8sUBAU0Gv3324B5NHc/jhp1QZjSPu5iDXv5oYiqPGnvdYRZfqjvnxHbKoLWpD7lQ6im06ChG5F3qHO1YtJwqfVitPhHJ8llPRHm/8n8tnjJhEkh02+38kWolSxOi6Fmhhj9teWJgy8gGySMp+Wobf3cQcpJHrjzAkjOcMg1ZX7sthi3qW9OoECzrvti65zpf3yDNQTE6WkYIe6UFKkfQ71jPQdFaytUcd+z/AKisHUIHc0hJRj/WUqPoNWnHZ1yEv38zHaLyqsHYmxsR+2x7DHCvEHh/MZNyk6EDs4B0N9G4/DnGgdVzDoIRNKyHYRh2IPyC3uPljqcbOWGpstF0+1nxFDO8eXgIYQlizLxqO2lexre/n9DhT9l/+kofo/8AcbGmTwRm1yhzToVAIqOj5hUmtRUfCBtsd69u837McnIOowkxuAA9kqQB6CNzXvWDFCy5JsgfaJOz9RzOq/SwUX2AVf2d/wAcXb7Hckv3eadFRp/M0AsapQqGrAJA3J+dDEL7V/CkvmnOQqWRgBKFBJVhtqofoldIPtXz2oXSet5jLEtl5mjLc6aIP1BBB/LBygvbO2fQOe6t93gebNaEC8aGJ1bbAWo9RPbf64+cWayT7m8NvMzvUZVUtJmJO3st99qVB89sSfFHhDM5HSZBqRlBLoCVVu6k9j7E84IqgnJyz0Ou+F4y3SsuFYgiFSCACQQLGzAg7jFb8X59pujyuz6/5VALFULTb/Npe9n4e/JrCv7JOozyNNly5eBYWOg0aYkAUa2B9W3Hyxbl8Py5jp02XnBWVyWUsbNrpKFm1G/hAPGwqhiHiRvF7tNnFukSBcxAzGgssZJ9gHUk/ljuXi/y10TT5tIolNqukkttwNLgt2PpFj3om+GdT6fLl3KTxtGwNeoUD9Dww+Yxr6d095m0QRtIx7It/nXA+ZxcoqRhDUcODrv2vZ7VkIvLNpLIp1A7FdLMPqCaP4Y5r4Pycc2dy8coBRn9QPBoE0fcEgCvnjpuW8GTv0j7pMw84EyRi7EZ5CE+3xAkcazXGORZvLS5eXRIrRyobo7EEHYg/UbEYI8UOd2mz6bVQBQFAcAY4h9rPVI5s4BEwbyk0MRxq1EkA96uvrhLmvF2fkTy3zUhU7UKBPaiVAZvxOJ+R+z/ADsmWacR6aFpEwIdx3pe23AO5/LAlXI5T3Kkh59iZ/yjMD/y1/vf9vzx0XqXiPKQOySMQygM1RsQqtdMxC0B8zj5/wAh1GfKy64XaKVbXjf+qVI33rYj2x13qXTszPms5DHoHnZaBJHexpB80EoACGI32JHI3xnq2so1+nqWH0LE3iXKAuNVsjBDpjYnVdBVpfU2+wHbfjEbqHinLJCTGbcpIVQRsSClg61AtAG2N1ziDP4Rk8llVkZlzRnRWLBWXSE0swFqSL3F0a5xqXwrmVJeMZdGlhkhkUa9KB21BlPMjdjdXjO5G6UO5K6P4ojMYedlLt5VJFExbW0KyEULL8k2OBtj3D4ny/nGOFWqWMy+aEci7rcVsB3N0CCDRxB6b4RzMDJKjxGSPRSsW0svkJCwJAtTqWwaO2Juc6VmRIk8k0BPkNDMzWgGpw1p+xRZ+eBOVDahZvyXibKqIleRS7LGWdI2CBpPhLGiI9ROwY3vj10/rmUfMNokYvLai0YLcYOoBitWACSL/fhCnheaNDlvOgCTiDzSWOtTGqKwRa9QbStE1V98Nun+GZIzlSzoRBLO7c7iQPQG3I1C8JOXYTUO5J6PkVly8qE2pkYhvyo/n+e/veIH8V3ujKle+9/7P/XHhpimVk8rYGdlsCtqvau1gfnjxlfDMjorhkAYAjng7+2OH6hRnNRUNzS70TDC5JU/hcavRKun+lz+znGrNdHzCXHEWeJt9mA/MXiG/R1BKnMZcEEggvuCORxhrl0gECo+a0hWLExyadQ5q+61zWJ09BTbTht8p/gblXWzcuRaHLoGJ1eYCQDtv2439vxOIXj2YlsrBrjhEzPc0iK+jSurSuvYMx2v5YdQ5jLxwD+WDqDpDu+v1ci298Unr8fU2eDKZmTJS/eC2kNEdIKLqJ34PYVvvj0dPTUMLgxnLAeH8+BJ0xleJnmjKyxhE1AhWbzLUWp/RPY4meLswFz20/3cmFQzmbywwAndNtJtVZSGa9vMAA3xF6F0mfIZ2BJEyqpPrXXDGdZKqW06mNrfO222IHTerIzU/VIAqxRafvUSsyn12pDS7TLtrI5JXihjZGd4pllk8QyaYFA2eFGZZBbetGN6tQJ3CgkLVnmzQiPn3UjXHFsgb4W1ENGZNSrrshWpTe3pNkWBixSyTEROuZTQ4jClY71sbJI5pWFV2FfnrzP3qOjJm4lFHZkVbNCqJO29k7d+2MZad8mqb6Hvwu4kiZmVdQdgSvBA4PxHtXBrBiQOu5ZFUSZmEtVEhhuQBewO30wYaUUqLqRozHU2dCr5KZlYgFSFIo+4J3A+nbGj7whII6fJfIJRBwDXex7cd8WJjQvCCfqwYa2y+aGkXQBUVqI3phZ2uvbF/BBFlbT1GhZJGpQWbTq8ttvipdgf0Tz7nCzpryHqFyJoDSHcFmBkEcnoEhiCuArH03+gN/SRifPGDnUcxyBNBLOQ3pVo3Yqe1EkmwbBUCtxiB0uBEz6LEqhQ71pvYaG5LMTqNrwL2bcCrmXQ00+GQeg5SRxFK0WfdmIJlE6hW35KlrA917bjDrKeLo42zSOpdopZCwjVRpTWqJe41OxP7N62v3L4dyEListOSrA2jzML+If+JR3/AH749R9CysxkYpPGQ8jtqGnUJCrHtutopHcVjOEXH9/wU2nyZn8aRetWy0xaPWZk/kyY0QgMzeumG42WzsdtsRx4zyUbbQsrVNwig3GxGm75cAsvuB2x7n6T0+UyP5zgvqMmlyNay6bQirKnSONxvvvjEvS+lu7SFrLyxymtXxxClAFcEH4f0tRq8Xb7i9hq6b48QejMA6/NlDEaBoT7xLDHalgzmk30g1VnHuPxrciuYpFheOMxhtALmSTQj3r9CkfrEH5Y15PK5D/OrLNHq1M6hiNYMry0+kE7O7bKQaJBsY89Z8JRRwoYpGoGJQJZGoRIS6IhVWK0a3KmwKPYgtjuBKi8fQWgdGDPuQGQ6VMrxKd2BksqSfLDUN+KJZ5vIZMzrG+ViZnBOry1PFnfa+xwo6B0eOSnbMu0o2YRuQGiVy6IzFFLBSx9QCk6iDthrnJW+/wrpIBU73saV+Be25329vfBbInt6DjK5WOMaY0VB7KAB+QxB631Axq6qBq8mVwT/QA7VuLI/wCuKnmkzKZuWNc5MTIb9GXiYCo2dUJehr0KQAOQAWO+GKQr9yjMTO8QyUihn2PwrWoV8WxHyrCc27G4Uib4WzUk2R8zUiysHGrSAAQSASBQ2xJEWdIsTwH6Rn9+o1jnkM7NDksvpd42MjtHGaMnrba77AH8z8sPej5SaLNEwwS5XLNGwfzGDKjBWIfdj3C/me2MoardKuwuCwvl86TRzEF/q+VtfvWu/wBuGzK4jpSgk07Ej06q5IBur7Y5T1OHKiBnhGYllVgTmiCqE6uN25/C7rfDnritPmOnqZGUywrqZTR3FtX13H44a1vH57gy0hM/f+dy9f1G9/637flxvj11LItNlmDiCSYKaYoCgbts2qhVYqee6In8IwZVWkWPyaNN6iLkYgn2PfETM5VYJuowxWsYgsLZP6h5Js8n88D1X28cg8l46D0aKKNC0UAm0+po0UWflQG2BznNTeW0DJZqwdQ5obGuNPb3/CjQ5XzZ+nxFmVXywDFTRr+UJF+xqvxxMyOVMGfzsGVtQMudA1E+rTGwNk82x3PvgWq8Y8fixVRao8xJHrkzf3cKiliUB1Cj8yb2/bjbmMrJOBJFmZIlZQQuhdu90y6geLB9vrjm8Yyj5LSscj5wnkBiSdXN8Eadq5v88X7MLmfLjVgSwjQtQ2Z9LB7P107d7/IjrPmh1Ys8WdJzUk5aBXNwFAxkARTpl3UB1ZJNTLvTKw08VYS9QyeckzEitDMGlSRoUEyjyyI8pGrtpkqlcOaFmyTRu8XQZjM7+lr3r0iidqBsjStXvfbk8HBmzX6K3saLKAdhe4+ZND+rffDeouzLUmuxSch0vOSgOiSsqvMuYuavvAGaFKlyejSiyDfTsa74kfxXzbxZkSo7ehPu8bTXpHnTOUI16S6xGJdTbbbHYnFsObzCi9viAVStFtVi96Ng6SduAcbc903MO+pM0Y1rgIDvVdzXO/HYci8VBqQS1GjGemjhijkaFQ3pUK5UMu11r3FrR4J425xEzzM+dy+mNwAtuSCKvgXuDRu6Pf2ONHXMjJHl2LzPKS6nsvHAsk1+HN72d8MevdTkhEflqDqu7BPFexw56i005PgzqzPiBY48u40CmPbb1Hv+FD8sV/p/iKSJAgCsBxd2PlzxixZ/qTrlkl0qWbTYINb/ACwk/jJL/qo/9k/8ccH1M0tRSU6x2LiscEeTris2poISd+R71ffc7DfDrKyxtlXnMMVqshoKKNA7fjhb/GSX/VR/7J/44dZR2zOVcEKhcOmwNCwRdXivppuU633jtQSXgjeI8pqyyiKMbsGoKx30k3SEG7AAPF1eF3jDJS5qFAuUGYKyybiURNHpJClWJ3sdvljd1Pq08EqwIYwFWM7kWQWEZFFwVGpgSx4C7WTWIfjXqmVeeHLyZySAgv5jQzeXo9IZfM23B2r649BO2ZTVLPUTeFunSZfPwLmMo6u4fRJLmRLppd9AArVxtzRJ7HGc/LmkmeOSdIZI4UJJzQTzVuSjqaD1sDdngah742dJXJLn8oIs3PnGPmUXzHmCIhOdOnuNQ57d8WzruciEmmSCOTSImBcA15kvl7WDVc4bklyZxVrBhnkky2TZQzEtCzE2SBVknbf613w/eMHkA/UYq48UyfB5A8ymYxhmsKoB58uiTYph6e9439O6xJNmIjQSJhOAuq2JjdUthVDcNVE84j1IvBrQ++7J+ov5DBjbgxYGudyqkgFiOw74grnJhzESD7fo79/fb92GWDEyi3wwF6ZyW6MRq6sdt69v24r2R8z+EG0Xo8x9YWR2UehhbL5mhSTo20ck+xOH/WpivlUSLlUGjVjituR/0wL0SLz/ALwwZpReksdkBFEKBsNvx+eJSfeyk6sUxdKzapqmzZWltgmpgKsk6jRO17V7e2M9FifUrfekny+nQTrr1kcBQKO2na732HvLzfVD/lSsrERqNOgHUdQPtZAsfFVDnthF0ZGfKFleNvLzEb6mPloQgjNfD6Ntro3V98NyEo4ssTR5WMHToJI1BA4ttH6oZqBtdztuN++NcWQyZI+EMBdeabUD6Ptps8bDthH/ABazFaR5IZlfWwcmwzSkDQUPdtnBBG/ONfVPDkkcDNSkgzE6QSSHQIvAs0dz7Ad+MRufYKHcvTck0TaWVY4zbOrbLQDG2NjiicTcl1jLslpIXCKpOzFtJJUEitRsqw45U4Q5MMcpnVZBZRj5jOQjkx1yVi0BaFkVV8840+C5Uk8/7vJculfW86ZkLqZ2rTGVAGosexa+dsXFj24bPHTOo5r7zpHmyHXIHVyVjKW2nRcQCEeng70ebvFmzmTlOZilTQVUEMDzvfHpPH7cVLwooXNjaJiWmBkGWVJNdsWHmeYzUBVnetaKdzhXL4m1feViyWZkaCSQORmnCCNTRctyrHSfQAdr35w5NdSIRlJYGfinS+cdE1RzeggiVkXR5bl5ZK4VVuOxvbVxiydHiE3To0jQRCSClWyQupa5O7DvZ3N3iqy/aQRFFN9wf7sxEbSM4+KjqVBpPmAU25q6I2OHPUvGMgnfL5LJtmmiAMhEgjVLFgAlTZ+W3HejUKrbN5RlSVGn+JsywQeXKq5iBmKtvpNtqo7WPy7n3wZ3IzAPL1PORxIUaJQjFY7cEW2rSCedj7c4T+MPGck/TvNyiSRgtplkEmh8u6ulKQN213Vg8c+2F/jXqWan6SPvGWMNNDodpQ/m2jW2wtex3/WxDjBcBHTeLHp8OZryBlJczl0hFldNln3LDVYFLqN7ftxMi6S3mZOWSeE/d10NpJ9VWBp/Cr+hxFTxlqny8c+QdIpiFilkI1Hij5enZbI/S4N415vxsTJMMn077xFlyRJJYUWCb0jQbHJ9zzXfC2RX6xbGWFulGTPpm0kQoiaCve6b8O+FfVOjq2bzC/eIllzUNRxE+ugFs1yR6G4x5zfj3Lx5aGbLQmSTMMVSIUpLKQGDEA8FhwDeoe94RRdVll63lXzOXOWdIHtCwf06ZjqBA3HI+oOLai8AtN8loyXhaRJ8pKXQiCLQw3smn3Hy9Q/LGnrvS/IlzeedtUckXl6F2a2EcfJ25H7cRMn4+zMoE0XTZZMqX0iRJAz1dX5QW7+V/ji7ZtY2jIlC6CKYPxXzvBsi44+SHFx5Oc9KymajyqvH1CKNdGsR2Nr9VEng3yK5xbfD3WJJMgMxIAXCuT2DaSd9uLrtiLmuidNSMyiGNwOAGuz7D1b4dxPA8QQFAjAKFUgVY2UVwfkMZww6T6d/yAvXrb8+gjc+2oWq0os025NH5e+MwdVaSRFsAax8J5UrJsR9QDvX0wzy+XiQsBV3qNmyNgL342AxAzWfXzoViZCGYhtNH9o4O5wS3RpykPHY9iUjMTHdgsYYJZO9H4QdgTxziCviZyb8oaBG7sNfqBVlFUVFH1DYi/8AewTKQ+fKSyMZUCtGaJNXyO+xxiXp2TC0yxUupfUR+lWoEk8mhz7DGrfZkCzqfXtZMaQ6vLmjVtekjeUoAAQdzpO/axifH1vzYJpYgR5aWCRfq8vXVWLK2Ad+bGI+egykbxqscau26uAvoN6lYg7fESQT7n3OJMuTSLJSojAgxyMWNUSwZixoVySeKwQlcmr+QfBHh62wyaTN6nZmUbAD4mAvSa4HY4WjrubO4G3yjsYkKiSdOU6uGZlLCiTrfn+kRd+5N4k9G6/EIlWQ6WUBeCbA4Ow9scuu29ba57VWC4/bdC7+Gs5+qf8A0/8AphrH1WUQRO49byqhGmjRatgSO3/Y41ZrO5V2LHMzL8kd1H5AYzLldccbQPLKPOjZizkkBTvWrge4HIxejGpf6m7wH/RW+uiU5kszq6pp80x+ldLNQBUzgyGhvpHG2/GGXi6DKrncmXghJkaRpJJAK0JHvq29bVWnVxX5ROuwqZwYQgB0EKIQDZLWWJhJG4HDA0bG43s3ijJZaWNRmohKoawPYhSbux2B7746IurYaickkipeGOpt94gl+55WKDNNIkJjQLMAoJBY1urAdvcfjYuuhvNJ+7LKVQeWTGWIb1N8WkjkKKsUWvjfEX7zkxNFOsJ1ooiQmgFQhioRdVAmq4429sTc31LLzhQ6OVFMN65XVvTb+nt39sD1IPqKGnKPJAUoQFPTgAZAACh4IA1fBQWrFc0p2ojHvKZmRG1rkB5hBJYKVPw6jvo4LCqu7343xsyOYysbh1Rh6SwJfsdmJ1PROw+fOHnTc+JtRAoA1vz87/G8TGnwynGuhq6NnpJdTSRNGBVBgQe98gX2wYZYMbIzDBgwYANOZyqyadX6LBh9RjdgwYAK3H6pc8pPKAbEkfCw2G/q96+WFkWZZ+m5kmjpNf8AiURSH/xCG7ngjjbFzmhVlZSNmBB+h2wuzPRgcu8Cu1N3ZiSOODyOMRtZSYv6vltUkU33hYGIQBXatVayVI1DVZZR8q+eFDZVdGkdUTzK0sxlO+5Ow830mtP+x88XXMq2g6ApcD06uL7X/wB8Il/hKt48sTsO9/M81+H4/LDaYtzRoeOM5bNg5pZg8bsQGZ9IOu6ClmAohaUfobDEf7PpxK00wV6agCZEdD6nY6VCrInqZiVkFgtQrjE3xDnpY8kwfyxmHjfZHMYAA9RVtyCoIPONPh3pLRnMEQpDrRPUkxlmdwXsvK43FaQL49WDqWn7WL/DLOM5bKCjtMI5SXJchmJFGUgUARug2XasJfCp/keuf15v/wB2HHhiP/LdZQJK5k8xWmhY9zQRBrvYXeLLl2/yyWMadHlqzKFHxEnckLuSOQT7be5JZI0nSZyrqbj+LmTNj+cv/fzGJOXyuWi6hnUz2Ymy+thLG0cjRh1Ys25X4qDAD6NjqXX3EWVlZVHoQlRpsA9vTR7/ACxJznT4Za82JJK41qGr6WNsT6Zr63JyrqEeWPRc42TSbyzOhLymy9PHbj+jXv3u8Z8a9fy+Z6QqQvqMJhV/SQAdDbWRvweMdMmhmHpRYvLGwUjbTRFEcVdbD2xsTp0flBGhiI50BBo1fSqH1xO27QeolnzZSfH3856T/aj98eFngrxDB0+LOZfNsY5UldtJBtxQA07b3X5EHjHRMvNFMfXGlxkaSwuif1SVFHbtjHVstDIpb+Q8xSAHkVW073Rvjvhqn7kxKWNrRxvo8DZVel5mdSsPmyEsRsoOgKTt3osPcLiwZvr0M/XIsxl9UyJlnUBR/nGRZ3IS61fEB9cXbMZfNMtTS5YAkgKyWrc1YJ3/AETQPbveG0MMcax6hGpUUCAFAJ50+wPtgUa6lPU6nHcz1PLQqM10vMSQzu4DZI2wJ1UV01Q/b7CjWOrdag81YgWVZLDKrcMa3B/x+/HnpDxSGSZookdZGXWFFmq3LVd749dckRmgjZFdZHq7O3zBGMp1LTfkmTt0K8xoMM6mFY5U03p43OxHttf54kZqNFXK6AouSMtVc0Oa74YfdIVjkjiVGYjdC25PzPI/3Y1dO6VG0NSZfyyWspr1EVYFsp5r2PfGX8efjj+t9ibFHW5fXmSp7RgkfUXiR1OCOOSDylUNRO3J22J99++JsuRCawmWUqQB8fxAb8Xz+28Z6b0xA3qg0Fdw2stvZHv7AbfPE/x5uT4z84y3jA+gny2SLZcPcKi78w3rBvucSIMqjHOMyhiuqie2zGx89hibnMjl45ATExsg7H02b7E12OMxZqKnIib+Vstvzsfdtjv+35YmOgotKVY+ezXbyKxYkKEZPUoOqw1jkAigfcYd9UzkMcYQsUDD0mMcAVxsRWIM0mXZAhhYqnwjex9De9+3/DGxoYZpFgaMqEj1LTVVtpIofS7xrpxlFPZV4/ou3gH5M5mCAZYeZJIYyQwahe+/Cr9Tx3wo8jIf62X8j/yYsXU8vCsAWUkRrVb77bD6nFZMmR/Um/Mf8cZfVfcr28db/aHHg2eRkP8AWy/kf+TDzItGmVYwOSoDUx51fl7/ACxX/MyP6k35j/jixdNWE5Y6NQjIa75A3vjB9Lmbrbx0uwkVzrDT+erxq96IQ5QzEtdkWsbBQOR6htYugcPep5ufzdCZYSIlNrZiKauwr1cnj2+Ywjz02SeVXM0hMSpSomltmC28unXWogVqA3Oxw8k8WZVdNufV/RO2wI7dwQcehGPcTmiFHns8dWrKKLYVwaU6dV/rEHVv3obY95OXMawWyQUMwDNrugSNRrjbfjnTfcYnxdKikVXWSamAYethtyNjxz9eMb8r0hEYMGkJHGqRm7V3Ptgpi3EnL5ONBSqALv33qu/yAGNqqBwAPpj1gxVUTYYMGDDAMGDBgAMGDBgAMGDBgAMGDBgAS+L8ikuUm1RRyMsbsgkAoMFNGyRp+tj6jFe8Ex6HzS5aNLVYx/KRRQN5nrJR/IW9AFEErsSaJ3q59QyazRPE96XUq1GjRFbH3xD6R0OPLszIWJZQDqIN0zOWNAWzM7Ek/hWJrNlqXtaKj4aQ/fVYqqAPKvpYkO9O+1wqzCi9W1HRe5AOOg1iv9I8OmGdpiYDqLnUIdMnqJNa9ZHsCdO9YsOKMoqkaM7lVljaNr0uCDXNHG5RQA5+uM4MBQYW9Oc3PuNpD/dB3rfDLGtkoMVADH9p7XhNDTKj1SzDIT3kS+au249/rjOZ6fEJcyoQUkNqPY6efr88NukxLJ5iyIjeoEjkXZ9wBY9wMNWysZLEopLCmOkWw9j7j5Y446G9bv3r/c031gqXS0idqzNUII9Go9q3I+eNfR9LvCMwQUELFQ52vWw787fuGLbN02FgoaJCFFKCo2HsPYfLHqfIxOAHjRgvAKg19PYYF9M1XGPz8/HQPURR8iLaNRo8syyUH+AnStWO+1V9cTEQI8Q1qyidjSA6U2BIF8j6YtUnToSpUxJpJ1VpHPv9fniJm4kiMSrHHWr0jSPSdtwbFH9uJ/jOCtv9wP1LEnS1jjkiFRyqzHRIpIkBP647/jh/1PMAqUjlRJARuSNq0k8ggGiOffEfMZrJ5eQlgiP3IT89wPmPzwuzr9PlfzWYsQx4ugaRW2r2Vb+mN9KPpxcbREmmzfl8hnP0cypBNuRRN969Htp+lH320ZZ807mIZlGZQxYbqeSALEVcgfPnnDHw6cqoZMsdj6ztV36bsgauOcQeklbzinQXtr433bk1dcbHj6Vd1wQ+Sbk8nmwy65VKCrUVvuL/AEBtVjnkX3oSJ+oeWSqwuQO6qKP0rC3LdWeKGBREWLRqSbO3qUHhDvRJ4HHa8SMn4gZ2RTAy620gk9wNR2KjYKCb91r2utrrDC0mSV6sd/5GT8B/j/BHOIqZ0CbzTDJqYaBt2Hq/ffyx6n8RorEFeH0fEL2JUkryBY2vm8aP41ITXlkkf0l2JBoXe5IHa/iFXeIb/wCRWOxt8SRtLlg6gjSQxU81RB/K8Rul9PyckSsa1V6rcg6u+143eIc2XyqOh9Llbo/okE8+11hblPDLSIriRfUAeCecceqm9f2w3Y6/+lLgbfwPkv6P/qH/AJsbM26wRRrEFKPIqGzYpiQd75wq/ii/+sX/AGTiVmcl5EEKE3U6Gxt+kT3vauf93ONdFSTzpqPlUJ13JcA/yp4tCeWI1I9AG91V1uKAP/bDI5WP9Rf9kfXC2LJEZ55tJp4VXV2tWJrnbYj9v4uMdpLMAYzgwYBBgwYMABgwYMABgwYMABgwYMABgwYMABgwYMABgwYMABgwYMABgwYMABjDDb2+eM4MAGjK5UJdMxvsTx9PbG/BgwkqwgDBgwYYBiD1CBnaOh6QbJ27EdrGJ2DClHcqAxWCsZwYYGKwg6LbfegCKLNprndnG98b/wCPawYSdBFTZkb1r9/6T8e2JfKAndGhZII1YaSqgEc18sSygsGhY2B70avf8B+WPWDFAeGiU8gH6j8MHkr+qO/b35/PHvBgAWeIdXkEImq6FVe3yA9sVfLSZyNdKCUL7aP+Ixe8GOXW+m9Se5Sa6YKUqRSfvue/83/0/wD+cWboUkrQgy3qs/EKNXttWGGDD0fp3pytyb+QcrDBgwY6SQwYMGAAwYMGAAwYMG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3" name="AutoShape 8" descr="data:image/jpeg;base64,/9j/4AAQSkZJRgABAQAAAQABAAD/2wCEAAkGBxITEhUTEhMWFhUXGRwaGRgXGCAcHRobIB0cGh8gHBodHCgiGRonHSAaIjEiJyk3Li4uGCEzODMsNygtLisBCgoKDg0OGxAQGywkICY0NCwsNCw0Ly0sLCwtNCwsLCwsLCwsLCwsLCwvLCwsLCwsLCwsLCwsLCwsLCwsLCwsLP/AABEIAJsBRQMBIgACEQEDEQH/xAAcAAACAgMBAQAAAAAAAAAAAAAABQQGAQMHAgj/xABLEAACAgAFAgQDBAQJCgQHAAABAgMRAAQSITEFQQYTIlEyYXEHFIGRQlKhsRUWIzRicnOy8CQzNVOSwdHS4fFDY5OzJUSCosLD4v/EABkBAAMBAQEAAAAAAAAAAAAAAAABAgMEBf/EAC4RAAICAQMDAwQBAwUAAAAAAAABAhEhAxIxQVFhEyJxBDKh8BTB0eEzUmKBsf/aAAwDAQACEQMRAD8A7jgwYMABgwYMABgwYMABgwYMABgwYMABgwYMABgwYMABgwYMABgwYw7AAkkADkntgAzhV4jzJWFkAl1OrANHGz6TXfRuvPP1w0VgQCDYPBGFviUA5Se9h5bdr7e3fEy4YCPwTI7OxIZVVNIFPR9bMLZwBYB01zXOHS9YvNHL+Wdh8dmvh1H9GtrUVd+oGq3wi8NZfM+eX8qKBdKqwEWkMLvbTKfX8yMbotuqtZeiNhYCA+WtnTptmqhqB2DAfLE6X2iZbMKPD/U3nEmvR6Woaf8AfuaPGxo+4G2GsiAggiwRRGKp4YfTBmNDnUu5YqtkhfipUAYGr1VZ78YtlLhltwYT5PqUhlhjOkh4TIWAN6gVH0o3+z54b3h2IzgwYMABgwYMABgwqm6/CjFG1Ag6fgNX8jW+MN4hhF/HxqrQdxQN/Lnv7HE7l3A2v1BhmRAVFMhcNZ7GqIqv24Y4SyKTno2Gw8k3xuSdr96o/n88OQw4vDGzODBgwxBgwYMABgwYwTgAzgwYMABgwYMABgwYMABgwYMABgwYMACrxD4hgyaK87EBm0ilLEmie3yGF/RfHOSzUqwxO5droFCAaFnevbFd+2z+b5f+1P8AcOKZ9l/+kofo/wDcbFJYsyc2pUd6wYVp1lR55ktVhaiaJ299hx9OMMwbxJrRnBgwYADBhS1nOcmlhsCzpssRvvV/hhZmeuf/AA37zNKY7It4Vsj+U00obv2N7cncYSyFlpxF6pGzQyKt6ijAaauyDVXtf1xz/pHi7KvPEozecYs4UKyKFN0AGrero/Untti3ZzJProZgqWshS7DbV2F+xUbcV3vBJtdBx2y4Yx6UpWGJG2YRqCDVilAPHz9safESqcrMGbSCjAmi1bfqj4vp3ws/gmTWWOZ306WIdgeTX6XpAO1fL542iGT7vmFktyQ3/mWarTov6bWOe2M9zeGinFJYZB8GlRK4CIvo5WAxXTFSN3JaiDwNsbcqo/hOUkiyBWy/6tNg1WD3038+MHheNjPI8kQiZkHpW3Uja2EmoqDfKADcWdXOPGQIXqEiMSxuwxC94wa2AOoAEX7UCcVp/aZstMkgUEsQAOSTQ/PFf8OZcgSoZY5Fbe0lLsLsHkelaqhZr3OKx9omfDZuKCVmEChWcLybJs13IA2+pwm6tn8nE8U3TvMR0PqB1URzySTvwRwbxlLWSb8Ds6lLFl4SjuyoUXQrM+n07WKsA8DtimeLcyr9RyTI4ZTo3U2D/KH2xGky33/qjxyk+XGDS3VKtCh7Wxsn/pjT1ro8WV6llUhBCs0TUSTv5hHJ37DEzm5LCxYHTYsyjEqrqxXkAgkdtwOMLupxvK4WKdVZR6lDb8i/hNixYvtqsb4qvgL+f57+s/8A7rYgjOGHqOflX4khlI+tx1+2sX6vtTYWWHMZeSMgSdQUPVHU+k7kGwt0OPb95xPynTp9SyfeNYtSTqaioZjQUHT8JC330Am7IxV/BnhaHNQtPmdUjuzUdRFVtZIO7E3z8sN+meGZ4MvmYRmAqubjbf0D9IniiV9uDvgi5PNY+R7mWOTqWXDaWli1A8F1sHji+ceupZxYo2kZlFAkajQJAJA+fGOXdSyHTIsuyLP5mZA2ZdWktfH6tVtzixdHyiZrpK+eC/liQobIIK6wvB3oGqOBarbrFiGPhHxV95jZpzFGwagA1WKB4Y++NnSuiomemzAnV2cNcYq1srzv8vbvir/Z74fy+Yjd5k1MrgD1MK2B4BF74zlM4Yc71KVfiSOQj66lr9tYiM3ti5AdBzHUoYzpkljVvZnAP5E43ecunXqGmr1WKr3visc58G+Fos3C8+YLMzsQDqN7csT3a759sL+mTvHF1DJltSIjkfIq4Q0O13f4Yr1nhtcgdSlz0SqGaRAp4YsAD9De+NsMqsAysGU8EGwfxGObeFvDEM+UaeYuxAcIuogJV8fU7+3yxnwTDJNkMzEs3lesHWeFBALdxQIH7ThrVbrHIHQD1SDVp86PVxWtbv6Xiv8A2ln/ACI/2if78U3q+R6ZHlysUxkzIr1LeljYvatIWrw16rOz9EhZySdQFnmld1H7AMS9RyTT7AXLwmf8jy/9mv7sZxjwn/Msv/Zr+7BjeH2oBtgwYMUAY8tIByQPqcZOK5nEmlOp8jG5GwJlU1QPO2+5P54VhRYVlU8EHvscacwsuoFCmmtwwNk/hjT07p8UY1JEI3I9QBuifURfB374jZnxDHHlHzbghEB9JqyQdIUVtZagPrhtWF0e81mZYhrmlgjjFama1+u5Ne+Iy+M+nE197h/FgB+Z2xwzxF16bOSmWZv6qD4UHso/eeTjb0zwrnZ01xZd2Q8MaUH6aiNQ+YxSglyzF6rbwjof2zyK2Wy7KQymUkEGwfQeCOcU77L/APSUP0f+42EHUclPA3kzI8ZBvQ1ge1r2P1GH/wBl/wDpKH6P/cbFVSIu52dRhhZznogLYsNNkmwbN+r2JqvkPfE3xJmfLjS8xHDR9XmSCPUNLL8VHhirVW+mu+Fn2jeKzkoVWKvOlsLe+lRy1d+wHzPejjilT5mW6kmlf2Bdz+Vmh+zERj1NtTUrB03L54CIQnqmV0iLyxWYrswB2UEHdRzsFvftYYslnZA7pmkZW1aNMlrZdSPUI7oJa7HfnYmxxvP+G85CuuXLSog5YrYH1Iuh8zj14a8QzZKUSRE6b9cd+lx3BHv7Hti9vYyU65PoJcofP80kf5vRX43+WKN9omayqdNbLwzRkl0pBIGb4wx7k9icXwSCWLUhsSJan5MNv34+f+r+EM5lYzJPDpQEAsGUizsODfOJijTUbSIHRJgmZgdiAqzRsxPAUOpJ/AXjvHUs/lZhaZnLlgrKP5VK9Vb3uQQQCK9sfPsUZZlVRbMQoHuSaA/PFmX7POpH/wCX/ORP+bDnFSVMz05uPCOtx+Ho3GoSWvKlaINqiksR8Vlf24lydIVYJo/M0rIDuQKWxXG23uNr34xB8H5Rsl09FzNIY1dn3sKNTNyNuMcd8W+K589IS5KxX6IgfSB2LD9Jvc/ljOOlG8G89Z1k6j0PP5PLOxlz2UsKUCxsqgDWz7+s3RYgDsPridkUy0+bOZy+bid9gQjKx0BQCmzbJY1VXJvHGMn4Yzsq648rKVPB01f0urHzGF0kckT0weORDwQVZT+wqcXHTSVIx9R9Udg8dQSQZuHPKhZFoNXYgnk9rU1fyx7zXjlpmSPIRFpGIvzFsAfRW49ze1Yk/Zj4lfOQMkx1Sw0C366m9JP9LYg/S++H8nUAjMqxjYgek8k8WANrO343jmnHY3mkzaPuVopGbzJ6f1OSeVGMUuqmHcNR2vawwqr43xG6h1F81n8rP5LpGXRYyw+IK9k+3Jxez1g/qLXtq72ByRVUbxvynUy7KDHQPfVdfH8v6J79xjL2t7VLrfBW1lA6b1Q5HPZvzInYuz6Qo3NuWX6gg8jHnomWkzOezazIY3lgkBUg+ksY9P5bHHRspKTLKLJAK17Dbevxwu61mM4shECWmlKIUNuS3mXbiiq6Co7kkb9rWla5xYUVHw94kbp6PlszBJqViVr58jfte4IvnGc7L1DMZHMSyagjOpWOqIQElq2sr8PPIUnD1c71Lkxjn4Qq3QCV+maLEv8AIaa2+LAc11FEvTroEepVBLVLRJDgaLEQ44Y4r03VXgezyVbLdWy7ZL7plsuz5h1piFB35ZrFk/L2/DD/AMBz+ZkJYFB8xA4IOwt9RH/XDHo8+Z85DL6VKMHUKijzP5MjcMWI3cA96/EturZyRFUwqHJJB2JqgT+j3sAfjgjptO2/AmqOd+DPEJyitAcvI8jyD0jYjhTtV6hXH7RibkMiZs91GLjWkig+xLLR/OsPv4bzbbGLRTAE+W7GqqwPYnj2rv2wOvZtaBgJIC76H3tbLbCqTaxyb2rEqCSSbwiSueG/FH3BHy+ZicMrEqBQ55Bs8XuGF840dM6fK+Xz2ckUr5qPpFc6mDsR8hQF/XF4yublJy2s/H5mq0q6srsd1rb54Q9S8SPAMk0kuiFpJjNJpvVo1aU3FjUfb9XAtK8N/AN0rJngVT/Bp2/1v7zilZCCU9Nn0BqEyFwAfhCn9gNE/TFg6D1jOHM5V5p7+9+YxyukfyUQBaNh3HHJ5vvWLpnMlMzEpmDGDXp0KwH574t6NpK+FQRe45y3VsvJkhlMplmaZlGshQTtTM1iy3H+OMZkziv0YIAbilCtY7lmfb8CMXF8hmI20/eyA5pahBOrc+ogUB9dv99hiIrkH3Pz74laT79KG0LPCf8AM8v/AGa/uwYbYMbpUqAMGPMkgUWxAA7k0Pzwr6t1IqF8mSLUSRTsKJqwKsH/ABeGBqznX2RnUZadghq1XZthuvyux+F8YSK8NbZKYmyG0s3xbNXxWNiDZ2BNHcYY5bqGeYUFgYjTelgSRW5oSbb/AONt5X3XNyxANL93k1WTGitYK7j1Fv0id/lhOuwlk35To0AKSqjKw3Fs36Q4IJ/7YpH2tsIMnDl49leQsfmF9Xb+kwP4Y35TqmZIMhzOY8tTE1mOH1RyMwD0BYW14+KjdYh/bf8ADlfrJ+5MLSknwg1Y7YlD8HdLGZzsELC1Zrb5qoLkfjVfjj6AfPxq5i/SVNdUQNI25qvwxxj7Jv8ASKf2cn7hjpeYUHO5jVX82qqFlbG+3qIvUPbbGk+SNFYZVftfnEmWykumtTMd+QCoNf49sVf7L/8ASUP0f+42Hf2huT07IEit29t6Wr2J55/HCT7L/wDSUP0f+42KX2mb+86T4q8IQ9ScSCdlaIGM6QCLvVvdG9/fE3wb4RiyCPTeZI53cqAdPZR7Dv8AU/TCvxX4lTpiMkdSTzMZFU8IDS229kek0O59gMcsznXM9nJArSyyMx9MaWB+CLt+NYmKbWS5Sin5O/Z7O5cKyzSRhSCCHcAEHYjc4+aXAs1xe30xbMn9mnUHGoxJHe/rcX/9urf64qTCjXtioqjOcm+Udvyk7Do2XNsB5UYJVmVgKAsFVY3x2xp+0U//AAcb3tBue+674ldDyiv0zJ6zsI0FFQwOql3BFbXtjV9qMWjpbLZbSYhZ5NMos/PEXk1a9t+DjvQ/5zl/7aL/ANxcfRWd6gY2oQyv80AI7/P6fnj516H/ADnL/wBtF/7i47x4n6o8LwhJFTVrLahqXSoBNqF1E1dUw/HjD1HQtBXgl53LjO5aWF1kiDgobADD5jkEYqPS/sqhimSR5mlRDq0MgAYjizfF9q3xdsx1AQwGbMUgRdT1uAe4HvvxjjPiX7RM3mGIhZoItwFQ05HuzjcH5KfzwRvoOe1cnb5JlUeplUfMgY4v9rs8L5uNomRv5IBijA7hmq6PNYTdM8J5/OASLEzKeJJWoH6FjbD5gHEXxF4emyTrHPo1MuoaDYqyN9hvtikqZE5trgtv2OzFZM2R2hBrtYJrHQ36hKStohKqsh2oeokbFnFUBzvv7Y5/9iqgz5kEWDEtj/6jizHrhmmRUijr0adVEqpAaj7Nt8Pa8c+vGTeGbaCuI7bq0oNELqZgFAWxRarDaqfbttucYl6xKALC2pGtQCeX07kNSbb1ZN4T5Lr6aQsmVDOwBcqAASUE2wO9BSKP6wPHJyviKA1eUFWkYOpaBfURZrZAASWO49jjDbqf7v39/sbbH2HUWckLUoiXXJIoOk8IW533J2/b+GnK52QOzAoQ0satVkHUoHpN7DET+MUDVGYF0lwL1KRbXbADc78EDcNdgXht0xleSdSiVHIoXSPZVIJ+Y4H0xXpTdZ4JeOROkqrmyzOqp5p5ZQ+oa/i3sJuR9NOH0rxztJl3QsFCk3spvcUeTx9MIxmQ8rGGSK2ZtMZPmeYws2bry1NdjW4w36eT96nsV6Y/3Ha+/wDj54rSfPyVq9BRmMvkY5Xjlg0gUVa2OqgPn8hv8se8h4ggiAjSFljBPDWdzfB/449+Is8suX1KDtLoNjcUD+w7b97xLzORy/3UkKtBLDbXdbb8k3jnnLW3yUZLGePwK01km5/qSpAZlpgQNPsSdhitJ1rOEGQboDv6Bp/Or/bjJlByFXuJKr8bwz6X/MG/qSf/AJYzlqT1ZKpV7bx3CkkTsi8c6xzlQGAI37XsR8xip+J+uzR5uLLpkneIF/QFUrP6A1qCprQST+Bw06Rf3ZP7b5/L2xB+0qfS2UEmZfLwM7rI0TaX+G1II3KA7H+sMdv083OKb7Iy1FSDI9QzmYz0En3KTLoqusrOFOpCLUatIYU3YHvxjV1qXNpm50ilzL6kQlYoI2EakyBRbuu/O43Nb8DGjwuMj96j8rquZnffTE8jFW9J5BXehZ/DHrxtEn30GVXVTEFDokrlrEpH+bahpcJ6attZ3obboz6FpXpxMeUq7i0EmStdaaIJ39XF13GN/Qco8aOHBsyyMLINgtYO3Fjtiv5fLdS9DR1Ehhj9DENpcJuraiSq3tYs3zeJvS4c/wCerZh1MYB2XSBZUbCjbUb5HaxiepvWOSy4MYBwYZJoz2TSZGjkGpWFEYRZjKZdH0DKlq3FavxP0s7/AF+eHHVZHVNayRxqtlmkUsK/BlrC7p/UmJBfN5ZkDUdClSbAAFmQ76j7bjCd9Bqup4yRETao8sUBAU0Gv3324B5NHc/jhp1QZjSPu5iDXv5oYiqPGnvdYRZfqjvnxHbKoLWpD7lQ6im06ChG5F3qHO1YtJwqfVitPhHJ8llPRHm/8n8tnjJhEkh02+38kWolSxOi6Fmhhj9teWJgy8gGySMp+Wobf3cQcpJHrjzAkjOcMg1ZX7sthi3qW9OoECzrvti65zpf3yDNQTE6WkYIe6UFKkfQ71jPQdFaytUcd+z/AKisHUIHc0hJRj/WUqPoNWnHZ1yEv38zHaLyqsHYmxsR+2x7DHCvEHh/MZNyk6EDs4B0N9G4/DnGgdVzDoIRNKyHYRh2IPyC3uPljqcbOWGpstF0+1nxFDO8eXgIYQlizLxqO2lexre/n9DhT9l/+kofo/8AcbGmTwRm1yhzToVAIqOj5hUmtRUfCBtsd69u837McnIOowkxuAA9kqQB6CNzXvWDFCy5JsgfaJOz9RzOq/SwUX2AVf2d/wAcXb7Hckv3eadFRp/M0AsapQqGrAJA3J+dDEL7V/CkvmnOQqWRgBKFBJVhtqofoldIPtXz2oXSet5jLEtl5mjLc6aIP1BBB/LBygvbO2fQOe6t93gebNaEC8aGJ1bbAWo9RPbf64+cWayT7m8NvMzvUZVUtJmJO3st99qVB89sSfFHhDM5HSZBqRlBLoCVVu6k9j7E84IqgnJyz0Ou+F4y3SsuFYgiFSCACQQLGzAg7jFb8X59pujyuz6/5VALFULTb/Npe9n4e/JrCv7JOozyNNly5eBYWOg0aYkAUa2B9W3Hyxbl8Py5jp02XnBWVyWUsbNrpKFm1G/hAPGwqhiHiRvF7tNnFukSBcxAzGgssZJ9gHUk/ljuXi/y10TT5tIolNqukkttwNLgt2PpFj3om+GdT6fLl3KTxtGwNeoUD9Dww+Yxr6d095m0QRtIx7It/nXA+ZxcoqRhDUcODrv2vZ7VkIvLNpLIp1A7FdLMPqCaP4Y5r4Pycc2dy8coBRn9QPBoE0fcEgCvnjpuW8GTv0j7pMw84EyRi7EZ5CE+3xAkcazXGORZvLS5eXRIrRyobo7EEHYg/UbEYI8UOd2mz6bVQBQFAcAY4h9rPVI5s4BEwbyk0MRxq1EkA96uvrhLmvF2fkTy3zUhU7UKBPaiVAZvxOJ+R+z/ADsmWacR6aFpEwIdx3pe23AO5/LAlXI5T3Kkh59iZ/yjMD/y1/vf9vzx0XqXiPKQOySMQygM1RsQqtdMxC0B8zj5/wAh1GfKy64XaKVbXjf+qVI33rYj2x13qXTszPms5DHoHnZaBJHexpB80EoACGI32JHI3xnq2so1+nqWH0LE3iXKAuNVsjBDpjYnVdBVpfU2+wHbfjEbqHinLJCTGbcpIVQRsSClg61AtAG2N1ziDP4Rk8llVkZlzRnRWLBWXSE0swFqSL3F0a5xqXwrmVJeMZdGlhkhkUa9KB21BlPMjdjdXjO5G6UO5K6P4ojMYedlLt5VJFExbW0KyEULL8k2OBtj3D4ny/nGOFWqWMy+aEci7rcVsB3N0CCDRxB6b4RzMDJKjxGSPRSsW0svkJCwJAtTqWwaO2Juc6VmRIk8k0BPkNDMzWgGpw1p+xRZ+eBOVDahZvyXibKqIleRS7LGWdI2CBpPhLGiI9ROwY3vj10/rmUfMNokYvLai0YLcYOoBitWACSL/fhCnheaNDlvOgCTiDzSWOtTGqKwRa9QbStE1V98Nun+GZIzlSzoRBLO7c7iQPQG3I1C8JOXYTUO5J6PkVly8qE2pkYhvyo/n+e/veIH8V3ujKle+9/7P/XHhpimVk8rYGdlsCtqvau1gfnjxlfDMjorhkAYAjng7+2OH6hRnNRUNzS70TDC5JU/hcavRKun+lz+znGrNdHzCXHEWeJt9mA/MXiG/R1BKnMZcEEggvuCORxhrl0gECo+a0hWLExyadQ5q+61zWJ09BTbTht8p/gblXWzcuRaHLoGJ1eYCQDtv2439vxOIXj2YlsrBrjhEzPc0iK+jSurSuvYMx2v5YdQ5jLxwD+WDqDpDu+v1ci298Unr8fU2eDKZmTJS/eC2kNEdIKLqJ34PYVvvj0dPTUMLgxnLAeH8+BJ0xleJnmjKyxhE1AhWbzLUWp/RPY4meLswFz20/3cmFQzmbywwAndNtJtVZSGa9vMAA3xF6F0mfIZ2BJEyqpPrXXDGdZKqW06mNrfO222IHTerIzU/VIAqxRafvUSsyn12pDS7TLtrI5JXihjZGd4pllk8QyaYFA2eFGZZBbetGN6tQJ3CgkLVnmzQiPn3UjXHFsgb4W1ENGZNSrrshWpTe3pNkWBixSyTEROuZTQ4jClY71sbJI5pWFV2FfnrzP3qOjJm4lFHZkVbNCqJO29k7d+2MZad8mqb6Hvwu4kiZmVdQdgSvBA4PxHtXBrBiQOu5ZFUSZmEtVEhhuQBewO30wYaUUqLqRozHU2dCr5KZlYgFSFIo+4J3A+nbGj7whII6fJfIJRBwDXex7cd8WJjQvCCfqwYa2y+aGkXQBUVqI3phZ2uvbF/BBFlbT1GhZJGpQWbTq8ttvipdgf0Tz7nCzpryHqFyJoDSHcFmBkEcnoEhiCuArH03+gN/SRifPGDnUcxyBNBLOQ3pVo3Yqe1EkmwbBUCtxiB0uBEz6LEqhQ71pvYaG5LMTqNrwL2bcCrmXQ00+GQeg5SRxFK0WfdmIJlE6hW35KlrA917bjDrKeLo42zSOpdopZCwjVRpTWqJe41OxP7N62v3L4dyEListOSrA2jzML+If+JR3/AH749R9CysxkYpPGQ8jtqGnUJCrHtutopHcVjOEXH9/wU2nyZn8aRetWy0xaPWZk/kyY0QgMzeumG42WzsdtsRx4zyUbbQsrVNwig3GxGm75cAsvuB2x7n6T0+UyP5zgvqMmlyNay6bQirKnSONxvvvjEvS+lu7SFrLyxymtXxxClAFcEH4f0tRq8Xb7i9hq6b48QejMA6/NlDEaBoT7xLDHalgzmk30g1VnHuPxrciuYpFheOMxhtALmSTQj3r9CkfrEH5Y15PK5D/OrLNHq1M6hiNYMry0+kE7O7bKQaJBsY89Z8JRRwoYpGoGJQJZGoRIS6IhVWK0a3KmwKPYgtjuBKi8fQWgdGDPuQGQ6VMrxKd2BksqSfLDUN+KJZ5vIZMzrG+ViZnBOry1PFnfa+xwo6B0eOSnbMu0o2YRuQGiVy6IzFFLBSx9QCk6iDthrnJW+/wrpIBU73saV+Be25329vfBbInt6DjK5WOMaY0VB7KAB+QxB631Axq6qBq8mVwT/QA7VuLI/wCuKnmkzKZuWNc5MTIb9GXiYCo2dUJehr0KQAOQAWO+GKQr9yjMTO8QyUihn2PwrWoV8WxHyrCc27G4Uib4WzUk2R8zUiysHGrSAAQSASBQ2xJEWdIsTwH6Rn9+o1jnkM7NDksvpd42MjtHGaMnrba77AH8z8sPej5SaLNEwwS5XLNGwfzGDKjBWIfdj3C/me2MoardKuwuCwvl86TRzEF/q+VtfvWu/wBuGzK4jpSgk07Ej06q5IBur7Y5T1OHKiBnhGYllVgTmiCqE6uN25/C7rfDnritPmOnqZGUywrqZTR3FtX13H44a1vH57gy0hM/f+dy9f1G9/637flxvj11LItNlmDiCSYKaYoCgbts2qhVYqee6In8IwZVWkWPyaNN6iLkYgn2PfETM5VYJuowxWsYgsLZP6h5Js8n88D1X28cg8l46D0aKKNC0UAm0+po0UWflQG2BznNTeW0DJZqwdQ5obGuNPb3/CjQ5XzZ+nxFmVXywDFTRr+UJF+xqvxxMyOVMGfzsGVtQMudA1E+rTGwNk82x3PvgWq8Y8fixVRao8xJHrkzf3cKiliUB1Cj8yb2/bjbmMrJOBJFmZIlZQQuhdu90y6geLB9vrjm8Yyj5LSscj5wnkBiSdXN8Eadq5v88X7MLmfLjVgSwjQtQ2Z9LB7P107d7/IjrPmh1Ys8WdJzUk5aBXNwFAxkARTpl3UB1ZJNTLvTKw08VYS9QyeckzEitDMGlSRoUEyjyyI8pGrtpkqlcOaFmyTRu8XQZjM7+lr3r0iidqBsjStXvfbk8HBmzX6K3saLKAdhe4+ZND+rffDeouzLUmuxSch0vOSgOiSsqvMuYuavvAGaFKlyejSiyDfTsa74kfxXzbxZkSo7ehPu8bTXpHnTOUI16S6xGJdTbbbHYnFsObzCi9viAVStFtVi96Ng6SduAcbc903MO+pM0Y1rgIDvVdzXO/HYci8VBqQS1GjGemjhijkaFQ3pUK5UMu11r3FrR4J425xEzzM+dy+mNwAtuSCKvgXuDRu6Pf2ONHXMjJHl2LzPKS6nsvHAsk1+HN72d8MevdTkhEflqDqu7BPFexw56i005PgzqzPiBY48u40CmPbb1Hv+FD8sV/p/iKSJAgCsBxd2PlzxixZ/qTrlkl0qWbTYINb/ACwk/jJL/qo/9k/8ccH1M0tRSU6x2LiscEeTris2poISd+R71ffc7DfDrKyxtlXnMMVqshoKKNA7fjhb/GSX/VR/7J/44dZR2zOVcEKhcOmwNCwRdXivppuU633jtQSXgjeI8pqyyiKMbsGoKx30k3SEG7AAPF1eF3jDJS5qFAuUGYKyybiURNHpJClWJ3sdvljd1Pq08EqwIYwFWM7kWQWEZFFwVGpgSx4C7WTWIfjXqmVeeHLyZySAgv5jQzeXo9IZfM23B2r649BO2ZTVLPUTeFunSZfPwLmMo6u4fRJLmRLppd9AArVxtzRJ7HGc/LmkmeOSdIZI4UJJzQTzVuSjqaD1sDdngah742dJXJLn8oIs3PnGPmUXzHmCIhOdOnuNQ57d8WzruciEmmSCOTSImBcA15kvl7WDVc4bklyZxVrBhnkky2TZQzEtCzE2SBVknbf613w/eMHkA/UYq48UyfB5A8ymYxhmsKoB58uiTYph6e9439O6xJNmIjQSJhOAuq2JjdUthVDcNVE84j1IvBrQ++7J+ov5DBjbgxYGudyqkgFiOw74grnJhzESD7fo79/fb92GWDEyi3wwF6ZyW6MRq6sdt69v24r2R8z+EG0Xo8x9YWR2UehhbL5mhSTo20ck+xOH/WpivlUSLlUGjVjituR/0wL0SLz/ALwwZpReksdkBFEKBsNvx+eJSfeyk6sUxdKzapqmzZWltgmpgKsk6jRO17V7e2M9FifUrfekny+nQTrr1kcBQKO2na732HvLzfVD/lSsrERqNOgHUdQPtZAsfFVDnthF0ZGfKFleNvLzEb6mPloQgjNfD6Ntro3V98NyEo4ssTR5WMHToJI1BA4ttH6oZqBtdztuN++NcWQyZI+EMBdeabUD6Ptps8bDthH/ABazFaR5IZlfWwcmwzSkDQUPdtnBBG/ONfVPDkkcDNSkgzE6QSSHQIvAs0dz7Ad+MRufYKHcvTck0TaWVY4zbOrbLQDG2NjiicTcl1jLslpIXCKpOzFtJJUEitRsqw45U4Q5MMcpnVZBZRj5jOQjkx1yVi0BaFkVV8840+C5Uk8/7vJculfW86ZkLqZ2rTGVAGosexa+dsXFj24bPHTOo5r7zpHmyHXIHVyVjKW2nRcQCEeng70ebvFmzmTlOZilTQVUEMDzvfHpPH7cVLwooXNjaJiWmBkGWVJNdsWHmeYzUBVnetaKdzhXL4m1feViyWZkaCSQORmnCCNTRctyrHSfQAdr35w5NdSIRlJYGfinS+cdE1RzeggiVkXR5bl5ZK4VVuOxvbVxiydHiE3To0jQRCSClWyQupa5O7DvZ3N3iqy/aQRFFN9wf7sxEbSM4+KjqVBpPmAU25q6I2OHPUvGMgnfL5LJtmmiAMhEgjVLFgAlTZ+W3HejUKrbN5RlSVGn+JsywQeXKq5iBmKtvpNtqo7WPy7n3wZ3IzAPL1PORxIUaJQjFY7cEW2rSCedj7c4T+MPGck/TvNyiSRgtplkEmh8u6ulKQN213Vg8c+2F/jXqWan6SPvGWMNNDodpQ/m2jW2wtex3/WxDjBcBHTeLHp8OZryBlJczl0hFldNln3LDVYFLqN7ftxMi6S3mZOWSeE/d10NpJ9VWBp/Cr+hxFTxlqny8c+QdIpiFilkI1Hij5enZbI/S4N415vxsTJMMn077xFlyRJJYUWCb0jQbHJ9zzXfC2RX6xbGWFulGTPpm0kQoiaCve6b8O+FfVOjq2bzC/eIllzUNRxE+ugFs1yR6G4x5zfj3Lx5aGbLQmSTMMVSIUpLKQGDEA8FhwDeoe94RRdVll63lXzOXOWdIHtCwf06ZjqBA3HI+oOLai8AtN8loyXhaRJ8pKXQiCLQw3smn3Hy9Q/LGnrvS/IlzeedtUckXl6F2a2EcfJ25H7cRMn4+zMoE0XTZZMqX0iRJAz1dX5QW7+V/ji7ZtY2jIlC6CKYPxXzvBsi44+SHFx5Oc9KymajyqvH1CKNdGsR2Nr9VEng3yK5xbfD3WJJMgMxIAXCuT2DaSd9uLrtiLmuidNSMyiGNwOAGuz7D1b4dxPA8QQFAjAKFUgVY2UVwfkMZww6T6d/yAvXrb8+gjc+2oWq0os025NH5e+MwdVaSRFsAax8J5UrJsR9QDvX0wzy+XiQsBV3qNmyNgL342AxAzWfXzoViZCGYhtNH9o4O5wS3RpykPHY9iUjMTHdgsYYJZO9H4QdgTxziCviZyb8oaBG7sNfqBVlFUVFH1DYi/8AewTKQ+fKSyMZUCtGaJNXyO+xxiXp2TC0yxUupfUR+lWoEk8mhz7DGrfZkCzqfXtZMaQ6vLmjVtekjeUoAAQdzpO/axifH1vzYJpYgR5aWCRfq8vXVWLK2Ad+bGI+egykbxqscau26uAvoN6lYg7fESQT7n3OJMuTSLJSojAgxyMWNUSwZixoVySeKwQlcmr+QfBHh62wyaTN6nZmUbAD4mAvSa4HY4WjrubO4G3yjsYkKiSdOU6uGZlLCiTrfn+kRd+5N4k9G6/EIlWQ6WUBeCbA4Ow9scuu29ba57VWC4/bdC7+Gs5+qf8A0/8AphrH1WUQRO49byqhGmjRatgSO3/Y41ZrO5V2LHMzL8kd1H5AYzLldccbQPLKPOjZizkkBTvWrge4HIxejGpf6m7wH/RW+uiU5kszq6pp80x+ldLNQBUzgyGhvpHG2/GGXi6DKrncmXghJkaRpJJAK0JHvq29bVWnVxX5ROuwqZwYQgB0EKIQDZLWWJhJG4HDA0bG43s3ijJZaWNRmohKoawPYhSbux2B7746IurYaickkipeGOpt94gl+55WKDNNIkJjQLMAoJBY1urAdvcfjYuuhvNJ+7LKVQeWTGWIb1N8WkjkKKsUWvjfEX7zkxNFOsJ1ooiQmgFQhioRdVAmq4429sTc31LLzhQ6OVFMN65XVvTb+nt39sD1IPqKGnKPJAUoQFPTgAZAACh4IA1fBQWrFc0p2ojHvKZmRG1rkB5hBJYKVPw6jvo4LCqu7343xsyOYysbh1Rh6SwJfsdmJ1PROw+fOHnTc+JtRAoA1vz87/G8TGnwynGuhq6NnpJdTSRNGBVBgQe98gX2wYZYMbIzDBgwYANOZyqyadX6LBh9RjdgwYAK3H6pc8pPKAbEkfCw2G/q96+WFkWZZ+m5kmjpNf8AiURSH/xCG7ngjjbFzmhVlZSNmBB+h2wuzPRgcu8Cu1N3ZiSOODyOMRtZSYv6vltUkU33hYGIQBXatVayVI1DVZZR8q+eFDZVdGkdUTzK0sxlO+5Ow830mtP+x88XXMq2g6ApcD06uL7X/wB8Il/hKt48sTsO9/M81+H4/LDaYtzRoeOM5bNg5pZg8bsQGZ9IOu6ClmAohaUfobDEf7PpxK00wV6agCZEdD6nY6VCrInqZiVkFgtQrjE3xDnpY8kwfyxmHjfZHMYAA9RVtyCoIPONPh3pLRnMEQpDrRPUkxlmdwXsvK43FaQL49WDqWn7WL/DLOM5bKCjtMI5SXJchmJFGUgUARug2XasJfCp/keuf15v/wB2HHhiP/LdZQJK5k8xWmhY9zQRBrvYXeLLl2/yyWMadHlqzKFHxEnckLuSOQT7be5JZI0nSZyrqbj+LmTNj+cv/fzGJOXyuWi6hnUz2Ymy+thLG0cjRh1Ys25X4qDAD6NjqXX3EWVlZVHoQlRpsA9vTR7/ACxJznT4Za82JJK41qGr6WNsT6Zr63JyrqEeWPRc42TSbyzOhLymy9PHbj+jXv3u8Z8a9fy+Z6QqQvqMJhV/SQAdDbWRvweMdMmhmHpRYvLGwUjbTRFEcVdbD2xsTp0flBGhiI50BBo1fSqH1xO27QeolnzZSfH3856T/aj98eFngrxDB0+LOZfNsY5UldtJBtxQA07b3X5EHjHRMvNFMfXGlxkaSwuif1SVFHbtjHVstDIpb+Q8xSAHkVW073Rvjvhqn7kxKWNrRxvo8DZVel5mdSsPmyEsRsoOgKTt3osPcLiwZvr0M/XIsxl9UyJlnUBR/nGRZ3IS61fEB9cXbMZfNMtTS5YAkgKyWrc1YJ3/AETQPbveG0MMcax6hGpUUCAFAJ50+wPtgUa6lPU6nHcz1PLQqM10vMSQzu4DZI2wJ1UV01Q/b7CjWOrdag81YgWVZLDKrcMa3B/x+/HnpDxSGSZookdZGXWFFmq3LVd749dckRmgjZFdZHq7O3zBGMp1LTfkmTt0K8xoMM6mFY5U03p43OxHttf54kZqNFXK6AouSMtVc0Oa74YfdIVjkjiVGYjdC25PzPI/3Y1dO6VG0NSZfyyWspr1EVYFsp5r2PfGX8efjj+t9ibFHW5fXmSp7RgkfUXiR1OCOOSDylUNRO3J22J99++JsuRCawmWUqQB8fxAb8Xz+28Z6b0xA3qg0Fdw2stvZHv7AbfPE/x5uT4z84y3jA+gny2SLZcPcKi78w3rBvucSIMqjHOMyhiuqie2zGx89hibnMjl45ATExsg7H02b7E12OMxZqKnIib+Vstvzsfdtjv+35YmOgotKVY+ezXbyKxYkKEZPUoOqw1jkAigfcYd9UzkMcYQsUDD0mMcAVxsRWIM0mXZAhhYqnwjex9De9+3/DGxoYZpFgaMqEj1LTVVtpIofS7xrpxlFPZV4/ou3gH5M5mCAZYeZJIYyQwahe+/Cr9Tx3wo8jIf62X8j/yYsXU8vCsAWUkRrVb77bD6nFZMmR/Um/Mf8cZfVfcr28db/aHHg2eRkP8AWy/kf+TDzItGmVYwOSoDUx51fl7/ACxX/MyP6k35j/jixdNWE5Y6NQjIa75A3vjB9Lmbrbx0uwkVzrDT+erxq96IQ5QzEtdkWsbBQOR6htYugcPep5ufzdCZYSIlNrZiKauwr1cnj2+Ywjz02SeVXM0hMSpSomltmC28unXWogVqA3Oxw8k8WZVdNufV/RO2wI7dwQcehGPcTmiFHns8dWrKKLYVwaU6dV/rEHVv3obY95OXMawWyQUMwDNrugSNRrjbfjnTfcYnxdKikVXWSamAYethtyNjxz9eMb8r0hEYMGkJHGqRm7V3Ptgpi3EnL5ONBSqALv33qu/yAGNqqBwAPpj1gxVUTYYMGDDAMGDBgAMGDBgAMGDBgAMGDBgAS+L8ikuUm1RRyMsbsgkAoMFNGyRp+tj6jFe8Ex6HzS5aNLVYx/KRRQN5nrJR/IW9AFEErsSaJ3q59QyazRPE96XUq1GjRFbH3xD6R0OPLszIWJZQDqIN0zOWNAWzM7Ek/hWJrNlqXtaKj4aQ/fVYqqAPKvpYkO9O+1wqzCi9W1HRe5AOOg1iv9I8OmGdpiYDqLnUIdMnqJNa9ZHsCdO9YsOKMoqkaM7lVljaNr0uCDXNHG5RQA5+uM4MBQYW9Oc3PuNpD/dB3rfDLGtkoMVADH9p7XhNDTKj1SzDIT3kS+au249/rjOZ6fEJcyoQUkNqPY6efr88NukxLJ5iyIjeoEjkXZ9wBY9wMNWysZLEopLCmOkWw9j7j5Y446G9bv3r/c031gqXS0idqzNUII9Go9q3I+eNfR9LvCMwQUELFQ52vWw787fuGLbN02FgoaJCFFKCo2HsPYfLHqfIxOAHjRgvAKg19PYYF9M1XGPz8/HQPURR8iLaNRo8syyUH+AnStWO+1V9cTEQI8Q1qyidjSA6U2BIF8j6YtUnToSpUxJpJ1VpHPv9fniJm4kiMSrHHWr0jSPSdtwbFH9uJ/jOCtv9wP1LEnS1jjkiFRyqzHRIpIkBP647/jh/1PMAqUjlRJARuSNq0k8ggGiOffEfMZrJ5eQlgiP3IT89wPmPzwuzr9PlfzWYsQx4ugaRW2r2Vb+mN9KPpxcbREmmzfl8hnP0cypBNuRRN969Htp+lH320ZZ807mIZlGZQxYbqeSALEVcgfPnnDHw6cqoZMsdj6ztV36bsgauOcQeklbzinQXtr433bk1dcbHj6Vd1wQ+Sbk8nmwy65VKCrUVvuL/AEBtVjnkX3oSJ+oeWSqwuQO6qKP0rC3LdWeKGBREWLRqSbO3qUHhDvRJ4HHa8SMn4gZ2RTAy620gk9wNR2KjYKCb91r2utrrDC0mSV6sd/5GT8B/j/BHOIqZ0CbzTDJqYaBt2Hq/ffyx6n8RorEFeH0fEL2JUkryBY2vm8aP41ITXlkkf0l2JBoXe5IHa/iFXeIb/wCRWOxt8SRtLlg6gjSQxU81RB/K8Rul9PyckSsa1V6rcg6u+143eIc2XyqOh9Llbo/okE8+11hblPDLSIriRfUAeCecceqm9f2w3Y6/+lLgbfwPkv6P/qH/AJsbM26wRRrEFKPIqGzYpiQd75wq/ii/+sX/AGTiVmcl5EEKE3U6Gxt+kT3vauf93ONdFSTzpqPlUJ13JcA/yp4tCeWI1I9AG91V1uKAP/bDI5WP9Rf9kfXC2LJEZ55tJp4VXV2tWJrnbYj9v4uMdpLMAYzgwYBBgwYMABgwYMABgwYMABgwYMABgwYMABgwYMABgwYMABgwYMABgwYMABjDDb2+eM4MAGjK5UJdMxvsTx9PbG/BgwkqwgDBgwYYBiD1CBnaOh6QbJ27EdrGJ2DClHcqAxWCsZwYYGKwg6LbfegCKLNprndnG98b/wCPawYSdBFTZkb1r9/6T8e2JfKAndGhZII1YaSqgEc18sSygsGhY2B70avf8B+WPWDFAeGiU8gH6j8MHkr+qO/b35/PHvBgAWeIdXkEImq6FVe3yA9sVfLSZyNdKCUL7aP+Ixe8GOXW+m9Se5Sa6YKUqRSfvue/83/0/wD+cWboUkrQgy3qs/EKNXttWGGDD0fp3pytyb+QcrDBgwY6SQwYMGAAwYMGAAwYMGA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4" name="AutoShape 10" descr="data:image/jpeg;base64,/9j/4AAQSkZJRgABAQAAAQABAAD/2wCEAAkGBxITEhUTEhMWFhUXGRwaGRgXGCAcHRobIB0cGh8gHBodHCgiGRonHSAaIjEiJyk3Li4uGCEzODMsNygtLisBCgoKDg0OGxAQGywkICY0NCwsNCw0Ly0sLCwtNCwsLCwsLCwsLCwsLCwvLCwsLCwsLCwsLCwsLCwsLCwsLCwsLP/AABEIAJsBRQMBIgACEQEDEQH/xAAcAAACAgMBAQAAAAAAAAAAAAAABQQGAQMHAgj/xABLEAACAgAFAgQDBAQJCgQHAAABAgMRAAQSITEFQQYTIlEyYXEHFIGRQlKhsRUWIzRicnOy8CQzNVOSwdHS4fFDY5OzJUSCosLD4v/EABkBAAMBAQEAAAAAAAAAAAAAAAABAgMEBf/EAC4RAAICAQMDAwQBAwUAAAAAAAABAhEhAxIxQVFhEyJxBDKh8BTB0eEzUmKBsf/aAAwDAQACEQMRAD8A7jgwYMABgwYMABgwYMABgwYMABgwYMABgwYMABgwYMABgwYMABgwYw7AAkkADkntgAzhV4jzJWFkAl1OrANHGz6TXfRuvPP1w0VgQCDYPBGFviUA5Se9h5bdr7e3fEy4YCPwTI7OxIZVVNIFPR9bMLZwBYB01zXOHS9YvNHL+Wdh8dmvh1H9GtrUVd+oGq3wi8NZfM+eX8qKBdKqwEWkMLvbTKfX8yMbotuqtZeiNhYCA+WtnTptmqhqB2DAfLE6X2iZbMKPD/U3nEmvR6Woaf8AfuaPGxo+4G2GsiAggiwRRGKp4YfTBmNDnUu5YqtkhfipUAYGr1VZ78YtlLhltwYT5PqUhlhjOkh4TIWAN6gVH0o3+z54b3h2IzgwYMABgwYMABgwqm6/CjFG1Ag6fgNX8jW+MN4hhF/HxqrQdxQN/Lnv7HE7l3A2v1BhmRAVFMhcNZ7GqIqv24Y4SyKTno2Gw8k3xuSdr96o/n88OQw4vDGzODBgwxBgwYMABgwYwTgAzgwYMABgwYMABgwYMABgwYMABgwYMACrxD4hgyaK87EBm0ilLEmie3yGF/RfHOSzUqwxO5droFCAaFnevbFd+2z+b5f+1P8AcOKZ9l/+kofo/wDcbFJYsyc2pUd6wYVp1lR55ktVhaiaJ299hx9OMMwbxJrRnBgwYADBhS1nOcmlhsCzpssRvvV/hhZmeuf/AA37zNKY7It4Vsj+U00obv2N7cncYSyFlpxF6pGzQyKt6ijAaauyDVXtf1xz/pHi7KvPEozecYs4UKyKFN0AGrero/Untti3ZzJProZgqWshS7DbV2F+xUbcV3vBJtdBx2y4Yx6UpWGJG2YRqCDVilAPHz9safESqcrMGbSCjAmi1bfqj4vp3ws/gmTWWOZ306WIdgeTX6XpAO1fL542iGT7vmFktyQ3/mWarTov6bWOe2M9zeGinFJYZB8GlRK4CIvo5WAxXTFSN3JaiDwNsbcqo/hOUkiyBWy/6tNg1WD3038+MHheNjPI8kQiZkHpW3Uja2EmoqDfKADcWdXOPGQIXqEiMSxuwxC94wa2AOoAEX7UCcVp/aZstMkgUEsQAOSTQ/PFf8OZcgSoZY5Fbe0lLsLsHkelaqhZr3OKx9omfDZuKCVmEChWcLybJs13IA2+pwm6tn8nE8U3TvMR0PqB1URzySTvwRwbxlLWSb8Ds6lLFl4SjuyoUXQrM+n07WKsA8DtimeLcyr9RyTI4ZTo3U2D/KH2xGky33/qjxyk+XGDS3VKtCh7Wxsn/pjT1ro8WV6llUhBCs0TUSTv5hHJ37DEzm5LCxYHTYsyjEqrqxXkAgkdtwOMLupxvK4WKdVZR6lDb8i/hNixYvtqsb4qvgL+f57+s/8A7rYgjOGHqOflX4khlI+tx1+2sX6vtTYWWHMZeSMgSdQUPVHU+k7kGwt0OPb95xPynTp9SyfeNYtSTqaioZjQUHT8JC330Am7IxV/BnhaHNQtPmdUjuzUdRFVtZIO7E3z8sN+meGZ4MvmYRmAqubjbf0D9IniiV9uDvgi5PNY+R7mWOTqWXDaWli1A8F1sHji+ceupZxYo2kZlFAkajQJAJA+fGOXdSyHTIsuyLP5mZA2ZdWktfH6tVtzixdHyiZrpK+eC/liQobIIK6wvB3oGqOBarbrFiGPhHxV95jZpzFGwagA1WKB4Y++NnSuiomemzAnV2cNcYq1srzv8vbvir/Z74fy+Yjd5k1MrgD1MK2B4BF74zlM4Yc71KVfiSOQj66lr9tYiM3ti5AdBzHUoYzpkljVvZnAP5E43ecunXqGmr1WKr3visc58G+Fos3C8+YLMzsQDqN7csT3a759sL+mTvHF1DJltSIjkfIq4Q0O13f4Yr1nhtcgdSlz0SqGaRAp4YsAD9De+NsMqsAysGU8EGwfxGObeFvDEM+UaeYuxAcIuogJV8fU7+3yxnwTDJNkMzEs3lesHWeFBALdxQIH7ThrVbrHIHQD1SDVp86PVxWtbv6Xiv8A2ln/ACI/2if78U3q+R6ZHlysUxkzIr1LeljYvatIWrw16rOz9EhZySdQFnmld1H7AMS9RyTT7AXLwmf8jy/9mv7sZxjwn/Msv/Zr+7BjeH2oBtgwYMUAY8tIByQPqcZOK5nEmlOp8jG5GwJlU1QPO2+5P54VhRYVlU8EHvscacwsuoFCmmtwwNk/hjT07p8UY1JEI3I9QBuifURfB374jZnxDHHlHzbghEB9JqyQdIUVtZagPrhtWF0e81mZYhrmlgjjFama1+u5Ne+Iy+M+nE197h/FgB+Z2xwzxF16bOSmWZv6qD4UHso/eeTjb0zwrnZ01xZd2Q8MaUH6aiNQ+YxSglyzF6rbwjof2zyK2Wy7KQymUkEGwfQeCOcU77L/APSUP0f+42EHUclPA3kzI8ZBvQ1ge1r2P1GH/wBl/wDpKH6P/cbFVSIu52dRhhZznogLYsNNkmwbN+r2JqvkPfE3xJmfLjS8xHDR9XmSCPUNLL8VHhirVW+mu+Fn2jeKzkoVWKvOlsLe+lRy1d+wHzPejjilT5mW6kmlf2Bdz+Vmh+zERj1NtTUrB03L54CIQnqmV0iLyxWYrswB2UEHdRzsFvftYYslnZA7pmkZW1aNMlrZdSPUI7oJa7HfnYmxxvP+G85CuuXLSog5YrYH1Iuh8zj14a8QzZKUSRE6b9cd+lx3BHv7Hti9vYyU65PoJcofP80kf5vRX43+WKN9omayqdNbLwzRkl0pBIGb4wx7k9icXwSCWLUhsSJan5MNv34+f+r+EM5lYzJPDpQEAsGUizsODfOJijTUbSIHRJgmZgdiAqzRsxPAUOpJ/AXjvHUs/lZhaZnLlgrKP5VK9Vb3uQQQCK9sfPsUZZlVRbMQoHuSaA/PFmX7POpH/wCX/ORP+bDnFSVMz05uPCOtx+Ho3GoSWvKlaINqiksR8Vlf24lydIVYJo/M0rIDuQKWxXG23uNr34xB8H5Rsl09FzNIY1dn3sKNTNyNuMcd8W+K589IS5KxX6IgfSB2LD9Jvc/ljOOlG8G89Z1k6j0PP5PLOxlz2UsKUCxsqgDWz7+s3RYgDsPridkUy0+bOZy+bid9gQjKx0BQCmzbJY1VXJvHGMn4Yzsq648rKVPB01f0urHzGF0kckT0weORDwQVZT+wqcXHTSVIx9R9Udg8dQSQZuHPKhZFoNXYgnk9rU1fyx7zXjlpmSPIRFpGIvzFsAfRW49ze1Yk/Zj4lfOQMkx1Sw0C366m9JP9LYg/S++H8nUAjMqxjYgek8k8WANrO343jmnHY3mkzaPuVopGbzJ6f1OSeVGMUuqmHcNR2vawwqr43xG6h1F81n8rP5LpGXRYyw+IK9k+3Jxez1g/qLXtq72ByRVUbxvynUy7KDHQPfVdfH8v6J79xjL2t7VLrfBW1lA6b1Q5HPZvzInYuz6Qo3NuWX6gg8jHnomWkzOezazIY3lgkBUg+ksY9P5bHHRspKTLKLJAK17Dbevxwu61mM4shECWmlKIUNuS3mXbiiq6Co7kkb9rWla5xYUVHw94kbp6PlszBJqViVr58jfte4IvnGc7L1DMZHMSyagjOpWOqIQElq2sr8PPIUnD1c71Lkxjn4Qq3QCV+maLEv8AIaa2+LAc11FEvTroEepVBLVLRJDgaLEQ44Y4r03VXgezyVbLdWy7ZL7plsuz5h1piFB35ZrFk/L2/DD/AMBz+ZkJYFB8xA4IOwt9RH/XDHo8+Z85DL6VKMHUKijzP5MjcMWI3cA96/EturZyRFUwqHJJB2JqgT+j3sAfjgjptO2/AmqOd+DPEJyitAcvI8jyD0jYjhTtV6hXH7RibkMiZs91GLjWkig+xLLR/OsPv4bzbbGLRTAE+W7GqqwPYnj2rv2wOvZtaBgJIC76H3tbLbCqTaxyb2rEqCSSbwiSueG/FH3BHy+ZicMrEqBQ55Bs8XuGF840dM6fK+Xz2ckUr5qPpFc6mDsR8hQF/XF4yublJy2s/H5mq0q6srsd1rb54Q9S8SPAMk0kuiFpJjNJpvVo1aU3FjUfb9XAtK8N/AN0rJngVT/Bp2/1v7zilZCCU9Nn0BqEyFwAfhCn9gNE/TFg6D1jOHM5V5p7+9+YxyukfyUQBaNh3HHJ5vvWLpnMlMzEpmDGDXp0KwH574t6NpK+FQRe45y3VsvJkhlMplmaZlGshQTtTM1iy3H+OMZkziv0YIAbilCtY7lmfb8CMXF8hmI20/eyA5pahBOrc+ogUB9dv99hiIrkH3Pz74laT79KG0LPCf8AM8v/AGa/uwYbYMbpUqAMGPMkgUWxAA7k0Pzwr6t1IqF8mSLUSRTsKJqwKsH/ABeGBqznX2RnUZadghq1XZthuvyux+F8YSK8NbZKYmyG0s3xbNXxWNiDZ2BNHcYY5bqGeYUFgYjTelgSRW5oSbb/AONt5X3XNyxANL93k1WTGitYK7j1Fv0id/lhOuwlk35To0AKSqjKw3Fs36Q4IJ/7YpH2tsIMnDl49leQsfmF9Xb+kwP4Y35TqmZIMhzOY8tTE1mOH1RyMwD0BYW14+KjdYh/bf8ADlfrJ+5MLSknwg1Y7YlD8HdLGZzsELC1Zrb5qoLkfjVfjj6AfPxq5i/SVNdUQNI25qvwxxj7Jv8ASKf2cn7hjpeYUHO5jVX82qqFlbG+3qIvUPbbGk+SNFYZVftfnEmWykumtTMd+QCoNf49sVf7L/8ASUP0f+42Hf2huT07IEit29t6Wr2J55/HCT7L/wDSUP0f+42KX2mb+86T4q8IQ9ScSCdlaIGM6QCLvVvdG9/fE3wb4RiyCPTeZI53cqAdPZR7Dv8AU/TCvxX4lTpiMkdSTzMZFU8IDS229kek0O59gMcsznXM9nJArSyyMx9MaWB+CLt+NYmKbWS5Sin5O/Z7O5cKyzSRhSCCHcAEHYjc4+aXAs1xe30xbMn9mnUHGoxJHe/rcX/9urf64qTCjXtioqjOcm+Udvyk7Do2XNsB5UYJVmVgKAsFVY3x2xp+0U//AAcb3tBue+674ldDyiv0zJ6zsI0FFQwOql3BFbXtjV9qMWjpbLZbSYhZ5NMos/PEXk1a9t+DjvQ/5zl/7aL/ANxcfRWd6gY2oQyv80AI7/P6fnj516H/ADnL/wBtF/7i47x4n6o8LwhJFTVrLahqXSoBNqF1E1dUw/HjD1HQtBXgl53LjO5aWF1kiDgobADD5jkEYqPS/sqhimSR5mlRDq0MgAYjizfF9q3xdsx1AQwGbMUgRdT1uAe4HvvxjjPiX7RM3mGIhZoItwFQ05HuzjcH5KfzwRvoOe1cnb5JlUeplUfMgY4v9rs8L5uNomRv5IBijA7hmq6PNYTdM8J5/OASLEzKeJJWoH6FjbD5gHEXxF4emyTrHPo1MuoaDYqyN9hvtikqZE5trgtv2OzFZM2R2hBrtYJrHQ36hKStohKqsh2oeokbFnFUBzvv7Y5/9iqgz5kEWDEtj/6jizHrhmmRUijr0adVEqpAaj7Nt8Pa8c+vGTeGbaCuI7bq0oNELqZgFAWxRarDaqfbttucYl6xKALC2pGtQCeX07kNSbb1ZN4T5Lr6aQsmVDOwBcqAASUE2wO9BSKP6wPHJyviKA1eUFWkYOpaBfURZrZAASWO49jjDbqf7v39/sbbH2HUWckLUoiXXJIoOk8IW533J2/b+GnK52QOzAoQ0satVkHUoHpN7DET+MUDVGYF0lwL1KRbXbADc78EDcNdgXht0xleSdSiVHIoXSPZVIJ+Y4H0xXpTdZ4JeOROkqrmyzOqp5p5ZQ+oa/i3sJuR9NOH0rxztJl3QsFCk3spvcUeTx9MIxmQ8rGGSK2ZtMZPmeYws2bry1NdjW4w36eT96nsV6Y/3Ha+/wDj54rSfPyVq9BRmMvkY5Xjlg0gUVa2OqgPn8hv8se8h4ggiAjSFljBPDWdzfB/449+Is8suX1KDtLoNjcUD+w7b97xLzORy/3UkKtBLDbXdbb8k3jnnLW3yUZLGePwK01km5/qSpAZlpgQNPsSdhitJ1rOEGQboDv6Bp/Or/bjJlByFXuJKr8bwz6X/MG/qSf/AJYzlqT1ZKpV7bx3CkkTsi8c6xzlQGAI37XsR8xip+J+uzR5uLLpkneIF/QFUrP6A1qCprQST+Bw06Rf3ZP7b5/L2xB+0qfS2UEmZfLwM7rI0TaX+G1II3KA7H+sMdv083OKb7Iy1FSDI9QzmYz0En3KTLoqusrOFOpCLUatIYU3YHvxjV1qXNpm50ilzL6kQlYoI2EakyBRbuu/O43Nb8DGjwuMj96j8rquZnffTE8jFW9J5BXehZ/DHrxtEn30GVXVTEFDokrlrEpH+bahpcJ6attZ3obboz6FpXpxMeUq7i0EmStdaaIJ39XF13GN/Qco8aOHBsyyMLINgtYO3Fjtiv5fLdS9DR1Ehhj9DENpcJuraiSq3tYs3zeJvS4c/wCerZh1MYB2XSBZUbCjbUb5HaxiepvWOSy4MYBwYZJoz2TSZGjkGpWFEYRZjKZdH0DKlq3FavxP0s7/AF+eHHVZHVNayRxqtlmkUsK/BlrC7p/UmJBfN5ZkDUdClSbAAFmQ76j7bjCd9Bqup4yRETao8sUBAU0Gv3324B5NHc/jhp1QZjSPu5iDXv5oYiqPGnvdYRZfqjvnxHbKoLWpD7lQ6im06ChG5F3qHO1YtJwqfVitPhHJ8llPRHm/8n8tnjJhEkh02+38kWolSxOi6Fmhhj9teWJgy8gGySMp+Wobf3cQcpJHrjzAkjOcMg1ZX7sthi3qW9OoECzrvti65zpf3yDNQTE6WkYIe6UFKkfQ71jPQdFaytUcd+z/AKisHUIHc0hJRj/WUqPoNWnHZ1yEv38zHaLyqsHYmxsR+2x7DHCvEHh/MZNyk6EDs4B0N9G4/DnGgdVzDoIRNKyHYRh2IPyC3uPljqcbOWGpstF0+1nxFDO8eXgIYQlizLxqO2lexre/n9DhT9l/+kofo/8AcbGmTwRm1yhzToVAIqOj5hUmtRUfCBtsd69u837McnIOowkxuAA9kqQB6CNzXvWDFCy5JsgfaJOz9RzOq/SwUX2AVf2d/wAcXb7Hckv3eadFRp/M0AsapQqGrAJA3J+dDEL7V/CkvmnOQqWRgBKFBJVhtqofoldIPtXz2oXSet5jLEtl5mjLc6aIP1BBB/LBygvbO2fQOe6t93gebNaEC8aGJ1bbAWo9RPbf64+cWayT7m8NvMzvUZVUtJmJO3st99qVB89sSfFHhDM5HSZBqRlBLoCVVu6k9j7E84IqgnJyz0Ou+F4y3SsuFYgiFSCACQQLGzAg7jFb8X59pujyuz6/5VALFULTb/Npe9n4e/JrCv7JOozyNNly5eBYWOg0aYkAUa2B9W3Hyxbl8Py5jp02XnBWVyWUsbNrpKFm1G/hAPGwqhiHiRvF7tNnFukSBcxAzGgssZJ9gHUk/ljuXi/y10TT5tIolNqukkttwNLgt2PpFj3om+GdT6fLl3KTxtGwNeoUD9Dww+Yxr6d095m0QRtIx7It/nXA+ZxcoqRhDUcODrv2vZ7VkIvLNpLIp1A7FdLMPqCaP4Y5r4Pycc2dy8coBRn9QPBoE0fcEgCvnjpuW8GTv0j7pMw84EyRi7EZ5CE+3xAkcazXGORZvLS5eXRIrRyobo7EEHYg/UbEYI8UOd2mz6bVQBQFAcAY4h9rPVI5s4BEwbyk0MRxq1EkA96uvrhLmvF2fkTy3zUhU7UKBPaiVAZvxOJ+R+z/ADsmWacR6aFpEwIdx3pe23AO5/LAlXI5T3Kkh59iZ/yjMD/y1/vf9vzx0XqXiPKQOySMQygM1RsQqtdMxC0B8zj5/wAh1GfKy64XaKVbXjf+qVI33rYj2x13qXTszPms5DHoHnZaBJHexpB80EoACGI32JHI3xnq2so1+nqWH0LE3iXKAuNVsjBDpjYnVdBVpfU2+wHbfjEbqHinLJCTGbcpIVQRsSClg61AtAG2N1ziDP4Rk8llVkZlzRnRWLBWXSE0swFqSL3F0a5xqXwrmVJeMZdGlhkhkUa9KB21BlPMjdjdXjO5G6UO5K6P4ojMYedlLt5VJFExbW0KyEULL8k2OBtj3D4ny/nGOFWqWMy+aEci7rcVsB3N0CCDRxB6b4RzMDJKjxGSPRSsW0svkJCwJAtTqWwaO2Juc6VmRIk8k0BPkNDMzWgGpw1p+xRZ+eBOVDahZvyXibKqIleRS7LGWdI2CBpPhLGiI9ROwY3vj10/rmUfMNokYvLai0YLcYOoBitWACSL/fhCnheaNDlvOgCTiDzSWOtTGqKwRa9QbStE1V98Nun+GZIzlSzoRBLO7c7iQPQG3I1C8JOXYTUO5J6PkVly8qE2pkYhvyo/n+e/veIH8V3ujKle+9/7P/XHhpimVk8rYGdlsCtqvau1gfnjxlfDMjorhkAYAjng7+2OH6hRnNRUNzS70TDC5JU/hcavRKun+lz+znGrNdHzCXHEWeJt9mA/MXiG/R1BKnMZcEEggvuCORxhrl0gECo+a0hWLExyadQ5q+61zWJ09BTbTht8p/gblXWzcuRaHLoGJ1eYCQDtv2439vxOIXj2YlsrBrjhEzPc0iK+jSurSuvYMx2v5YdQ5jLxwD+WDqDpDu+v1ci298Unr8fU2eDKZmTJS/eC2kNEdIKLqJ34PYVvvj0dPTUMLgxnLAeH8+BJ0xleJnmjKyxhE1AhWbzLUWp/RPY4meLswFz20/3cmFQzmbywwAndNtJtVZSGa9vMAA3xF6F0mfIZ2BJEyqpPrXXDGdZKqW06mNrfO222IHTerIzU/VIAqxRafvUSsyn12pDS7TLtrI5JXihjZGd4pllk8QyaYFA2eFGZZBbetGN6tQJ3CgkLVnmzQiPn3UjXHFsgb4W1ENGZNSrrshWpTe3pNkWBixSyTEROuZTQ4jClY71sbJI5pWFV2FfnrzP3qOjJm4lFHZkVbNCqJO29k7d+2MZad8mqb6Hvwu4kiZmVdQdgSvBA4PxHtXBrBiQOu5ZFUSZmEtVEhhuQBewO30wYaUUqLqRozHU2dCr5KZlYgFSFIo+4J3A+nbGj7whII6fJfIJRBwDXex7cd8WJjQvCCfqwYa2y+aGkXQBUVqI3phZ2uvbF/BBFlbT1GhZJGpQWbTq8ttvipdgf0Tz7nCzpryHqFyJoDSHcFmBkEcnoEhiCuArH03+gN/SRifPGDnUcxyBNBLOQ3pVo3Yqe1EkmwbBUCtxiB0uBEz6LEqhQ71pvYaG5LMTqNrwL2bcCrmXQ00+GQeg5SRxFK0WfdmIJlE6hW35KlrA917bjDrKeLo42zSOpdopZCwjVRpTWqJe41OxP7N62v3L4dyEListOSrA2jzML+If+JR3/AH749R9CysxkYpPGQ8jtqGnUJCrHtutopHcVjOEXH9/wU2nyZn8aRetWy0xaPWZk/kyY0QgMzeumG42WzsdtsRx4zyUbbQsrVNwig3GxGm75cAsvuB2x7n6T0+UyP5zgvqMmlyNay6bQirKnSONxvvvjEvS+lu7SFrLyxymtXxxClAFcEH4f0tRq8Xb7i9hq6b48QejMA6/NlDEaBoT7xLDHalgzmk30g1VnHuPxrciuYpFheOMxhtALmSTQj3r9CkfrEH5Y15PK5D/OrLNHq1M6hiNYMry0+kE7O7bKQaJBsY89Z8JRRwoYpGoGJQJZGoRIS6IhVWK0a3KmwKPYgtjuBKi8fQWgdGDPuQGQ6VMrxKd2BksqSfLDUN+KJZ5vIZMzrG+ViZnBOry1PFnfa+xwo6B0eOSnbMu0o2YRuQGiVy6IzFFLBSx9QCk6iDthrnJW+/wrpIBU73saV+Be25329vfBbInt6DjK5WOMaY0VB7KAB+QxB631Axq6qBq8mVwT/QA7VuLI/wCuKnmkzKZuWNc5MTIb9GXiYCo2dUJehr0KQAOQAWO+GKQr9yjMTO8QyUihn2PwrWoV8WxHyrCc27G4Uib4WzUk2R8zUiysHGrSAAQSASBQ2xJEWdIsTwH6Rn9+o1jnkM7NDksvpd42MjtHGaMnrba77AH8z8sPej5SaLNEwwS5XLNGwfzGDKjBWIfdj3C/me2MoardKuwuCwvl86TRzEF/q+VtfvWu/wBuGzK4jpSgk07Ej06q5IBur7Y5T1OHKiBnhGYllVgTmiCqE6uN25/C7rfDnritPmOnqZGUywrqZTR3FtX13H44a1vH57gy0hM/f+dy9f1G9/637flxvj11LItNlmDiCSYKaYoCgbts2qhVYqee6In8IwZVWkWPyaNN6iLkYgn2PfETM5VYJuowxWsYgsLZP6h5Js8n88D1X28cg8l46D0aKKNC0UAm0+po0UWflQG2BznNTeW0DJZqwdQ5obGuNPb3/CjQ5XzZ+nxFmVXywDFTRr+UJF+xqvxxMyOVMGfzsGVtQMudA1E+rTGwNk82x3PvgWq8Y8fixVRao8xJHrkzf3cKiliUB1Cj8yb2/bjbmMrJOBJFmZIlZQQuhdu90y6geLB9vrjm8Yyj5LSscj5wnkBiSdXN8Eadq5v88X7MLmfLjVgSwjQtQ2Z9LB7P107d7/IjrPmh1Ys8WdJzUk5aBXNwFAxkARTpl3UB1ZJNTLvTKw08VYS9QyeckzEitDMGlSRoUEyjyyI8pGrtpkqlcOaFmyTRu8XQZjM7+lr3r0iidqBsjStXvfbk8HBmzX6K3saLKAdhe4+ZND+rffDeouzLUmuxSch0vOSgOiSsqvMuYuavvAGaFKlyejSiyDfTsa74kfxXzbxZkSo7ehPu8bTXpHnTOUI16S6xGJdTbbbHYnFsObzCi9viAVStFtVi96Ng6SduAcbc903MO+pM0Y1rgIDvVdzXO/HYci8VBqQS1GjGemjhijkaFQ3pUK5UMu11r3FrR4J425xEzzM+dy+mNwAtuSCKvgXuDRu6Pf2ONHXMjJHl2LzPKS6nsvHAsk1+HN72d8MevdTkhEflqDqu7BPFexw56i005PgzqzPiBY48u40CmPbb1Hv+FD8sV/p/iKSJAgCsBxd2PlzxixZ/qTrlkl0qWbTYINb/ACwk/jJL/qo/9k/8ccH1M0tRSU6x2LiscEeTris2poISd+R71ffc7DfDrKyxtlXnMMVqshoKKNA7fjhb/GSX/VR/7J/44dZR2zOVcEKhcOmwNCwRdXivppuU633jtQSXgjeI8pqyyiKMbsGoKx30k3SEG7AAPF1eF3jDJS5qFAuUGYKyybiURNHpJClWJ3sdvljd1Pq08EqwIYwFWM7kWQWEZFFwVGpgSx4C7WTWIfjXqmVeeHLyZySAgv5jQzeXo9IZfM23B2r649BO2ZTVLPUTeFunSZfPwLmMo6u4fRJLmRLppd9AArVxtzRJ7HGc/LmkmeOSdIZI4UJJzQTzVuSjqaD1sDdngah742dJXJLn8oIs3PnGPmUXzHmCIhOdOnuNQ57d8WzruciEmmSCOTSImBcA15kvl7WDVc4bklyZxVrBhnkky2TZQzEtCzE2SBVknbf613w/eMHkA/UYq48UyfB5A8ymYxhmsKoB58uiTYph6e9439O6xJNmIjQSJhOAuq2JjdUthVDcNVE84j1IvBrQ++7J+ov5DBjbgxYGudyqkgFiOw74grnJhzESD7fo79/fb92GWDEyi3wwF6ZyW6MRq6sdt69v24r2R8z+EG0Xo8x9YWR2UehhbL5mhSTo20ck+xOH/WpivlUSLlUGjVjituR/0wL0SLz/ALwwZpReksdkBFEKBsNvx+eJSfeyk6sUxdKzapqmzZWltgmpgKsk6jRO17V7e2M9FifUrfekny+nQTrr1kcBQKO2na732HvLzfVD/lSsrERqNOgHUdQPtZAsfFVDnthF0ZGfKFleNvLzEb6mPloQgjNfD6Ntro3V98NyEo4ssTR5WMHToJI1BA4ttH6oZqBtdztuN++NcWQyZI+EMBdeabUD6Ptps8bDthH/ABazFaR5IZlfWwcmwzSkDQUPdtnBBG/ONfVPDkkcDNSkgzE6QSSHQIvAs0dz7Ad+MRufYKHcvTck0TaWVY4zbOrbLQDG2NjiicTcl1jLslpIXCKpOzFtJJUEitRsqw45U4Q5MMcpnVZBZRj5jOQjkx1yVi0BaFkVV8840+C5Uk8/7vJculfW86ZkLqZ2rTGVAGosexa+dsXFj24bPHTOo5r7zpHmyHXIHVyVjKW2nRcQCEeng70ebvFmzmTlOZilTQVUEMDzvfHpPH7cVLwooXNjaJiWmBkGWVJNdsWHmeYzUBVnetaKdzhXL4m1feViyWZkaCSQORmnCCNTRctyrHSfQAdr35w5NdSIRlJYGfinS+cdE1RzeggiVkXR5bl5ZK4VVuOxvbVxiydHiE3To0jQRCSClWyQupa5O7DvZ3N3iqy/aQRFFN9wf7sxEbSM4+KjqVBpPmAU25q6I2OHPUvGMgnfL5LJtmmiAMhEgjVLFgAlTZ+W3HejUKrbN5RlSVGn+JsywQeXKq5iBmKtvpNtqo7WPy7n3wZ3IzAPL1PORxIUaJQjFY7cEW2rSCedj7c4T+MPGck/TvNyiSRgtplkEmh8u6ulKQN213Vg8c+2F/jXqWan6SPvGWMNNDodpQ/m2jW2wtex3/WxDjBcBHTeLHp8OZryBlJczl0hFldNln3LDVYFLqN7ftxMi6S3mZOWSeE/d10NpJ9VWBp/Cr+hxFTxlqny8c+QdIpiFilkI1Hij5enZbI/S4N415vxsTJMMn077xFlyRJJYUWCb0jQbHJ9zzXfC2RX6xbGWFulGTPpm0kQoiaCve6b8O+FfVOjq2bzC/eIllzUNRxE+ugFs1yR6G4x5zfj3Lx5aGbLQmSTMMVSIUpLKQGDEA8FhwDeoe94RRdVll63lXzOXOWdIHtCwf06ZjqBA3HI+oOLai8AtN8loyXhaRJ8pKXQiCLQw3smn3Hy9Q/LGnrvS/IlzeedtUckXl6F2a2EcfJ25H7cRMn4+zMoE0XTZZMqX0iRJAz1dX5QW7+V/ji7ZtY2jIlC6CKYPxXzvBsi44+SHFx5Oc9KymajyqvH1CKNdGsR2Nr9VEng3yK5xbfD3WJJMgMxIAXCuT2DaSd9uLrtiLmuidNSMyiGNwOAGuz7D1b4dxPA8QQFAjAKFUgVY2UVwfkMZww6T6d/yAvXrb8+gjc+2oWq0os025NH5e+MwdVaSRFsAax8J5UrJsR9QDvX0wzy+XiQsBV3qNmyNgL342AxAzWfXzoViZCGYhtNH9o4O5wS3RpykPHY9iUjMTHdgsYYJZO9H4QdgTxziCviZyb8oaBG7sNfqBVlFUVFH1DYi/8AewTKQ+fKSyMZUCtGaJNXyO+xxiXp2TC0yxUupfUR+lWoEk8mhz7DGrfZkCzqfXtZMaQ6vLmjVtekjeUoAAQdzpO/axifH1vzYJpYgR5aWCRfq8vXVWLK2Ad+bGI+egykbxqscau26uAvoN6lYg7fESQT7n3OJMuTSLJSojAgxyMWNUSwZixoVySeKwQlcmr+QfBHh62wyaTN6nZmUbAD4mAvSa4HY4WjrubO4G3yjsYkKiSdOU6uGZlLCiTrfn+kRd+5N4k9G6/EIlWQ6WUBeCbA4Ow9scuu29ba57VWC4/bdC7+Gs5+qf8A0/8AphrH1WUQRO49byqhGmjRatgSO3/Y41ZrO5V2LHMzL8kd1H5AYzLldccbQPLKPOjZizkkBTvWrge4HIxejGpf6m7wH/RW+uiU5kszq6pp80x+ldLNQBUzgyGhvpHG2/GGXi6DKrncmXghJkaRpJJAK0JHvq29bVWnVxX5ROuwqZwYQgB0EKIQDZLWWJhJG4HDA0bG43s3ijJZaWNRmohKoawPYhSbux2B7746IurYaickkipeGOpt94gl+55WKDNNIkJjQLMAoJBY1urAdvcfjYuuhvNJ+7LKVQeWTGWIb1N8WkjkKKsUWvjfEX7zkxNFOsJ1ooiQmgFQhioRdVAmq4429sTc31LLzhQ6OVFMN65XVvTb+nt39sD1IPqKGnKPJAUoQFPTgAZAACh4IA1fBQWrFc0p2ojHvKZmRG1rkB5hBJYKVPw6jvo4LCqu7343xsyOYysbh1Rh6SwJfsdmJ1PROw+fOHnTc+JtRAoA1vz87/G8TGnwynGuhq6NnpJdTSRNGBVBgQe98gX2wYZYMbIzDBgwYANOZyqyadX6LBh9RjdgwYAK3H6pc8pPKAbEkfCw2G/q96+WFkWZZ+m5kmjpNf8AiURSH/xCG7ngjjbFzmhVlZSNmBB+h2wuzPRgcu8Cu1N3ZiSOODyOMRtZSYv6vltUkU33hYGIQBXatVayVI1DVZZR8q+eFDZVdGkdUTzK0sxlO+5Ow830mtP+x88XXMq2g6ApcD06uL7X/wB8Il/hKt48sTsO9/M81+H4/LDaYtzRoeOM5bNg5pZg8bsQGZ9IOu6ClmAohaUfobDEf7PpxK00wV6agCZEdD6nY6VCrInqZiVkFgtQrjE3xDnpY8kwfyxmHjfZHMYAA9RVtyCoIPONPh3pLRnMEQpDrRPUkxlmdwXsvK43FaQL49WDqWn7WL/DLOM5bKCjtMI5SXJchmJFGUgUARug2XasJfCp/keuf15v/wB2HHhiP/LdZQJK5k8xWmhY9zQRBrvYXeLLl2/yyWMadHlqzKFHxEnckLuSOQT7be5JZI0nSZyrqbj+LmTNj+cv/fzGJOXyuWi6hnUz2Ymy+thLG0cjRh1Ys25X4qDAD6NjqXX3EWVlZVHoQlRpsA9vTR7/ACxJznT4Za82JJK41qGr6WNsT6Zr63JyrqEeWPRc42TSbyzOhLymy9PHbj+jXv3u8Z8a9fy+Z6QqQvqMJhV/SQAdDbWRvweMdMmhmHpRYvLGwUjbTRFEcVdbD2xsTp0flBGhiI50BBo1fSqH1xO27QeolnzZSfH3856T/aj98eFngrxDB0+LOZfNsY5UldtJBtxQA07b3X5EHjHRMvNFMfXGlxkaSwuif1SVFHbtjHVstDIpb+Q8xSAHkVW073Rvjvhqn7kxKWNrRxvo8DZVel5mdSsPmyEsRsoOgKTt3osPcLiwZvr0M/XIsxl9UyJlnUBR/nGRZ3IS61fEB9cXbMZfNMtTS5YAkgKyWrc1YJ3/AETQPbveG0MMcax6hGpUUCAFAJ50+wPtgUa6lPU6nHcz1PLQqM10vMSQzu4DZI2wJ1UV01Q/b7CjWOrdag81YgWVZLDKrcMa3B/x+/HnpDxSGSZookdZGXWFFmq3LVd749dckRmgjZFdZHq7O3zBGMp1LTfkmTt0K8xoMM6mFY5U03p43OxHttf54kZqNFXK6AouSMtVc0Oa74YfdIVjkjiVGYjdC25PzPI/3Y1dO6VG0NSZfyyWspr1EVYFsp5r2PfGX8efjj+t9ibFHW5fXmSp7RgkfUXiR1OCOOSDylUNRO3J22J99++JsuRCawmWUqQB8fxAb8Xz+28Z6b0xA3qg0Fdw2stvZHv7AbfPE/x5uT4z84y3jA+gny2SLZcPcKi78w3rBvucSIMqjHOMyhiuqie2zGx89hibnMjl45ATExsg7H02b7E12OMxZqKnIib+Vstvzsfdtjv+35YmOgotKVY+ezXbyKxYkKEZPUoOqw1jkAigfcYd9UzkMcYQsUDD0mMcAVxsRWIM0mXZAhhYqnwjex9De9+3/DGxoYZpFgaMqEj1LTVVtpIofS7xrpxlFPZV4/ou3gH5M5mCAZYeZJIYyQwahe+/Cr9Tx3wo8jIf62X8j/yYsXU8vCsAWUkRrVb77bD6nFZMmR/Um/Mf8cZfVfcr28db/aHHg2eRkP8AWy/kf+TDzItGmVYwOSoDUx51fl7/ACxX/MyP6k35j/jixdNWE5Y6NQjIa75A3vjB9Lmbrbx0uwkVzrDT+erxq96IQ5QzEtdkWsbBQOR6htYugcPep5ufzdCZYSIlNrZiKauwr1cnj2+Ywjz02SeVXM0hMSpSomltmC28unXWogVqA3Oxw8k8WZVdNufV/RO2wI7dwQcehGPcTmiFHns8dWrKKLYVwaU6dV/rEHVv3obY95OXMawWyQUMwDNrugSNRrjbfjnTfcYnxdKikVXWSamAYethtyNjxz9eMb8r0hEYMGkJHGqRm7V3Ptgpi3EnL5ONBSqALv33qu/yAGNqqBwAPpj1gxVUTYYMGDDAMGDBgAMGDBgAMGDBgAMGDBgAS+L8ikuUm1RRyMsbsgkAoMFNGyRp+tj6jFe8Ex6HzS5aNLVYx/KRRQN5nrJR/IW9AFEErsSaJ3q59QyazRPE96XUq1GjRFbH3xD6R0OPLszIWJZQDqIN0zOWNAWzM7Ek/hWJrNlqXtaKj4aQ/fVYqqAPKvpYkO9O+1wqzCi9W1HRe5AOOg1iv9I8OmGdpiYDqLnUIdMnqJNa9ZHsCdO9YsOKMoqkaM7lVljaNr0uCDXNHG5RQA5+uM4MBQYW9Oc3PuNpD/dB3rfDLGtkoMVADH9p7XhNDTKj1SzDIT3kS+au249/rjOZ6fEJcyoQUkNqPY6efr88NukxLJ5iyIjeoEjkXZ9wBY9wMNWysZLEopLCmOkWw9j7j5Y446G9bv3r/c031gqXS0idqzNUII9Go9q3I+eNfR9LvCMwQUELFQ52vWw787fuGLbN02FgoaJCFFKCo2HsPYfLHqfIxOAHjRgvAKg19PYYF9M1XGPz8/HQPURR8iLaNRo8syyUH+AnStWO+1V9cTEQI8Q1qyidjSA6U2BIF8j6YtUnToSpUxJpJ1VpHPv9fniJm4kiMSrHHWr0jSPSdtwbFH9uJ/jOCtv9wP1LEnS1jjkiFRyqzHRIpIkBP647/jh/1PMAqUjlRJARuSNq0k8ggGiOffEfMZrJ5eQlgiP3IT89wPmPzwuzr9PlfzWYsQx4ugaRW2r2Vb+mN9KPpxcbREmmzfl8hnP0cypBNuRRN969Htp+lH320ZZ807mIZlGZQxYbqeSALEVcgfPnnDHw6cqoZMsdj6ztV36bsgauOcQeklbzinQXtr433bk1dcbHj6Vd1wQ+Sbk8nmwy65VKCrUVvuL/AEBtVjnkX3oSJ+oeWSqwuQO6qKP0rC3LdWeKGBREWLRqSbO3qUHhDvRJ4HHa8SMn4gZ2RTAy620gk9wNR2KjYKCb91r2utrrDC0mSV6sd/5GT8B/j/BHOIqZ0CbzTDJqYaBt2Hq/ffyx6n8RorEFeH0fEL2JUkryBY2vm8aP41ITXlkkf0l2JBoXe5IHa/iFXeIb/wCRWOxt8SRtLlg6gjSQxU81RB/K8Rul9PyckSsa1V6rcg6u+143eIc2XyqOh9Llbo/okE8+11hblPDLSIriRfUAeCecceqm9f2w3Y6/+lLgbfwPkv6P/qH/AJsbM26wRRrEFKPIqGzYpiQd75wq/ii/+sX/AGTiVmcl5EEKE3U6Gxt+kT3vauf93ONdFSTzpqPlUJ13JcA/yp4tCeWI1I9AG91V1uKAP/bDI5WP9Rf9kfXC2LJEZ55tJp4VXV2tWJrnbYj9v4uMdpLMAYzgwYBBgwYMABgwYMABgwYMABgwYMABgwYMABgwYMABgwYMABgwYMABgwYMABjDDb2+eM4MAGjK5UJdMxvsTx9PbG/BgwkqwgDBgwYYBiD1CBnaOh6QbJ27EdrGJ2DClHcqAxWCsZwYYGKwg6LbfegCKLNprndnG98b/wCPawYSdBFTZkb1r9/6T8e2JfKAndGhZII1YaSqgEc18sSygsGhY2B70avf8B+WPWDFAeGiU8gH6j8MHkr+qO/b35/PHvBgAWeIdXkEImq6FVe3yA9sVfLSZyNdKCUL7aP+Ixe8GOXW+m9Se5Sa6YKUqRSfvue/83/0/wD+cWboUkrQgy3qs/EKNXttWGGDD0fp3pytyb+QcrDBgwY6SQwYMGAAwYMGAAwYMGAD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5" name="AutoShape 12" descr="data:image/jpeg;base64,/9j/4AAQSkZJRgABAQAAAQABAAD/2wCEAAkGBxITEhUTEhMWFhUXGRwaGRgXGCAcHRobIB0cGh8gHBodHCgiGRonHSAaIjEiJyk3Li4uGCEzODMsNygtLisBCgoKDg0OGxAQGywkICY0NCwsNCw0Ly0sLCwtNCwsLCwsLCwsLCwsLCwvLCwsLCwsLCwsLCwsLCwsLCwsLCwsLP/AABEIAJsBRQMBIgACEQEDEQH/xAAcAAACAgMBAQAAAAAAAAAAAAAABQQGAQMHAgj/xABLEAACAgAFAgQDBAQJCgQHAAABAgMRAAQSITEFQQYTIlEyYXEHFIGRQlKhsRUWIzRicnOy8CQzNVOSwdHS4fFDY5OzJUSCosLD4v/EABkBAAMBAQEAAAAAAAAAAAAAAAABAgMEBf/EAC4RAAICAQMDAwQBAwUAAAAAAAABAhEhAxIxQVFhEyJxBDKh8BTB0eEzUmKBsf/aAAwDAQACEQMRAD8A7jgwYMABgwYMABgwYMABgwYMABgwYMABgwYMABgwYMABgwYMABgwYw7AAkkADkntgAzhV4jzJWFkAl1OrANHGz6TXfRuvPP1w0VgQCDYPBGFviUA5Se9h5bdr7e3fEy4YCPwTI7OxIZVVNIFPR9bMLZwBYB01zXOHS9YvNHL+Wdh8dmvh1H9GtrUVd+oGq3wi8NZfM+eX8qKBdKqwEWkMLvbTKfX8yMbotuqtZeiNhYCA+WtnTptmqhqB2DAfLE6X2iZbMKPD/U3nEmvR6Woaf8AfuaPGxo+4G2GsiAggiwRRGKp4YfTBmNDnUu5YqtkhfipUAYGr1VZ78YtlLhltwYT5PqUhlhjOkh4TIWAN6gVH0o3+z54b3h2IzgwYMABgwYMABgwqm6/CjFG1Ag6fgNX8jW+MN4hhF/HxqrQdxQN/Lnv7HE7l3A2v1BhmRAVFMhcNZ7GqIqv24Y4SyKTno2Gw8k3xuSdr96o/n88OQw4vDGzODBgwxBgwYMABgwYwTgAzgwYMABgwYMABgwYMABgwYMABgwYMACrxD4hgyaK87EBm0ilLEmie3yGF/RfHOSzUqwxO5droFCAaFnevbFd+2z+b5f+1P8AcOKZ9l/+kofo/wDcbFJYsyc2pUd6wYVp1lR55ktVhaiaJ299hx9OMMwbxJrRnBgwYADBhS1nOcmlhsCzpssRvvV/hhZmeuf/AA37zNKY7It4Vsj+U00obv2N7cncYSyFlpxF6pGzQyKt6ijAaauyDVXtf1xz/pHi7KvPEozecYs4UKyKFN0AGrero/Untti3ZzJProZgqWshS7DbV2F+xUbcV3vBJtdBx2y4Yx6UpWGJG2YRqCDVilAPHz9safESqcrMGbSCjAmi1bfqj4vp3ws/gmTWWOZ306WIdgeTX6XpAO1fL542iGT7vmFktyQ3/mWarTov6bWOe2M9zeGinFJYZB8GlRK4CIvo5WAxXTFSN3JaiDwNsbcqo/hOUkiyBWy/6tNg1WD3038+MHheNjPI8kQiZkHpW3Uja2EmoqDfKADcWdXOPGQIXqEiMSxuwxC94wa2AOoAEX7UCcVp/aZstMkgUEsQAOSTQ/PFf8OZcgSoZY5Fbe0lLsLsHkelaqhZr3OKx9omfDZuKCVmEChWcLybJs13IA2+pwm6tn8nE8U3TvMR0PqB1URzySTvwRwbxlLWSb8Ds6lLFl4SjuyoUXQrM+n07WKsA8DtimeLcyr9RyTI4ZTo3U2D/KH2xGky33/qjxyk+XGDS3VKtCh7Wxsn/pjT1ro8WV6llUhBCs0TUSTv5hHJ37DEzm5LCxYHTYsyjEqrqxXkAgkdtwOMLupxvK4WKdVZR6lDb8i/hNixYvtqsb4qvgL+f57+s/8A7rYgjOGHqOflX4khlI+tx1+2sX6vtTYWWHMZeSMgSdQUPVHU+k7kGwt0OPb95xPynTp9SyfeNYtSTqaioZjQUHT8JC330Am7IxV/BnhaHNQtPmdUjuzUdRFVtZIO7E3z8sN+meGZ4MvmYRmAqubjbf0D9IniiV9uDvgi5PNY+R7mWOTqWXDaWli1A8F1sHji+ceupZxYo2kZlFAkajQJAJA+fGOXdSyHTIsuyLP5mZA2ZdWktfH6tVtzixdHyiZrpK+eC/liQobIIK6wvB3oGqOBarbrFiGPhHxV95jZpzFGwagA1WKB4Y++NnSuiomemzAnV2cNcYq1srzv8vbvir/Z74fy+Yjd5k1MrgD1MK2B4BF74zlM4Yc71KVfiSOQj66lr9tYiM3ti5AdBzHUoYzpkljVvZnAP5E43ecunXqGmr1WKr3visc58G+Fos3C8+YLMzsQDqN7csT3a759sL+mTvHF1DJltSIjkfIq4Q0O13f4Yr1nhtcgdSlz0SqGaRAp4YsAD9De+NsMqsAysGU8EGwfxGObeFvDEM+UaeYuxAcIuogJV8fU7+3yxnwTDJNkMzEs3lesHWeFBALdxQIH7ThrVbrHIHQD1SDVp86PVxWtbv6Xiv8A2ln/ACI/2if78U3q+R6ZHlysUxkzIr1LeljYvatIWrw16rOz9EhZySdQFnmld1H7AMS9RyTT7AXLwmf8jy/9mv7sZxjwn/Msv/Zr+7BjeH2oBtgwYMUAY8tIByQPqcZOK5nEmlOp8jG5GwJlU1QPO2+5P54VhRYVlU8EHvscacwsuoFCmmtwwNk/hjT07p8UY1JEI3I9QBuifURfB374jZnxDHHlHzbghEB9JqyQdIUVtZagPrhtWF0e81mZYhrmlgjjFama1+u5Ne+Iy+M+nE197h/FgB+Z2xwzxF16bOSmWZv6qD4UHso/eeTjb0zwrnZ01xZd2Q8MaUH6aiNQ+YxSglyzF6rbwjof2zyK2Wy7KQymUkEGwfQeCOcU77L/APSUP0f+42EHUclPA3kzI8ZBvQ1ge1r2P1GH/wBl/wDpKH6P/cbFVSIu52dRhhZznogLYsNNkmwbN+r2JqvkPfE3xJmfLjS8xHDR9XmSCPUNLL8VHhirVW+mu+Fn2jeKzkoVWKvOlsLe+lRy1d+wHzPejjilT5mW6kmlf2Bdz+Vmh+zERj1NtTUrB03L54CIQnqmV0iLyxWYrswB2UEHdRzsFvftYYslnZA7pmkZW1aNMlrZdSPUI7oJa7HfnYmxxvP+G85CuuXLSog5YrYH1Iuh8zj14a8QzZKUSRE6b9cd+lx3BHv7Hti9vYyU65PoJcofP80kf5vRX43+WKN9omayqdNbLwzRkl0pBIGb4wx7k9icXwSCWLUhsSJan5MNv34+f+r+EM5lYzJPDpQEAsGUizsODfOJijTUbSIHRJgmZgdiAqzRsxPAUOpJ/AXjvHUs/lZhaZnLlgrKP5VK9Vb3uQQQCK9sfPsUZZlVRbMQoHuSaA/PFmX7POpH/wCX/ORP+bDnFSVMz05uPCOtx+Ho3GoSWvKlaINqiksR8Vlf24lydIVYJo/M0rIDuQKWxXG23uNr34xB8H5Rsl09FzNIY1dn3sKNTNyNuMcd8W+K589IS5KxX6IgfSB2LD9Jvc/ljOOlG8G89Z1k6j0PP5PLOxlz2UsKUCxsqgDWz7+s3RYgDsPridkUy0+bOZy+bid9gQjKx0BQCmzbJY1VXJvHGMn4Yzsq648rKVPB01f0urHzGF0kckT0weORDwQVZT+wqcXHTSVIx9R9Udg8dQSQZuHPKhZFoNXYgnk9rU1fyx7zXjlpmSPIRFpGIvzFsAfRW49ze1Yk/Zj4lfOQMkx1Sw0C366m9JP9LYg/S++H8nUAjMqxjYgek8k8WANrO343jmnHY3mkzaPuVopGbzJ6f1OSeVGMUuqmHcNR2vawwqr43xG6h1F81n8rP5LpGXRYyw+IK9k+3Jxez1g/qLXtq72ByRVUbxvynUy7KDHQPfVdfH8v6J79xjL2t7VLrfBW1lA6b1Q5HPZvzInYuz6Qo3NuWX6gg8jHnomWkzOezazIY3lgkBUg+ksY9P5bHHRspKTLKLJAK17Dbevxwu61mM4shECWmlKIUNuS3mXbiiq6Co7kkb9rWla5xYUVHw94kbp6PlszBJqViVr58jfte4IvnGc7L1DMZHMSyagjOpWOqIQElq2sr8PPIUnD1c71Lkxjn4Qq3QCV+maLEv8AIaa2+LAc11FEvTroEepVBLVLRJDgaLEQ44Y4r03VXgezyVbLdWy7ZL7plsuz5h1piFB35ZrFk/L2/DD/AMBz+ZkJYFB8xA4IOwt9RH/XDHo8+Z85DL6VKMHUKijzP5MjcMWI3cA96/EturZyRFUwqHJJB2JqgT+j3sAfjgjptO2/AmqOd+DPEJyitAcvI8jyD0jYjhTtV6hXH7RibkMiZs91GLjWkig+xLLR/OsPv4bzbbGLRTAE+W7GqqwPYnj2rv2wOvZtaBgJIC76H3tbLbCqTaxyb2rEqCSSbwiSueG/FH3BHy+ZicMrEqBQ55Bs8XuGF840dM6fK+Xz2ckUr5qPpFc6mDsR8hQF/XF4yublJy2s/H5mq0q6srsd1rb54Q9S8SPAMk0kuiFpJjNJpvVo1aU3FjUfb9XAtK8N/AN0rJngVT/Bp2/1v7zilZCCU9Nn0BqEyFwAfhCn9gNE/TFg6D1jOHM5V5p7+9+YxyukfyUQBaNh3HHJ5vvWLpnMlMzEpmDGDXp0KwH574t6NpK+FQRe45y3VsvJkhlMplmaZlGshQTtTM1iy3H+OMZkziv0YIAbilCtY7lmfb8CMXF8hmI20/eyA5pahBOrc+ogUB9dv99hiIrkH3Pz74laT79KG0LPCf8AM8v/AGa/uwYbYMbpUqAMGPMkgUWxAA7k0Pzwr6t1IqF8mSLUSRTsKJqwKsH/ABeGBqznX2RnUZadghq1XZthuvyux+F8YSK8NbZKYmyG0s3xbNXxWNiDZ2BNHcYY5bqGeYUFgYjTelgSRW5oSbb/AONt5X3XNyxANL93k1WTGitYK7j1Fv0id/lhOuwlk35To0AKSqjKw3Fs36Q4IJ/7YpH2tsIMnDl49leQsfmF9Xb+kwP4Y35TqmZIMhzOY8tTE1mOH1RyMwD0BYW14+KjdYh/bf8ADlfrJ+5MLSknwg1Y7YlD8HdLGZzsELC1Zrb5qoLkfjVfjj6AfPxq5i/SVNdUQNI25qvwxxj7Jv8ASKf2cn7hjpeYUHO5jVX82qqFlbG+3qIvUPbbGk+SNFYZVftfnEmWykumtTMd+QCoNf49sVf7L/8ASUP0f+42Hf2huT07IEit29t6Wr2J55/HCT7L/wDSUP0f+42KX2mb+86T4q8IQ9ScSCdlaIGM6QCLvVvdG9/fE3wb4RiyCPTeZI53cqAdPZR7Dv8AU/TCvxX4lTpiMkdSTzMZFU8IDS229kek0O59gMcsznXM9nJArSyyMx9MaWB+CLt+NYmKbWS5Sin5O/Z7O5cKyzSRhSCCHcAEHYjc4+aXAs1xe30xbMn9mnUHGoxJHe/rcX/9urf64qTCjXtioqjOcm+Udvyk7Do2XNsB5UYJVmVgKAsFVY3x2xp+0U//AAcb3tBue+674ldDyiv0zJ6zsI0FFQwOql3BFbXtjV9qMWjpbLZbSYhZ5NMos/PEXk1a9t+DjvQ/5zl/7aL/ANxcfRWd6gY2oQyv80AI7/P6fnj516H/ADnL/wBtF/7i47x4n6o8LwhJFTVrLahqXSoBNqF1E1dUw/HjD1HQtBXgl53LjO5aWF1kiDgobADD5jkEYqPS/sqhimSR5mlRDq0MgAYjizfF9q3xdsx1AQwGbMUgRdT1uAe4HvvxjjPiX7RM3mGIhZoItwFQ05HuzjcH5KfzwRvoOe1cnb5JlUeplUfMgY4v9rs8L5uNomRv5IBijA7hmq6PNYTdM8J5/OASLEzKeJJWoH6FjbD5gHEXxF4emyTrHPo1MuoaDYqyN9hvtikqZE5trgtv2OzFZM2R2hBrtYJrHQ36hKStohKqsh2oeokbFnFUBzvv7Y5/9iqgz5kEWDEtj/6jizHrhmmRUijr0adVEqpAaj7Nt8Pa8c+vGTeGbaCuI7bq0oNELqZgFAWxRarDaqfbttucYl6xKALC2pGtQCeX07kNSbb1ZN4T5Lr6aQsmVDOwBcqAASUE2wO9BSKP6wPHJyviKA1eUFWkYOpaBfURZrZAASWO49jjDbqf7v39/sbbH2HUWckLUoiXXJIoOk8IW533J2/b+GnK52QOzAoQ0satVkHUoHpN7DET+MUDVGYF0lwL1KRbXbADc78EDcNdgXht0xleSdSiVHIoXSPZVIJ+Y4H0xXpTdZ4JeOROkqrmyzOqp5p5ZQ+oa/i3sJuR9NOH0rxztJl3QsFCk3spvcUeTx9MIxmQ8rGGSK2ZtMZPmeYws2bry1NdjW4w36eT96nsV6Y/3Ha+/wDj54rSfPyVq9BRmMvkY5Xjlg0gUVa2OqgPn8hv8se8h4ggiAjSFljBPDWdzfB/449+Is8suX1KDtLoNjcUD+w7b97xLzORy/3UkKtBLDbXdbb8k3jnnLW3yUZLGePwK01km5/qSpAZlpgQNPsSdhitJ1rOEGQboDv6Bp/Or/bjJlByFXuJKr8bwz6X/MG/qSf/AJYzlqT1ZKpV7bx3CkkTsi8c6xzlQGAI37XsR8xip+J+uzR5uLLpkneIF/QFUrP6A1qCprQST+Bw06Rf3ZP7b5/L2xB+0qfS2UEmZfLwM7rI0TaX+G1II3KA7H+sMdv083OKb7Iy1FSDI9QzmYz0En3KTLoqusrOFOpCLUatIYU3YHvxjV1qXNpm50ilzL6kQlYoI2EakyBRbuu/O43Nb8DGjwuMj96j8rquZnffTE8jFW9J5BXehZ/DHrxtEn30GVXVTEFDokrlrEpH+bahpcJ6attZ3obboz6FpXpxMeUq7i0EmStdaaIJ39XF13GN/Qco8aOHBsyyMLINgtYO3Fjtiv5fLdS9DR1Ehhj9DENpcJuraiSq3tYs3zeJvS4c/wCerZh1MYB2XSBZUbCjbUb5HaxiepvWOSy4MYBwYZJoz2TSZGjkGpWFEYRZjKZdH0DKlq3FavxP0s7/AF+eHHVZHVNayRxqtlmkUsK/BlrC7p/UmJBfN5ZkDUdClSbAAFmQ76j7bjCd9Bqup4yRETao8sUBAU0Gv3324B5NHc/jhp1QZjSPu5iDXv5oYiqPGnvdYRZfqjvnxHbKoLWpD7lQ6im06ChG5F3qHO1YtJwqfVitPhHJ8llPRHm/8n8tnjJhEkh02+38kWolSxOi6Fmhhj9teWJgy8gGySMp+Wobf3cQcpJHrjzAkjOcMg1ZX7sthi3qW9OoECzrvti65zpf3yDNQTE6WkYIe6UFKkfQ71jPQdFaytUcd+z/AKisHUIHc0hJRj/WUqPoNWnHZ1yEv38zHaLyqsHYmxsR+2x7DHCvEHh/MZNyk6EDs4B0N9G4/DnGgdVzDoIRNKyHYRh2IPyC3uPljqcbOWGpstF0+1nxFDO8eXgIYQlizLxqO2lexre/n9DhT9l/+kofo/8AcbGmTwRm1yhzToVAIqOj5hUmtRUfCBtsd69u837McnIOowkxuAA9kqQB6CNzXvWDFCy5JsgfaJOz9RzOq/SwUX2AVf2d/wAcXb7Hckv3eadFRp/M0AsapQqGrAJA3J+dDEL7V/CkvmnOQqWRgBKFBJVhtqofoldIPtXz2oXSet5jLEtl5mjLc6aIP1BBB/LBygvbO2fQOe6t93gebNaEC8aGJ1bbAWo9RPbf64+cWayT7m8NvMzvUZVUtJmJO3st99qVB89sSfFHhDM5HSZBqRlBLoCVVu6k9j7E84IqgnJyz0Ou+F4y3SsuFYgiFSCACQQLGzAg7jFb8X59pujyuz6/5VALFULTb/Npe9n4e/JrCv7JOozyNNly5eBYWOg0aYkAUa2B9W3Hyxbl8Py5jp02XnBWVyWUsbNrpKFm1G/hAPGwqhiHiRvF7tNnFukSBcxAzGgssZJ9gHUk/ljuXi/y10TT5tIolNqukkttwNLgt2PpFj3om+GdT6fLl3KTxtGwNeoUD9Dww+Yxr6d095m0QRtIx7It/nXA+ZxcoqRhDUcODrv2vZ7VkIvLNpLIp1A7FdLMPqCaP4Y5r4Pycc2dy8coBRn9QPBoE0fcEgCvnjpuW8GTv0j7pMw84EyRi7EZ5CE+3xAkcazXGORZvLS5eXRIrRyobo7EEHYg/UbEYI8UOd2mz6bVQBQFAcAY4h9rPVI5s4BEwbyk0MRxq1EkA96uvrhLmvF2fkTy3zUhU7UKBPaiVAZvxOJ+R+z/ADsmWacR6aFpEwIdx3pe23AO5/LAlXI5T3Kkh59iZ/yjMD/y1/vf9vzx0XqXiPKQOySMQygM1RsQqtdMxC0B8zj5/wAh1GfKy64XaKVbXjf+qVI33rYj2x13qXTszPms5DHoHnZaBJHexpB80EoACGI32JHI3xnq2so1+nqWH0LE3iXKAuNVsjBDpjYnVdBVpfU2+wHbfjEbqHinLJCTGbcpIVQRsSClg61AtAG2N1ziDP4Rk8llVkZlzRnRWLBWXSE0swFqSL3F0a5xqXwrmVJeMZdGlhkhkUa9KB21BlPMjdjdXjO5G6UO5K6P4ojMYedlLt5VJFExbW0KyEULL8k2OBtj3D4ny/nGOFWqWMy+aEci7rcVsB3N0CCDRxB6b4RzMDJKjxGSPRSsW0svkJCwJAtTqWwaO2Juc6VmRIk8k0BPkNDMzWgGpw1p+xRZ+eBOVDahZvyXibKqIleRS7LGWdI2CBpPhLGiI9ROwY3vj10/rmUfMNokYvLai0YLcYOoBitWACSL/fhCnheaNDlvOgCTiDzSWOtTGqKwRa9QbStE1V98Nun+GZIzlSzoRBLO7c7iQPQG3I1C8JOXYTUO5J6PkVly8qE2pkYhvyo/n+e/veIH8V3ujKle+9/7P/XHhpimVk8rYGdlsCtqvau1gfnjxlfDMjorhkAYAjng7+2OH6hRnNRUNzS70TDC5JU/hcavRKun+lz+znGrNdHzCXHEWeJt9mA/MXiG/R1BKnMZcEEggvuCORxhrl0gECo+a0hWLExyadQ5q+61zWJ09BTbTht8p/gblXWzcuRaHLoGJ1eYCQDtv2439vxOIXj2YlsrBrjhEzPc0iK+jSurSuvYMx2v5YdQ5jLxwD+WDqDpDu+v1ci298Unr8fU2eDKZmTJS/eC2kNEdIKLqJ34PYVvvj0dPTUMLgxnLAeH8+BJ0xleJnmjKyxhE1AhWbzLUWp/RPY4meLswFz20/3cmFQzmbywwAndNtJtVZSGa9vMAA3xF6F0mfIZ2BJEyqpPrXXDGdZKqW06mNrfO222IHTerIzU/VIAqxRafvUSsyn12pDS7TLtrI5JXihjZGd4pllk8QyaYFA2eFGZZBbetGN6tQJ3CgkLVnmzQiPn3UjXHFsgb4W1ENGZNSrrshWpTe3pNkWBixSyTEROuZTQ4jClY71sbJI5pWFV2FfnrzP3qOjJm4lFHZkVbNCqJO29k7d+2MZad8mqb6Hvwu4kiZmVdQdgSvBA4PxHtXBrBiQOu5ZFUSZmEtVEhhuQBewO30wYaUUqLqRozHU2dCr5KZlYgFSFIo+4J3A+nbGj7whII6fJfIJRBwDXex7cd8WJjQvCCfqwYa2y+aGkXQBUVqI3phZ2uvbF/BBFlbT1GhZJGpQWbTq8ttvipdgf0Tz7nCzpryHqFyJoDSHcFmBkEcnoEhiCuArH03+gN/SRifPGDnUcxyBNBLOQ3pVo3Yqe1EkmwbBUCtxiB0uBEz6LEqhQ71pvYaG5LMTqNrwL2bcCrmXQ00+GQeg5SRxFK0WfdmIJlE6hW35KlrA917bjDrKeLo42zSOpdopZCwjVRpTWqJe41OxP7N62v3L4dyEListOSrA2jzML+If+JR3/AH749R9CysxkYpPGQ8jtqGnUJCrHtutopHcVjOEXH9/wU2nyZn8aRetWy0xaPWZk/kyY0QgMzeumG42WzsdtsRx4zyUbbQsrVNwig3GxGm75cAsvuB2x7n6T0+UyP5zgvqMmlyNay6bQirKnSONxvvvjEvS+lu7SFrLyxymtXxxClAFcEH4f0tRq8Xb7i9hq6b48QejMA6/NlDEaBoT7xLDHalgzmk30g1VnHuPxrciuYpFheOMxhtALmSTQj3r9CkfrEH5Y15PK5D/OrLNHq1M6hiNYMry0+kE7O7bKQaJBsY89Z8JRRwoYpGoGJQJZGoRIS6IhVWK0a3KmwKPYgtjuBKi8fQWgdGDPuQGQ6VMrxKd2BksqSfLDUN+KJZ5vIZMzrG+ViZnBOry1PFnfa+xwo6B0eOSnbMu0o2YRuQGiVy6IzFFLBSx9QCk6iDthrnJW+/wrpIBU73saV+Be25329vfBbInt6DjK5WOMaY0VB7KAB+QxB631Axq6qBq8mVwT/QA7VuLI/wCuKnmkzKZuWNc5MTIb9GXiYCo2dUJehr0KQAOQAWO+GKQr9yjMTO8QyUihn2PwrWoV8WxHyrCc27G4Uib4WzUk2R8zUiysHGrSAAQSASBQ2xJEWdIsTwH6Rn9+o1jnkM7NDksvpd42MjtHGaMnrba77AH8z8sPej5SaLNEwwS5XLNGwfzGDKjBWIfdj3C/me2MoardKuwuCwvl86TRzEF/q+VtfvWu/wBuGzK4jpSgk07Ej06q5IBur7Y5T1OHKiBnhGYllVgTmiCqE6uN25/C7rfDnritPmOnqZGUywrqZTR3FtX13H44a1vH57gy0hM/f+dy9f1G9/637flxvj11LItNlmDiCSYKaYoCgbts2qhVYqee6In8IwZVWkWPyaNN6iLkYgn2PfETM5VYJuowxWsYgsLZP6h5Js8n88D1X28cg8l46D0aKKNC0UAm0+po0UWflQG2BznNTeW0DJZqwdQ5obGuNPb3/CjQ5XzZ+nxFmVXywDFTRr+UJF+xqvxxMyOVMGfzsGVtQMudA1E+rTGwNk82x3PvgWq8Y8fixVRao8xJHrkzf3cKiliUB1Cj8yb2/bjbmMrJOBJFmZIlZQQuhdu90y6geLB9vrjm8Yyj5LSscj5wnkBiSdXN8Eadq5v88X7MLmfLjVgSwjQtQ2Z9LB7P107d7/IjrPmh1Ys8WdJzUk5aBXNwFAxkARTpl3UB1ZJNTLvTKw08VYS9QyeckzEitDMGlSRoUEyjyyI8pGrtpkqlcOaFmyTRu8XQZjM7+lr3r0iidqBsjStXvfbk8HBmzX6K3saLKAdhe4+ZND+rffDeouzLUmuxSch0vOSgOiSsqvMuYuavvAGaFKlyejSiyDfTsa74kfxXzbxZkSo7ehPu8bTXpHnTOUI16S6xGJdTbbbHYnFsObzCi9viAVStFtVi96Ng6SduAcbc903MO+pM0Y1rgIDvVdzXO/HYci8VBqQS1GjGemjhijkaFQ3pUK5UMu11r3FrR4J425xEzzM+dy+mNwAtuSCKvgXuDRu6Pf2ONHXMjJHl2LzPKS6nsvHAsk1+HN72d8MevdTkhEflqDqu7BPFexw56i005PgzqzPiBY48u40CmPbb1Hv+FD8sV/p/iKSJAgCsBxd2PlzxixZ/qTrlkl0qWbTYINb/ACwk/jJL/qo/9k/8ccH1M0tRSU6x2LiscEeTris2poISd+R71ffc7DfDrKyxtlXnMMVqshoKKNA7fjhb/GSX/VR/7J/44dZR2zOVcEKhcOmwNCwRdXivppuU633jtQSXgjeI8pqyyiKMbsGoKx30k3SEG7AAPF1eF3jDJS5qFAuUGYKyybiURNHpJClWJ3sdvljd1Pq08EqwIYwFWM7kWQWEZFFwVGpgSx4C7WTWIfjXqmVeeHLyZySAgv5jQzeXo9IZfM23B2r649BO2ZTVLPUTeFunSZfPwLmMo6u4fRJLmRLppd9AArVxtzRJ7HGc/LmkmeOSdIZI4UJJzQTzVuSjqaD1sDdngah742dJXJLn8oIs3PnGPmUXzHmCIhOdOnuNQ57d8WzruciEmmSCOTSImBcA15kvl7WDVc4bklyZxVrBhnkky2TZQzEtCzE2SBVknbf613w/eMHkA/UYq48UyfB5A8ymYxhmsKoB58uiTYph6e9439O6xJNmIjQSJhOAuq2JjdUthVDcNVE84j1IvBrQ++7J+ov5DBjbgxYGudyqkgFiOw74grnJhzESD7fo79/fb92GWDEyi3wwF6ZyW6MRq6sdt69v24r2R8z+EG0Xo8x9YWR2UehhbL5mhSTo20ck+xOH/WpivlUSLlUGjVjituR/0wL0SLz/ALwwZpReksdkBFEKBsNvx+eJSfeyk6sUxdKzapqmzZWltgmpgKsk6jRO17V7e2M9FifUrfekny+nQTrr1kcBQKO2na732HvLzfVD/lSsrERqNOgHUdQPtZAsfFVDnthF0ZGfKFleNvLzEb6mPloQgjNfD6Ntro3V98NyEo4ssTR5WMHToJI1BA4ttH6oZqBtdztuN++NcWQyZI+EMBdeabUD6Ptps8bDthH/ABazFaR5IZlfWwcmwzSkDQUPdtnBBG/ONfVPDkkcDNSkgzE6QSSHQIvAs0dz7Ad+MRufYKHcvTck0TaWVY4zbOrbLQDG2NjiicTcl1jLslpIXCKpOzFtJJUEitRsqw45U4Q5MMcpnVZBZRj5jOQjkx1yVi0BaFkVV8840+C5Uk8/7vJculfW86ZkLqZ2rTGVAGosexa+dsXFj24bPHTOo5r7zpHmyHXIHVyVjKW2nRcQCEeng70ebvFmzmTlOZilTQVUEMDzvfHpPH7cVLwooXNjaJiWmBkGWVJNdsWHmeYzUBVnetaKdzhXL4m1feViyWZkaCSQORmnCCNTRctyrHSfQAdr35w5NdSIRlJYGfinS+cdE1RzeggiVkXR5bl5ZK4VVuOxvbVxiydHiE3To0jQRCSClWyQupa5O7DvZ3N3iqy/aQRFFN9wf7sxEbSM4+KjqVBpPmAU25q6I2OHPUvGMgnfL5LJtmmiAMhEgjVLFgAlTZ+W3HejUKrbN5RlSVGn+JsywQeXKq5iBmKtvpNtqo7WPy7n3wZ3IzAPL1PORxIUaJQjFY7cEW2rSCedj7c4T+MPGck/TvNyiSRgtplkEmh8u6ulKQN213Vg8c+2F/jXqWan6SPvGWMNNDodpQ/m2jW2wtex3/WxDjBcBHTeLHp8OZryBlJczl0hFldNln3LDVYFLqN7ftxMi6S3mZOWSeE/d10NpJ9VWBp/Cr+hxFTxlqny8c+QdIpiFilkI1Hij5enZbI/S4N415vxsTJMMn077xFlyRJJYUWCb0jQbHJ9zzXfC2RX6xbGWFulGTPpm0kQoiaCve6b8O+FfVOjq2bzC/eIllzUNRxE+ugFs1yR6G4x5zfj3Lx5aGbLQmSTMMVSIUpLKQGDEA8FhwDeoe94RRdVll63lXzOXOWdIHtCwf06ZjqBA3HI+oOLai8AtN8loyXhaRJ8pKXQiCLQw3smn3Hy9Q/LGnrvS/IlzeedtUckXl6F2a2EcfJ25H7cRMn4+zMoE0XTZZMqX0iRJAz1dX5QW7+V/ji7ZtY2jIlC6CKYPxXzvBsi44+SHFx5Oc9KymajyqvH1CKNdGsR2Nr9VEng3yK5xbfD3WJJMgMxIAXCuT2DaSd9uLrtiLmuidNSMyiGNwOAGuz7D1b4dxPA8QQFAjAKFUgVY2UVwfkMZww6T6d/yAvXrb8+gjc+2oWq0os025NH5e+MwdVaSRFsAax8J5UrJsR9QDvX0wzy+XiQsBV3qNmyNgL342AxAzWfXzoViZCGYhtNH9o4O5wS3RpykPHY9iUjMTHdgsYYJZO9H4QdgTxziCviZyb8oaBG7sNfqBVlFUVFH1DYi/8AewTKQ+fKSyMZUCtGaJNXyO+xxiXp2TC0yxUupfUR+lWoEk8mhz7DGrfZkCzqfXtZMaQ6vLmjVtekjeUoAAQdzpO/axifH1vzYJpYgR5aWCRfq8vXVWLK2Ad+bGI+egykbxqscau26uAvoN6lYg7fESQT7n3OJMuTSLJSojAgxyMWNUSwZixoVySeKwQlcmr+QfBHh62wyaTN6nZmUbAD4mAvSa4HY4WjrubO4G3yjsYkKiSdOU6uGZlLCiTrfn+kRd+5N4k9G6/EIlWQ6WUBeCbA4Ow9scuu29ba57VWC4/bdC7+Gs5+qf8A0/8AphrH1WUQRO49byqhGmjRatgSO3/Y41ZrO5V2LHMzL8kd1H5AYzLldccbQPLKPOjZizkkBTvWrge4HIxejGpf6m7wH/RW+uiU5kszq6pp80x+ldLNQBUzgyGhvpHG2/GGXi6DKrncmXghJkaRpJJAK0JHvq29bVWnVxX5ROuwqZwYQgB0EKIQDZLWWJhJG4HDA0bG43s3ijJZaWNRmohKoawPYhSbux2B7746IurYaickkipeGOpt94gl+55WKDNNIkJjQLMAoJBY1urAdvcfjYuuhvNJ+7LKVQeWTGWIb1N8WkjkKKsUWvjfEX7zkxNFOsJ1ooiQmgFQhioRdVAmq4429sTc31LLzhQ6OVFMN65XVvTb+nt39sD1IPqKGnKPJAUoQFPTgAZAACh4IA1fBQWrFc0p2ojHvKZmRG1rkB5hBJYKVPw6jvo4LCqu7343xsyOYysbh1Rh6SwJfsdmJ1PROw+fOHnTc+JtRAoA1vz87/G8TGnwynGuhq6NnpJdTSRNGBVBgQe98gX2wYZYMbIzDBgwYANOZyqyadX6LBh9RjdgwYAK3H6pc8pPKAbEkfCw2G/q96+WFkWZZ+m5kmjpNf8AiURSH/xCG7ngjjbFzmhVlZSNmBB+h2wuzPRgcu8Cu1N3ZiSOODyOMRtZSYv6vltUkU33hYGIQBXatVayVI1DVZZR8q+eFDZVdGkdUTzK0sxlO+5Ow830mtP+x88XXMq2g6ApcD06uL7X/wB8Il/hKt48sTsO9/M81+H4/LDaYtzRoeOM5bNg5pZg8bsQGZ9IOu6ClmAohaUfobDEf7PpxK00wV6agCZEdD6nY6VCrInqZiVkFgtQrjE3xDnpY8kwfyxmHjfZHMYAA9RVtyCoIPONPh3pLRnMEQpDrRPUkxlmdwXsvK43FaQL49WDqWn7WL/DLOM5bKCjtMI5SXJchmJFGUgUARug2XasJfCp/keuf15v/wB2HHhiP/LdZQJK5k8xWmhY9zQRBrvYXeLLl2/yyWMadHlqzKFHxEnckLuSOQT7be5JZI0nSZyrqbj+LmTNj+cv/fzGJOXyuWi6hnUz2Ymy+thLG0cjRh1Ys25X4qDAD6NjqXX3EWVlZVHoQlRpsA9vTR7/ACxJznT4Za82JJK41qGr6WNsT6Zr63JyrqEeWPRc42TSbyzOhLymy9PHbj+jXv3u8Z8a9fy+Z6QqQvqMJhV/SQAdDbWRvweMdMmhmHpRYvLGwUjbTRFEcVdbD2xsTp0flBGhiI50BBo1fSqH1xO27QeolnzZSfH3856T/aj98eFngrxDB0+LOZfNsY5UldtJBtxQA07b3X5EHjHRMvNFMfXGlxkaSwuif1SVFHbtjHVstDIpb+Q8xSAHkVW073Rvjvhqn7kxKWNrRxvo8DZVel5mdSsPmyEsRsoOgKTt3osPcLiwZvr0M/XIsxl9UyJlnUBR/nGRZ3IS61fEB9cXbMZfNMtTS5YAkgKyWrc1YJ3/AETQPbveG0MMcax6hGpUUCAFAJ50+wPtgUa6lPU6nHcz1PLQqM10vMSQzu4DZI2wJ1UV01Q/b7CjWOrdag81YgWVZLDKrcMa3B/x+/HnpDxSGSZookdZGXWFFmq3LVd749dckRmgjZFdZHq7O3zBGMp1LTfkmTt0K8xoMM6mFY5U03p43OxHttf54kZqNFXK6AouSMtVc0Oa74YfdIVjkjiVGYjdC25PzPI/3Y1dO6VG0NSZfyyWspr1EVYFsp5r2PfGX8efjj+t9ibFHW5fXmSp7RgkfUXiR1OCOOSDylUNRO3J22J99++JsuRCawmWUqQB8fxAb8Xz+28Z6b0xA3qg0Fdw2stvZHv7AbfPE/x5uT4z84y3jA+gny2SLZcPcKi78w3rBvucSIMqjHOMyhiuqie2zGx89hibnMjl45ATExsg7H02b7E12OMxZqKnIib+Vstvzsfdtjv+35YmOgotKVY+ezXbyKxYkKEZPUoOqw1jkAigfcYd9UzkMcYQsUDD0mMcAVxsRWIM0mXZAhhYqnwjex9De9+3/DGxoYZpFgaMqEj1LTVVtpIofS7xrpxlFPZV4/ou3gH5M5mCAZYeZJIYyQwahe+/Cr9Tx3wo8jIf62X8j/yYsXU8vCsAWUkRrVb77bD6nFZMmR/Um/Mf8cZfVfcr28db/aHHg2eRkP8AWy/kf+TDzItGmVYwOSoDUx51fl7/ACxX/MyP6k35j/jixdNWE5Y6NQjIa75A3vjB9Lmbrbx0uwkVzrDT+erxq96IQ5QzEtdkWsbBQOR6htYugcPep5ufzdCZYSIlNrZiKauwr1cnj2+Ywjz02SeVXM0hMSpSomltmC28unXWogVqA3Oxw8k8WZVdNufV/RO2wI7dwQcehGPcTmiFHns8dWrKKLYVwaU6dV/rEHVv3obY95OXMawWyQUMwDNrugSNRrjbfjnTfcYnxdKikVXWSamAYethtyNjxz9eMb8r0hEYMGkJHGqRm7V3Ptgpi3EnL5ONBSqALv33qu/yAGNqqBwAPpj1gxVUTYYMGDDAMGDBgAMGDBgAMGDBgAMGDBgAS+L8ikuUm1RRyMsbsgkAoMFNGyRp+tj6jFe8Ex6HzS5aNLVYx/KRRQN5nrJR/IW9AFEErsSaJ3q59QyazRPE96XUq1GjRFbH3xD6R0OPLszIWJZQDqIN0zOWNAWzM7Ek/hWJrNlqXtaKj4aQ/fVYqqAPKvpYkO9O+1wqzCi9W1HRe5AOOg1iv9I8OmGdpiYDqLnUIdMnqJNa9ZHsCdO9YsOKMoqkaM7lVljaNr0uCDXNHG5RQA5+uM4MBQYW9Oc3PuNpD/dB3rfDLGtkoMVADH9p7XhNDTKj1SzDIT3kS+au249/rjOZ6fEJcyoQUkNqPY6efr88NukxLJ5iyIjeoEjkXZ9wBY9wMNWysZLEopLCmOkWw9j7j5Y446G9bv3r/c031gqXS0idqzNUII9Go9q3I+eNfR9LvCMwQUELFQ52vWw787fuGLbN02FgoaJCFFKCo2HsPYfLHqfIxOAHjRgvAKg19PYYF9M1XGPz8/HQPURR8iLaNRo8syyUH+AnStWO+1V9cTEQI8Q1qyidjSA6U2BIF8j6YtUnToSpUxJpJ1VpHPv9fniJm4kiMSrHHWr0jSPSdtwbFH9uJ/jOCtv9wP1LEnS1jjkiFRyqzHRIpIkBP647/jh/1PMAqUjlRJARuSNq0k8ggGiOffEfMZrJ5eQlgiP3IT89wPmPzwuzr9PlfzWYsQx4ugaRW2r2Vb+mN9KPpxcbREmmzfl8hnP0cypBNuRRN969Htp+lH320ZZ807mIZlGZQxYbqeSALEVcgfPnnDHw6cqoZMsdj6ztV36bsgauOcQeklbzinQXtr433bk1dcbHj6Vd1wQ+Sbk8nmwy65VKCrUVvuL/AEBtVjnkX3oSJ+oeWSqwuQO6qKP0rC3LdWeKGBREWLRqSbO3qUHhDvRJ4HHa8SMn4gZ2RTAy620gk9wNR2KjYKCb91r2utrrDC0mSV6sd/5GT8B/j/BHOIqZ0CbzTDJqYaBt2Hq/ffyx6n8RorEFeH0fEL2JUkryBY2vm8aP41ITXlkkf0l2JBoXe5IHa/iFXeIb/wCRWOxt8SRtLlg6gjSQxU81RB/K8Rul9PyckSsa1V6rcg6u+143eIc2XyqOh9Llbo/okE8+11hblPDLSIriRfUAeCecceqm9f2w3Y6/+lLgbfwPkv6P/qH/AJsbM26wRRrEFKPIqGzYpiQd75wq/ii/+sX/AGTiVmcl5EEKE3U6Gxt+kT3vauf93ONdFSTzpqPlUJ13JcA/yp4tCeWI1I9AG91V1uKAP/bDI5WP9Rf9kfXC2LJEZ55tJp4VXV2tWJrnbYj9v4uMdpLMAYzgwYBBgwYMABgwYMABgwYMABgwYMABgwYMABgwYMABgwYMABgwYMABgwYMABjDDb2+eM4MAGjK5UJdMxvsTx9PbG/BgwkqwgDBgwYYBiD1CBnaOh6QbJ27EdrGJ2DClHcqAxWCsZwYYGKwg6LbfegCKLNprndnG98b/wCPawYSdBFTZkb1r9/6T8e2JfKAndGhZII1YaSqgEc18sSygsGhY2B70avf8B+WPWDFAeGiU8gH6j8MHkr+qO/b35/PHvBgAWeIdXkEImq6FVe3yA9sVfLSZyNdKCUL7aP+Ixe8GOXW+m9Se5Sa6YKUqRSfvue/83/0/wD+cWboUkrQgy3qs/EKNXttWGGDD0fp3pytyb+QcrDBgwY6SQwYMGAAwYMGAAwYMGAD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7" name="1 Marcador de contenido"/>
          <p:cNvSpPr txBox="1">
            <a:spLocks/>
          </p:cNvSpPr>
          <p:nvPr/>
        </p:nvSpPr>
        <p:spPr bwMode="auto">
          <a:xfrm>
            <a:off x="4830832" y="1628799"/>
            <a:ext cx="4133656" cy="424731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EE5B50"/>
              </a:buClr>
              <a:buFont typeface="Arial" pitchFamily="34" charset="0"/>
              <a:buNone/>
            </a:pPr>
            <a:endParaRPr lang="es-MX" sz="18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 algn="just">
              <a:buClr>
                <a:srgbClr val="EE5B50"/>
              </a:buClr>
              <a:buFont typeface="Arial" pitchFamily="34" charset="0"/>
              <a:buNone/>
            </a:pPr>
            <a:r>
              <a:rPr lang="es-MX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Se requiere desarrollar programas con contenidos atractivos para los jóvenes.</a:t>
            </a:r>
          </a:p>
          <a:p>
            <a:pPr marL="0" indent="0" algn="just">
              <a:buClr>
                <a:srgbClr val="EE5B50"/>
              </a:buClr>
              <a:buFont typeface="Arial" pitchFamily="34" charset="0"/>
              <a:buNone/>
            </a:pPr>
            <a:endParaRPr lang="es-MX" sz="18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 algn="just">
              <a:buClr>
                <a:srgbClr val="EE5B50"/>
              </a:buClr>
              <a:buNone/>
            </a:pPr>
            <a:r>
              <a:rPr lang="es-MX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Crear y fortalecer la </a:t>
            </a:r>
            <a:r>
              <a:rPr lang="es-MX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figura del  </a:t>
            </a:r>
            <a:r>
              <a:rPr lang="es-MX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orientador-vinculador </a:t>
            </a:r>
            <a:r>
              <a:rPr lang="es-MX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 </a:t>
            </a:r>
            <a:r>
              <a:rPr lang="es-MX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 EMS.</a:t>
            </a:r>
          </a:p>
          <a:p>
            <a:pPr marL="0" indent="0" algn="just">
              <a:buClr>
                <a:srgbClr val="EE5B50"/>
              </a:buClr>
              <a:buNone/>
            </a:pPr>
            <a:endParaRPr lang="es-ES" sz="1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Clr>
                <a:srgbClr val="EE5B50"/>
              </a:buClr>
              <a:buNone/>
            </a:pPr>
            <a:r>
              <a:rPr lang="es-E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Alentar la corresponsabilidad </a:t>
            </a:r>
            <a:r>
              <a:rPr lang="es-E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del sector empresarial </a:t>
            </a:r>
            <a:r>
              <a:rPr lang="es-E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para el desarrollo de una </a:t>
            </a:r>
            <a:r>
              <a:rPr lang="es-E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estrategia basada en la </a:t>
            </a:r>
            <a:r>
              <a:rPr lang="es-E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práctica </a:t>
            </a:r>
            <a:r>
              <a:rPr lang="es-ES" sz="18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(con </a:t>
            </a:r>
            <a:r>
              <a:rPr lang="es-MX" sz="18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Visitas </a:t>
            </a:r>
            <a:r>
              <a:rPr lang="es-MX" sz="1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</a:t>
            </a:r>
            <a:r>
              <a:rPr lang="es-MX" sz="18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empresas y estancias </a:t>
            </a:r>
            <a:r>
              <a:rPr lang="es-MX" sz="1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breves en </a:t>
            </a:r>
            <a:r>
              <a:rPr lang="es-MX" sz="18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empresas).</a:t>
            </a:r>
          </a:p>
          <a:p>
            <a:pPr marL="0" indent="0" algn="just">
              <a:buClr>
                <a:srgbClr val="EE5B50"/>
              </a:buClr>
              <a:buNone/>
            </a:pPr>
            <a:endParaRPr lang="es-MX" sz="18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504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83568" y="-13379"/>
            <a:ext cx="8568952" cy="1010076"/>
          </a:xfrm>
        </p:spPr>
        <p:txBody>
          <a:bodyPr/>
          <a:lstStyle/>
          <a:p>
            <a:r>
              <a:rPr lang="es-MX" sz="2200" b="1" dirty="0"/>
              <a:t>7. El desafío de la continuidad de los trayectos </a:t>
            </a:r>
            <a:r>
              <a:rPr lang="es-MX" sz="2200" b="1" dirty="0" smtClean="0"/>
              <a:t>educativos</a:t>
            </a:r>
            <a:r>
              <a:rPr lang="es-MX" sz="2200" b="1" dirty="0" smtClean="0"/>
              <a:t/>
            </a:r>
            <a:br>
              <a:rPr lang="es-MX" sz="2200" b="1" dirty="0" smtClean="0"/>
            </a:br>
            <a:r>
              <a:rPr lang="es-MX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Portal de orientación vocacional </a:t>
            </a:r>
            <a:endParaRPr lang="es-MX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317469" y="4293096"/>
            <a:ext cx="8358987" cy="2100220"/>
          </a:xfrm>
          <a:noFill/>
        </p:spPr>
        <p:txBody>
          <a:bodyPr numCol="2"/>
          <a:lstStyle/>
          <a:p>
            <a:pPr marL="531813" indent="-354013" algn="just">
              <a:buClr>
                <a:srgbClr val="339933"/>
              </a:buClr>
              <a:buSzPct val="120000"/>
              <a:buFont typeface="Wingdings" pitchFamily="2" charset="2"/>
              <a:buChar char="ü"/>
              <a:tabLst>
                <a:tab pos="2606675" algn="l"/>
              </a:tabLst>
            </a:pPr>
            <a:r>
              <a:rPr lang="es-MX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Transición informada </a:t>
            </a:r>
            <a:r>
              <a:rPr lang="es-MX" sz="18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de EB a EMS, de EMS a ES y al primer empleo </a:t>
            </a:r>
          </a:p>
          <a:p>
            <a:pPr marL="531813" indent="-354013">
              <a:buClr>
                <a:srgbClr val="339933"/>
              </a:buClr>
              <a:buSzPct val="120000"/>
              <a:buFont typeface="Wingdings" pitchFamily="2" charset="2"/>
              <a:buChar char="ü"/>
              <a:tabLst>
                <a:tab pos="2606675" algn="l"/>
              </a:tabLst>
            </a:pPr>
            <a:endParaRPr lang="es-MX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31813" indent="-354013">
              <a:buClr>
                <a:srgbClr val="339933"/>
              </a:buClr>
              <a:buSzPct val="120000"/>
              <a:buFont typeface="Wingdings" pitchFamily="2" charset="2"/>
              <a:buChar char="ü"/>
              <a:tabLst>
                <a:tab pos="2606675" algn="l"/>
              </a:tabLst>
            </a:pPr>
            <a:r>
              <a:rPr lang="es-MX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Conocimiento de las </a:t>
            </a:r>
            <a:r>
              <a:rPr lang="es-MX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necesidades del mercado laboral.</a:t>
            </a:r>
          </a:p>
          <a:p>
            <a:pPr marL="531813" indent="-354013">
              <a:buClr>
                <a:srgbClr val="339933"/>
              </a:buClr>
              <a:buSzPct val="120000"/>
              <a:buFont typeface="Wingdings" pitchFamily="2" charset="2"/>
              <a:buChar char="ü"/>
              <a:tabLst>
                <a:tab pos="2606675" algn="l"/>
              </a:tabLst>
            </a:pPr>
            <a:endParaRPr lang="es-MX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7800" indent="0">
              <a:buClr>
                <a:srgbClr val="339933"/>
              </a:buClr>
              <a:buSzPct val="120000"/>
              <a:buNone/>
              <a:tabLst>
                <a:tab pos="2606675" algn="l"/>
              </a:tabLst>
            </a:pPr>
            <a:endParaRPr lang="es-MX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31813" indent="-354013">
              <a:buClr>
                <a:srgbClr val="339933"/>
              </a:buClr>
              <a:buSzPct val="120000"/>
              <a:buFont typeface="Wingdings" pitchFamily="2" charset="2"/>
              <a:buChar char="ü"/>
              <a:tabLst>
                <a:tab pos="2606675" algn="l"/>
              </a:tabLst>
            </a:pPr>
            <a:endParaRPr lang="es-MX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31813" indent="-354013">
              <a:buClr>
                <a:srgbClr val="339933"/>
              </a:buClr>
              <a:buSzPct val="120000"/>
              <a:buFont typeface="Wingdings" pitchFamily="2" charset="2"/>
              <a:buChar char="ü"/>
              <a:tabLst>
                <a:tab pos="2606675" algn="l"/>
              </a:tabLst>
            </a:pPr>
            <a:endParaRPr lang="es-MX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31813" indent="-354013">
              <a:buClr>
                <a:srgbClr val="339933"/>
              </a:buClr>
              <a:buSzPct val="120000"/>
              <a:buFont typeface="Wingdings" pitchFamily="2" charset="2"/>
              <a:buChar char="ü"/>
              <a:tabLst>
                <a:tab pos="2606675" algn="l"/>
              </a:tabLst>
            </a:pPr>
            <a:endParaRPr lang="es-MX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31813" indent="-354013">
              <a:buClr>
                <a:srgbClr val="339933"/>
              </a:buClr>
              <a:buSzPct val="120000"/>
              <a:buFont typeface="Wingdings" pitchFamily="2" charset="2"/>
              <a:buChar char="ü"/>
              <a:tabLst>
                <a:tab pos="2606675" algn="l"/>
              </a:tabLst>
            </a:pPr>
            <a:endParaRPr lang="es-MX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31813" indent="-354013">
              <a:buClr>
                <a:srgbClr val="339933"/>
              </a:buClr>
              <a:buSzPct val="120000"/>
              <a:buFont typeface="Wingdings" pitchFamily="2" charset="2"/>
              <a:buChar char="ü"/>
              <a:tabLst>
                <a:tab pos="2606675" algn="l"/>
              </a:tabLst>
            </a:pPr>
            <a:r>
              <a:rPr lang="es-MX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Opciones educativas </a:t>
            </a:r>
            <a:r>
              <a:rPr lang="es-MX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 herramientas </a:t>
            </a:r>
            <a:r>
              <a:rPr lang="es-MX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que </a:t>
            </a:r>
            <a:r>
              <a:rPr lang="es-MX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ofrece el </a:t>
            </a:r>
            <a:r>
              <a:rPr lang="es-MX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sector </a:t>
            </a:r>
            <a:r>
              <a:rPr lang="es-MX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educativo. </a:t>
            </a:r>
            <a:endParaRPr lang="es-MX" sz="1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31813" indent="-354013" algn="just">
              <a:buClr>
                <a:srgbClr val="339933"/>
              </a:buClr>
              <a:buSzPct val="120000"/>
              <a:buFont typeface="Wingdings" pitchFamily="2" charset="2"/>
              <a:buChar char="ü"/>
              <a:tabLst>
                <a:tab pos="2606675" algn="l"/>
              </a:tabLst>
            </a:pPr>
            <a:r>
              <a:rPr lang="es-MX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Buscador y mapas digitales con  información académica y laboral </a:t>
            </a:r>
            <a:r>
              <a:rPr lang="es-MX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sistematizada, test vocacional, ligas a bolsas de trabajo, etc. </a:t>
            </a:r>
            <a:endParaRPr lang="es-MX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31813" indent="-354013">
              <a:buClr>
                <a:srgbClr val="339933"/>
              </a:buClr>
              <a:buSzPct val="120000"/>
              <a:buFont typeface="Wingdings" pitchFamily="2" charset="2"/>
              <a:buChar char="ü"/>
              <a:tabLst>
                <a:tab pos="2606675" algn="l"/>
              </a:tabLst>
            </a:pPr>
            <a:endParaRPr lang="es-MX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31813" indent="-354013">
              <a:buClr>
                <a:srgbClr val="339933"/>
              </a:buClr>
              <a:buSzPct val="120000"/>
              <a:buFont typeface="Wingdings" pitchFamily="2" charset="2"/>
              <a:buChar char="ü"/>
              <a:tabLst>
                <a:tab pos="2606675" algn="l"/>
              </a:tabLst>
            </a:pPr>
            <a:endParaRPr lang="es-MX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31813" indent="-354013">
              <a:buClr>
                <a:srgbClr val="339933"/>
              </a:buClr>
              <a:buSzPct val="120000"/>
              <a:buFont typeface="Wingdings" pitchFamily="2" charset="2"/>
              <a:buChar char="ü"/>
              <a:tabLst>
                <a:tab pos="2606675" algn="l"/>
              </a:tabLst>
            </a:pPr>
            <a:endParaRPr lang="es-MX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31813" indent="-354013">
              <a:buClr>
                <a:srgbClr val="339933"/>
              </a:buClr>
              <a:buSzPct val="120000"/>
              <a:buFont typeface="Wingdings" pitchFamily="2" charset="2"/>
              <a:buChar char="ü"/>
              <a:tabLst>
                <a:tab pos="2606675" algn="l"/>
              </a:tabLst>
            </a:pPr>
            <a:endParaRPr lang="es-MX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31813" indent="-354013">
              <a:buClr>
                <a:srgbClr val="339933"/>
              </a:buClr>
              <a:buSzPct val="120000"/>
              <a:buFont typeface="Wingdings" pitchFamily="2" charset="2"/>
              <a:buChar char="ü"/>
              <a:tabLst>
                <a:tab pos="2606675" algn="l"/>
              </a:tabLst>
            </a:pPr>
            <a:endParaRPr lang="es-MX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s-MX" sz="1600" dirty="0"/>
          </a:p>
        </p:txBody>
      </p:sp>
      <p:sp>
        <p:nvSpPr>
          <p:cNvPr id="5" name="4 Rectángulo"/>
          <p:cNvSpPr/>
          <p:nvPr/>
        </p:nvSpPr>
        <p:spPr>
          <a:xfrm>
            <a:off x="2593986" y="770516"/>
            <a:ext cx="58664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u="sng" dirty="0" smtClean="0">
                <a:latin typeface="Georgia" pitchFamily="18" charset="0"/>
                <a:cs typeface="Aparajita" pitchFamily="34" charset="0"/>
              </a:rPr>
              <a:t>www.decidetusestudios.sep.gob.mx</a:t>
            </a:r>
            <a:endParaRPr lang="es-MX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0" t="10944" r="14545" b="33230"/>
          <a:stretch/>
        </p:blipFill>
        <p:spPr bwMode="auto">
          <a:xfrm>
            <a:off x="1383495" y="1340769"/>
            <a:ext cx="6932921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880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585900" y="4149080"/>
            <a:ext cx="7992888" cy="0"/>
          </a:xfrm>
          <a:prstGeom prst="line">
            <a:avLst/>
          </a:prstGeom>
          <a:ln w="889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1" name="4 CuadroTexto"/>
          <p:cNvSpPr txBox="1">
            <a:spLocks noChangeArrowheads="1"/>
          </p:cNvSpPr>
          <p:nvPr/>
        </p:nvSpPr>
        <p:spPr bwMode="auto">
          <a:xfrm>
            <a:off x="2843213" y="5908675"/>
            <a:ext cx="60499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es-ES" sz="1400" b="1" dirty="0">
              <a:solidFill>
                <a:prstClr val="black"/>
              </a:solidFill>
              <a:latin typeface="Georgia" panose="02040502050405020303" pitchFamily="18" charset="0"/>
              <a:cs typeface="Arabic Typesetting" panose="03020402040406030203" pitchFamily="66" charset="-78"/>
            </a:endParaRPr>
          </a:p>
        </p:txBody>
      </p:sp>
      <p:sp>
        <p:nvSpPr>
          <p:cNvPr id="4102" name="5 CuadroTexto"/>
          <p:cNvSpPr txBox="1">
            <a:spLocks noChangeArrowheads="1"/>
          </p:cNvSpPr>
          <p:nvPr/>
        </p:nvSpPr>
        <p:spPr bwMode="auto">
          <a:xfrm>
            <a:off x="755650" y="188913"/>
            <a:ext cx="8137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es-ES" sz="2400" b="1" dirty="0">
              <a:solidFill>
                <a:prstClr val="black"/>
              </a:solidFill>
              <a:latin typeface="Georgia" panose="02040502050405020303" pitchFamily="18" charset="0"/>
              <a:cs typeface="Arabic Typesetting" panose="03020402040406030203" pitchFamily="66" charset="-78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 bwMode="auto">
          <a:xfrm>
            <a:off x="467544" y="2708920"/>
            <a:ext cx="8229600" cy="126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Georgia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Georgia" pitchFamily="18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Georgia" pitchFamily="18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Georgia" pitchFamily="18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Georgia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3200" b="1" dirty="0" smtClean="0">
                <a:solidFill>
                  <a:prstClr val="black"/>
                </a:solidFill>
                <a:ea typeface="Times New Roman"/>
                <a:cs typeface="Times New Roman"/>
              </a:rPr>
              <a:t>El desafío de la infraestructura y el equipamiento escolar</a:t>
            </a:r>
            <a:endParaRPr lang="es-MX" sz="3200" b="1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5396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1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3969614"/>
              </p:ext>
            </p:extLst>
          </p:nvPr>
        </p:nvGraphicFramePr>
        <p:xfrm>
          <a:off x="467544" y="1556792"/>
          <a:ext cx="8118902" cy="4070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Rectángulo"/>
          <p:cNvSpPr/>
          <p:nvPr/>
        </p:nvSpPr>
        <p:spPr>
          <a:xfrm>
            <a:off x="251520" y="5538936"/>
            <a:ext cx="8784976" cy="1058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00" dirty="0" smtClean="0">
                <a:solidFill>
                  <a:schemeClr val="tx1"/>
                </a:solidFill>
                <a:latin typeface="Georgia" pitchFamily="18" charset="0"/>
              </a:rPr>
              <a:t>Los Fondos de Inversión en Infraestructura y de Autonomía de Gestión aportan recursos para que los planteles puedan enfrentar dichos rezagos.</a:t>
            </a:r>
            <a:endParaRPr lang="es-MX" sz="16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043608" y="29548"/>
            <a:ext cx="7488832" cy="112474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s-MX" sz="2400" b="1" dirty="0" smtClean="0">
                <a:latin typeface="Georgia" pitchFamily="18" charset="0"/>
              </a:rPr>
              <a:t>8. El desafío de la infraestructura y el equipamiento escolar</a:t>
            </a:r>
            <a:endParaRPr lang="es-MX" sz="24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35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 bwMode="auto">
          <a:xfrm>
            <a:off x="144016" y="2708920"/>
            <a:ext cx="889248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Georgia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es-MX" b="1" dirty="0" smtClean="0"/>
              <a:t>El desafío de la cobertura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39552" y="4293096"/>
            <a:ext cx="7992888" cy="0"/>
          </a:xfrm>
          <a:prstGeom prst="line">
            <a:avLst/>
          </a:prstGeom>
          <a:ln w="889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31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225402288"/>
              </p:ext>
            </p:extLst>
          </p:nvPr>
        </p:nvGraphicFramePr>
        <p:xfrm>
          <a:off x="1331640" y="2132856"/>
          <a:ext cx="7054925" cy="3720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2411760" y="1700808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latin typeface="Georgia" pitchFamily="18" charset="0"/>
              </a:rPr>
              <a:t>Inversión federal 2014 en construcción, rehabilitación, mantenimiento y equipamiento </a:t>
            </a:r>
          </a:p>
          <a:p>
            <a:pPr algn="ctr"/>
            <a:r>
              <a:rPr lang="es-MX" sz="1200" dirty="0" smtClean="0">
                <a:latin typeface="Georgia" pitchFamily="18" charset="0"/>
              </a:rPr>
              <a:t>(Millones de pesos)  </a:t>
            </a:r>
            <a:endParaRPr lang="es-MX" sz="1200" dirty="0">
              <a:latin typeface="Georgia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043608" y="29548"/>
            <a:ext cx="7848872" cy="112474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s-MX" sz="2400" b="1" dirty="0" smtClean="0">
                <a:latin typeface="Georgia" pitchFamily="18" charset="0"/>
              </a:rPr>
              <a:t>8. El desafío de la infraestructura </a:t>
            </a:r>
            <a:r>
              <a:rPr lang="es-MX" sz="2400" b="1" dirty="0" smtClean="0">
                <a:latin typeface="Georgia" pitchFamily="18" charset="0"/>
              </a:rPr>
              <a:t>y</a:t>
            </a:r>
          </a:p>
          <a:p>
            <a:pPr algn="ctr"/>
            <a:r>
              <a:rPr lang="es-MX" sz="2400" b="1" dirty="0" smtClean="0">
                <a:latin typeface="Georgia" pitchFamily="18" charset="0"/>
              </a:rPr>
              <a:t>el </a:t>
            </a:r>
            <a:r>
              <a:rPr lang="es-MX" sz="2400" b="1" dirty="0" smtClean="0">
                <a:latin typeface="Georgia" pitchFamily="18" charset="0"/>
              </a:rPr>
              <a:t>equipamiento escolar</a:t>
            </a:r>
          </a:p>
          <a:p>
            <a:pPr algn="ctr"/>
            <a:r>
              <a:rPr lang="es-MX" sz="2000" b="1" dirty="0" smtClean="0">
                <a:latin typeface="Georgia" pitchFamily="18" charset="0"/>
              </a:rPr>
              <a:t>Inversión reciente</a:t>
            </a:r>
            <a:endParaRPr lang="es-MX" sz="20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99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585900" y="4221088"/>
            <a:ext cx="7992888" cy="0"/>
          </a:xfrm>
          <a:prstGeom prst="line">
            <a:avLst/>
          </a:prstGeom>
          <a:ln w="889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1" name="4 CuadroTexto"/>
          <p:cNvSpPr txBox="1">
            <a:spLocks noChangeArrowheads="1"/>
          </p:cNvSpPr>
          <p:nvPr/>
        </p:nvSpPr>
        <p:spPr bwMode="auto">
          <a:xfrm>
            <a:off x="2843213" y="5908675"/>
            <a:ext cx="60499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es-ES" sz="1400" b="1" dirty="0">
              <a:solidFill>
                <a:prstClr val="black"/>
              </a:solidFill>
              <a:latin typeface="Georgia" panose="02040502050405020303" pitchFamily="18" charset="0"/>
              <a:cs typeface="Arabic Typesetting" panose="03020402040406030203" pitchFamily="66" charset="-78"/>
            </a:endParaRPr>
          </a:p>
        </p:txBody>
      </p:sp>
      <p:sp>
        <p:nvSpPr>
          <p:cNvPr id="4102" name="5 CuadroTexto"/>
          <p:cNvSpPr txBox="1">
            <a:spLocks noChangeArrowheads="1"/>
          </p:cNvSpPr>
          <p:nvPr/>
        </p:nvSpPr>
        <p:spPr bwMode="auto">
          <a:xfrm>
            <a:off x="755650" y="188913"/>
            <a:ext cx="8137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es-ES" sz="2400" b="1" dirty="0">
              <a:solidFill>
                <a:prstClr val="black"/>
              </a:solidFill>
              <a:latin typeface="Georgia" panose="02040502050405020303" pitchFamily="18" charset="0"/>
              <a:cs typeface="Arabic Typesetting" panose="03020402040406030203" pitchFamily="66" charset="-78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 bwMode="auto">
          <a:xfrm>
            <a:off x="467544" y="2780928"/>
            <a:ext cx="8229600" cy="126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Georgia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Georgia" pitchFamily="18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Georgia" pitchFamily="18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Georgia" pitchFamily="18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Georgia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3200" b="1" dirty="0" smtClean="0">
                <a:solidFill>
                  <a:prstClr val="black"/>
                </a:solidFill>
                <a:ea typeface="Times New Roman"/>
                <a:cs typeface="Times New Roman"/>
              </a:rPr>
              <a:t>El desafío de la articulación entre la oferta educativa y la demanda laboral</a:t>
            </a:r>
            <a:endParaRPr lang="es-MX" sz="3200" b="1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9803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1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388561"/>
              </p:ext>
            </p:extLst>
          </p:nvPr>
        </p:nvGraphicFramePr>
        <p:xfrm>
          <a:off x="1115616" y="1916832"/>
          <a:ext cx="7488832" cy="4340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1492418" y="6378971"/>
            <a:ext cx="76328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hangingPunct="0"/>
            <a:r>
              <a:rPr lang="es-MX" sz="800" b="1" dirty="0" smtClean="0">
                <a:solidFill>
                  <a:prstClr val="black"/>
                </a:solidFill>
                <a:latin typeface="Georgia" pitchFamily="18" charset="0"/>
                <a:ea typeface="+mn-ea"/>
                <a:cs typeface="Arial" charset="0"/>
              </a:rPr>
              <a:t>Fuente: </a:t>
            </a:r>
            <a:r>
              <a:rPr lang="es-MX" sz="800" dirty="0" smtClean="0">
                <a:solidFill>
                  <a:prstClr val="black"/>
                </a:solidFill>
                <a:latin typeface="Georgia" pitchFamily="18" charset="0"/>
                <a:ea typeface="+mn-ea"/>
                <a:cs typeface="Arial" charset="0"/>
              </a:rPr>
              <a:t>Encuesta Nacional de Inserción Laboral de los Egresados de Educación Media Superior 2012.</a:t>
            </a:r>
          </a:p>
        </p:txBody>
      </p:sp>
      <p:sp>
        <p:nvSpPr>
          <p:cNvPr id="10" name="Rectangle 100"/>
          <p:cNvSpPr>
            <a:spLocks noGrp="1" noChangeArrowheads="1"/>
          </p:cNvSpPr>
          <p:nvPr>
            <p:ph type="title"/>
          </p:nvPr>
        </p:nvSpPr>
        <p:spPr bwMode="auto">
          <a:xfrm>
            <a:off x="150168" y="1325066"/>
            <a:ext cx="8901721" cy="61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1691" tIns="30846" rIns="61691" bIns="30846">
            <a:spAutoFit/>
          </a:bodyPr>
          <a:lstStyle/>
          <a:p>
            <a:pPr lvl="0"/>
            <a:r>
              <a:rPr lang="es-MX" sz="1800" b="1" dirty="0" smtClean="0"/>
              <a:t>Existe la percepción entre los jóvenes de que las competencias adquiridas en el bachillerato no fueron muy útiles en su primer empleo</a:t>
            </a:r>
            <a:endParaRPr lang="es-MX" sz="18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971600" y="0"/>
            <a:ext cx="8098804" cy="1196752"/>
          </a:xfrm>
          <a:prstGeom prst="rect">
            <a:avLst/>
          </a:prstGeom>
          <a:noFill/>
        </p:spPr>
        <p:txBody>
          <a:bodyPr wrap="square" lIns="81949" tIns="40974" rIns="81949" bIns="40974" rtlCol="0" anchor="ctr" anchorCtr="0">
            <a:noAutofit/>
          </a:bodyPr>
          <a:lstStyle/>
          <a:p>
            <a:pPr algn="ctr"/>
            <a:r>
              <a:rPr lang="es-ES" sz="2400" b="1" dirty="0" smtClean="0">
                <a:solidFill>
                  <a:prstClr val="black"/>
                </a:solidFill>
                <a:latin typeface="Georgia" pitchFamily="18" charset="0"/>
                <a:ea typeface="MS PGothic" pitchFamily="34" charset="-128"/>
              </a:rPr>
              <a:t>9. El desafío de la articulación entre la </a:t>
            </a:r>
            <a:r>
              <a:rPr lang="es-ES" sz="2400" b="1" dirty="0" smtClean="0">
                <a:solidFill>
                  <a:prstClr val="black"/>
                </a:solidFill>
                <a:latin typeface="Georgia" pitchFamily="18" charset="0"/>
                <a:ea typeface="MS PGothic" pitchFamily="34" charset="-128"/>
              </a:rPr>
              <a:t>oferta</a:t>
            </a:r>
          </a:p>
          <a:p>
            <a:pPr algn="ctr"/>
            <a:r>
              <a:rPr lang="es-ES" sz="2400" b="1" dirty="0" smtClean="0">
                <a:solidFill>
                  <a:prstClr val="black"/>
                </a:solidFill>
                <a:latin typeface="Georgia" pitchFamily="18" charset="0"/>
                <a:ea typeface="MS PGothic" pitchFamily="34" charset="-128"/>
              </a:rPr>
              <a:t>educativa </a:t>
            </a:r>
            <a:r>
              <a:rPr lang="es-ES" sz="2400" b="1" dirty="0" smtClean="0">
                <a:solidFill>
                  <a:prstClr val="black"/>
                </a:solidFill>
                <a:latin typeface="Georgia" pitchFamily="18" charset="0"/>
                <a:ea typeface="MS PGothic" pitchFamily="34" charset="-128"/>
              </a:rPr>
              <a:t>y </a:t>
            </a:r>
            <a:r>
              <a:rPr lang="es-ES" b="1" dirty="0" smtClean="0">
                <a:solidFill>
                  <a:prstClr val="black"/>
                </a:solidFill>
                <a:latin typeface="Georgia" pitchFamily="18" charset="0"/>
                <a:ea typeface="MS PGothic" pitchFamily="34" charset="-128"/>
              </a:rPr>
              <a:t>la </a:t>
            </a:r>
            <a:r>
              <a:rPr lang="es-ES" sz="2400" b="1" dirty="0" smtClean="0">
                <a:solidFill>
                  <a:prstClr val="black"/>
                </a:solidFill>
                <a:latin typeface="Georgia" pitchFamily="18" charset="0"/>
                <a:ea typeface="MS PGothic" pitchFamily="34" charset="-128"/>
              </a:rPr>
              <a:t>demanda laboral</a:t>
            </a:r>
            <a:endParaRPr lang="es-MX" sz="2400" b="1" dirty="0">
              <a:solidFill>
                <a:prstClr val="black"/>
              </a:solidFill>
              <a:latin typeface="Georgia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100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43 Rectángulo"/>
          <p:cNvSpPr/>
          <p:nvPr/>
        </p:nvSpPr>
        <p:spPr>
          <a:xfrm>
            <a:off x="5580112" y="2116620"/>
            <a:ext cx="3384376" cy="1816436"/>
          </a:xfrm>
          <a:prstGeom prst="rect">
            <a:avLst/>
          </a:prstGeom>
          <a:solidFill>
            <a:srgbClr val="002060">
              <a:alpha val="64706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5 Rectángulo"/>
          <p:cNvSpPr/>
          <p:nvPr/>
        </p:nvSpPr>
        <p:spPr>
          <a:xfrm>
            <a:off x="179512" y="2099060"/>
            <a:ext cx="3240360" cy="1816436"/>
          </a:xfrm>
          <a:prstGeom prst="rect">
            <a:avLst/>
          </a:prstGeom>
          <a:solidFill>
            <a:srgbClr val="006600">
              <a:alpha val="67843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Rectángulo"/>
          <p:cNvSpPr/>
          <p:nvPr/>
        </p:nvSpPr>
        <p:spPr>
          <a:xfrm>
            <a:off x="1187624" y="1208945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800" b="1" dirty="0" smtClean="0">
                <a:solidFill>
                  <a:srgbClr val="002060"/>
                </a:solidFill>
                <a:latin typeface="Georgia" pitchFamily="18" charset="0"/>
              </a:rPr>
              <a:t>… es uno de los factores fundamentales para explicar </a:t>
            </a:r>
            <a:r>
              <a:rPr lang="es-MX" sz="1800" b="1" dirty="0">
                <a:solidFill>
                  <a:srgbClr val="002060"/>
                </a:solidFill>
                <a:latin typeface="Georgia" pitchFamily="18" charset="0"/>
              </a:rPr>
              <a:t>muchos de los problemas de productividad en México</a:t>
            </a:r>
          </a:p>
        </p:txBody>
      </p:sp>
      <p:sp>
        <p:nvSpPr>
          <p:cNvPr id="40" name="Content Placeholder 2"/>
          <p:cNvSpPr txBox="1">
            <a:spLocks/>
          </p:cNvSpPr>
          <p:nvPr/>
        </p:nvSpPr>
        <p:spPr bwMode="auto">
          <a:xfrm>
            <a:off x="323528" y="4149080"/>
            <a:ext cx="3946797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Georgia" pitchFamily="18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Georgia" pitchFamily="18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Georgia" pitchFamily="18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Georgia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0"/>
              </a:spcBef>
              <a:spcAft>
                <a:spcPts val="180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</a:pPr>
            <a:r>
              <a:rPr lang="es-ES" altLang="en-US" sz="1800" dirty="0" smtClean="0"/>
              <a:t>43% de los empleadores reporta la escasez de habilidades</a:t>
            </a:r>
            <a:r>
              <a:rPr lang="es-ES" altLang="en-US" sz="1800" b="0" dirty="0" smtClean="0"/>
              <a:t> como uno de los principales obstáculos</a:t>
            </a:r>
          </a:p>
          <a:p>
            <a:pPr marL="285750" indent="-285750" algn="just">
              <a:spcBef>
                <a:spcPts val="0"/>
              </a:spcBef>
              <a:spcAft>
                <a:spcPts val="180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</a:pPr>
            <a:r>
              <a:rPr lang="es-ES" altLang="en-US" sz="1800" dirty="0" smtClean="0"/>
              <a:t>40% cree que los jóvenes no están </a:t>
            </a:r>
            <a:r>
              <a:rPr lang="es-ES" altLang="en-US" sz="1800" b="0" dirty="0" smtClean="0"/>
              <a:t>listos para integrarse al mercado</a:t>
            </a:r>
          </a:p>
          <a:p>
            <a:pPr marL="285750" indent="-285750" algn="just">
              <a:spcBef>
                <a:spcPts val="0"/>
              </a:spcBef>
              <a:spcAft>
                <a:spcPts val="180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</a:pPr>
            <a:endParaRPr lang="es-ES" altLang="en-US" sz="1800" b="0" dirty="0" smtClean="0"/>
          </a:p>
          <a:p>
            <a:pPr marL="285750" indent="-285750" algn="just">
              <a:spcBef>
                <a:spcPts val="0"/>
              </a:spcBef>
              <a:spcAft>
                <a:spcPts val="180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</a:pPr>
            <a:endParaRPr lang="es-ES" altLang="en-US" sz="1800" b="0" dirty="0" smtClean="0"/>
          </a:p>
          <a:p>
            <a:pPr marL="285750" indent="-285750" algn="just">
              <a:spcBef>
                <a:spcPts val="0"/>
              </a:spcBef>
              <a:spcAft>
                <a:spcPts val="180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</a:pPr>
            <a:endParaRPr lang="es-ES" altLang="en-US" sz="1800" b="0" dirty="0" smtClean="0"/>
          </a:p>
          <a:p>
            <a:pPr marL="285750" indent="-285750" algn="just">
              <a:spcBef>
                <a:spcPts val="0"/>
              </a:spcBef>
              <a:spcAft>
                <a:spcPts val="180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</a:pPr>
            <a:endParaRPr lang="es-ES" altLang="en-US" sz="1800" b="0" dirty="0" smtClean="0"/>
          </a:p>
          <a:p>
            <a:pPr marL="285750" indent="-285750" algn="just">
              <a:spcBef>
                <a:spcPts val="0"/>
              </a:spcBef>
              <a:spcAft>
                <a:spcPts val="180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</a:pPr>
            <a:endParaRPr lang="es-ES" altLang="en-US" sz="1800" b="0" dirty="0" smtClean="0"/>
          </a:p>
          <a:p>
            <a:pPr marL="285750" indent="-285750" algn="just">
              <a:spcBef>
                <a:spcPts val="0"/>
              </a:spcBef>
              <a:spcAft>
                <a:spcPts val="180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</a:pPr>
            <a:endParaRPr lang="en-US" altLang="en-US" sz="1800" b="0" dirty="0" smtClean="0"/>
          </a:p>
        </p:txBody>
      </p:sp>
      <p:sp>
        <p:nvSpPr>
          <p:cNvPr id="15" name="14 Pentágono"/>
          <p:cNvSpPr/>
          <p:nvPr/>
        </p:nvSpPr>
        <p:spPr>
          <a:xfrm>
            <a:off x="1979712" y="2542003"/>
            <a:ext cx="2160239" cy="939137"/>
          </a:xfrm>
          <a:prstGeom prst="homePlate">
            <a:avLst>
              <a:gd name="adj" fmla="val 60074"/>
            </a:avLst>
          </a:prstGeom>
          <a:solidFill>
            <a:srgbClr val="94949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3" name="42 Pentágono"/>
          <p:cNvSpPr/>
          <p:nvPr/>
        </p:nvSpPr>
        <p:spPr>
          <a:xfrm flipH="1">
            <a:off x="5004048" y="2542003"/>
            <a:ext cx="2061496" cy="939137"/>
          </a:xfrm>
          <a:prstGeom prst="homePlate">
            <a:avLst/>
          </a:prstGeom>
          <a:solidFill>
            <a:srgbClr val="94949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6 CuadroTexto"/>
          <p:cNvSpPr txBox="1"/>
          <p:nvPr/>
        </p:nvSpPr>
        <p:spPr>
          <a:xfrm>
            <a:off x="72934" y="2557353"/>
            <a:ext cx="19067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  <a:latin typeface="Georgia" pitchFamily="18" charset="0"/>
              </a:rPr>
              <a:t>Demanda de </a:t>
            </a:r>
            <a:r>
              <a:rPr lang="es-MX" sz="2000" b="1" spc="-60" dirty="0" smtClean="0">
                <a:solidFill>
                  <a:schemeClr val="bg1"/>
                </a:solidFill>
                <a:latin typeface="Georgia" pitchFamily="18" charset="0"/>
              </a:rPr>
              <a:t>Habilidades y competencias</a:t>
            </a:r>
            <a:endParaRPr lang="es-MX" sz="2000" b="1" spc="-6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0" name="49 CuadroTexto"/>
          <p:cNvSpPr txBox="1"/>
          <p:nvPr/>
        </p:nvSpPr>
        <p:spPr>
          <a:xfrm>
            <a:off x="7014884" y="2557353"/>
            <a:ext cx="19496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 smtClean="0">
                <a:solidFill>
                  <a:schemeClr val="bg1"/>
                </a:solidFill>
                <a:latin typeface="Georgia" pitchFamily="18" charset="0"/>
              </a:rPr>
              <a:t>Oferta de </a:t>
            </a:r>
            <a:r>
              <a:rPr lang="es-MX" sz="2000" b="1" spc="-20" dirty="0" smtClean="0">
                <a:solidFill>
                  <a:schemeClr val="bg1"/>
                </a:solidFill>
                <a:latin typeface="Georgia" pitchFamily="18" charset="0"/>
              </a:rPr>
              <a:t>Habilidades y competencias</a:t>
            </a:r>
            <a:endParaRPr lang="es-MX" sz="2000" b="1" spc="-2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1" name="50 CuadroTexto"/>
          <p:cNvSpPr txBox="1"/>
          <p:nvPr/>
        </p:nvSpPr>
        <p:spPr>
          <a:xfrm>
            <a:off x="2118340" y="2780928"/>
            <a:ext cx="1949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Georgia" pitchFamily="18" charset="0"/>
              </a:rPr>
              <a:t>Empresas</a:t>
            </a:r>
            <a:endParaRPr lang="es-MX" dirty="0">
              <a:latin typeface="Georgia" pitchFamily="18" charset="0"/>
            </a:endParaRPr>
          </a:p>
        </p:txBody>
      </p:sp>
      <p:sp>
        <p:nvSpPr>
          <p:cNvPr id="52" name="51 CuadroTexto"/>
          <p:cNvSpPr txBox="1"/>
          <p:nvPr/>
        </p:nvSpPr>
        <p:spPr>
          <a:xfrm>
            <a:off x="5030784" y="2636912"/>
            <a:ext cx="2133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pc="-30" dirty="0" smtClean="0">
                <a:latin typeface="Georgia" pitchFamily="18" charset="0"/>
              </a:rPr>
              <a:t>Capital Humano</a:t>
            </a:r>
            <a:endParaRPr lang="es-MX" spc="-30" dirty="0">
              <a:latin typeface="Georgia" pitchFamily="18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4860032" y="4241120"/>
            <a:ext cx="403244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800"/>
              </a:spcAft>
              <a:buClr>
                <a:schemeClr val="accent5">
                  <a:lumMod val="75000"/>
                </a:schemeClr>
              </a:buClr>
              <a:buFont typeface="Wingdings" pitchFamily="2" charset="2"/>
              <a:buChar char="§"/>
            </a:pPr>
            <a:r>
              <a:rPr lang="es-MX" altLang="en-US" sz="1800" b="1" dirty="0" smtClean="0">
                <a:latin typeface="Georgia" pitchFamily="18" charset="0"/>
              </a:rPr>
              <a:t>60% </a:t>
            </a:r>
            <a:r>
              <a:rPr lang="es-MX" altLang="en-US" sz="1800" b="1" dirty="0">
                <a:latin typeface="Georgia" pitchFamily="18" charset="0"/>
              </a:rPr>
              <a:t>de los jóvenes </a:t>
            </a:r>
            <a:r>
              <a:rPr lang="es-MX" altLang="en-US" sz="1800" dirty="0" smtClean="0">
                <a:latin typeface="Georgia" pitchFamily="18" charset="0"/>
              </a:rPr>
              <a:t>no </a:t>
            </a:r>
            <a:r>
              <a:rPr lang="es-MX" altLang="en-US" sz="1800" dirty="0">
                <a:latin typeface="Georgia" pitchFamily="18" charset="0"/>
              </a:rPr>
              <a:t>alcanza </a:t>
            </a:r>
            <a:r>
              <a:rPr lang="es-MX" altLang="en-US" sz="1800" dirty="0" smtClean="0">
                <a:latin typeface="Georgia" pitchFamily="18" charset="0"/>
              </a:rPr>
              <a:t>el nivel </a:t>
            </a:r>
            <a:r>
              <a:rPr lang="es-MX" altLang="en-US" sz="1800" dirty="0">
                <a:latin typeface="Georgia" pitchFamily="18" charset="0"/>
              </a:rPr>
              <a:t>básico de competencias en matemáticas</a:t>
            </a:r>
          </a:p>
          <a:p>
            <a:pPr marL="285750" indent="-285750" algn="just">
              <a:spcAft>
                <a:spcPts val="1800"/>
              </a:spcAft>
              <a:buClr>
                <a:schemeClr val="accent5">
                  <a:lumMod val="75000"/>
                </a:schemeClr>
              </a:buClr>
              <a:buFont typeface="Wingdings" pitchFamily="2" charset="2"/>
              <a:buChar char="§"/>
            </a:pPr>
            <a:r>
              <a:rPr lang="es-MX" altLang="en-US" sz="1800" b="1" dirty="0" smtClean="0">
                <a:latin typeface="Georgia" pitchFamily="18" charset="0"/>
              </a:rPr>
              <a:t>50</a:t>
            </a:r>
            <a:r>
              <a:rPr lang="es-MX" altLang="en-US" sz="1800" b="1" dirty="0">
                <a:latin typeface="Georgia" pitchFamily="18" charset="0"/>
              </a:rPr>
              <a:t>% no alcanza nivel básico </a:t>
            </a:r>
            <a:r>
              <a:rPr lang="es-MX" altLang="en-US" sz="1800" dirty="0">
                <a:latin typeface="Georgia" pitchFamily="18" charset="0"/>
              </a:rPr>
              <a:t>de competencias en comunicación</a:t>
            </a:r>
          </a:p>
        </p:txBody>
      </p:sp>
      <p:sp>
        <p:nvSpPr>
          <p:cNvPr id="53" name="TextBox 1"/>
          <p:cNvSpPr txBox="1">
            <a:spLocks noChangeArrowheads="1"/>
          </p:cNvSpPr>
          <p:nvPr/>
        </p:nvSpPr>
        <p:spPr bwMode="auto">
          <a:xfrm>
            <a:off x="-180528" y="6294512"/>
            <a:ext cx="44640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/>
            <a:r>
              <a:rPr lang="es-ES" altLang="en-US" sz="900" dirty="0">
                <a:latin typeface="Georgia" pitchFamily="18" charset="0"/>
              </a:rPr>
              <a:t> Fuentes: </a:t>
            </a:r>
            <a:r>
              <a:rPr lang="es-ES" altLang="en-US" sz="900" dirty="0" err="1">
                <a:latin typeface="Georgia" pitchFamily="18" charset="0"/>
              </a:rPr>
              <a:t>McKinsey</a:t>
            </a:r>
            <a:r>
              <a:rPr lang="es-ES" altLang="en-US" sz="900" dirty="0">
                <a:latin typeface="Georgia" pitchFamily="18" charset="0"/>
              </a:rPr>
              <a:t> 2012, </a:t>
            </a:r>
            <a:r>
              <a:rPr lang="es-ES" altLang="en-US" sz="900" dirty="0" err="1">
                <a:latin typeface="Georgia" pitchFamily="18" charset="0"/>
              </a:rPr>
              <a:t>Manpower</a:t>
            </a:r>
            <a:r>
              <a:rPr lang="es-ES" altLang="en-US" sz="900" dirty="0">
                <a:latin typeface="Georgia" pitchFamily="18" charset="0"/>
              </a:rPr>
              <a:t> 2012.</a:t>
            </a:r>
            <a:endParaRPr lang="en-US" altLang="en-US" sz="1050" dirty="0">
              <a:latin typeface="Georgia" pitchFamily="18" charset="0"/>
            </a:endParaRPr>
          </a:p>
        </p:txBody>
      </p:sp>
      <p:sp>
        <p:nvSpPr>
          <p:cNvPr id="54" name="TextBox 1"/>
          <p:cNvSpPr txBox="1">
            <a:spLocks noChangeArrowheads="1"/>
          </p:cNvSpPr>
          <p:nvPr/>
        </p:nvSpPr>
        <p:spPr bwMode="auto">
          <a:xfrm>
            <a:off x="4427984" y="6309320"/>
            <a:ext cx="44640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/>
            <a:r>
              <a:rPr lang="es-ES" altLang="en-US" sz="900" dirty="0">
                <a:latin typeface="Georgia" pitchFamily="18" charset="0"/>
              </a:rPr>
              <a:t> Fuentes: Resultados prueba </a:t>
            </a:r>
            <a:r>
              <a:rPr lang="es-ES" altLang="en-US" sz="900" dirty="0" smtClean="0">
                <a:latin typeface="Georgia" pitchFamily="18" charset="0"/>
              </a:rPr>
              <a:t>ENLACE.</a:t>
            </a:r>
            <a:endParaRPr lang="en-US" altLang="en-US" sz="1050" dirty="0">
              <a:latin typeface="Georgia" pitchFamily="18" charset="0"/>
            </a:endParaRPr>
          </a:p>
        </p:txBody>
      </p:sp>
      <p:grpSp>
        <p:nvGrpSpPr>
          <p:cNvPr id="22" name="21 Grupo"/>
          <p:cNvGrpSpPr/>
          <p:nvPr/>
        </p:nvGrpSpPr>
        <p:grpSpPr>
          <a:xfrm rot="1424466">
            <a:off x="4150585" y="2600366"/>
            <a:ext cx="819526" cy="828634"/>
            <a:chOff x="4150585" y="2600366"/>
            <a:chExt cx="819526" cy="828634"/>
          </a:xfrm>
        </p:grpSpPr>
        <p:sp>
          <p:nvSpPr>
            <p:cNvPr id="19" name="18 Elipse"/>
            <p:cNvSpPr/>
            <p:nvPr/>
          </p:nvSpPr>
          <p:spPr>
            <a:xfrm>
              <a:off x="4150585" y="2632265"/>
              <a:ext cx="819526" cy="796735"/>
            </a:xfrm>
            <a:prstGeom prst="ellipse">
              <a:avLst/>
            </a:prstGeom>
            <a:solidFill>
              <a:srgbClr val="A50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0" name="19 Rayo"/>
            <p:cNvSpPr/>
            <p:nvPr/>
          </p:nvSpPr>
          <p:spPr>
            <a:xfrm>
              <a:off x="4222593" y="2600366"/>
              <a:ext cx="637439" cy="792088"/>
            </a:xfrm>
            <a:prstGeom prst="lightningBol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23" name="22 CuadroTexto"/>
          <p:cNvSpPr txBox="1"/>
          <p:nvPr/>
        </p:nvSpPr>
        <p:spPr>
          <a:xfrm>
            <a:off x="899592" y="0"/>
            <a:ext cx="8242820" cy="1196752"/>
          </a:xfrm>
          <a:prstGeom prst="rect">
            <a:avLst/>
          </a:prstGeom>
          <a:noFill/>
        </p:spPr>
        <p:txBody>
          <a:bodyPr wrap="square" lIns="81949" tIns="40974" rIns="81949" bIns="40974" rtlCol="0" anchor="ctr" anchorCtr="0">
            <a:noAutofit/>
          </a:bodyPr>
          <a:lstStyle/>
          <a:p>
            <a:pPr lvl="0" algn="ctr"/>
            <a:r>
              <a:rPr lang="es-ES" sz="2400" b="1" dirty="0" smtClean="0">
                <a:solidFill>
                  <a:prstClr val="black"/>
                </a:solidFill>
                <a:latin typeface="Georgia" pitchFamily="18" charset="0"/>
                <a:ea typeface="MS PGothic" pitchFamily="34" charset="-128"/>
              </a:rPr>
              <a:t>9. </a:t>
            </a:r>
            <a:r>
              <a:rPr lang="es-ES" b="1" dirty="0">
                <a:solidFill>
                  <a:prstClr val="black"/>
                </a:solidFill>
                <a:latin typeface="Georgia" pitchFamily="18" charset="0"/>
                <a:ea typeface="MS PGothic" pitchFamily="34" charset="-128"/>
              </a:rPr>
              <a:t>El desafío de la </a:t>
            </a:r>
            <a:r>
              <a:rPr lang="es-ES" b="1" dirty="0" smtClean="0">
                <a:solidFill>
                  <a:prstClr val="black"/>
                </a:solidFill>
                <a:latin typeface="Georgia" pitchFamily="18" charset="0"/>
                <a:ea typeface="MS PGothic" pitchFamily="34" charset="-128"/>
              </a:rPr>
              <a:t>articulación </a:t>
            </a:r>
            <a:r>
              <a:rPr lang="es-ES" b="1" dirty="0">
                <a:solidFill>
                  <a:prstClr val="black"/>
                </a:solidFill>
                <a:latin typeface="Georgia" pitchFamily="18" charset="0"/>
                <a:ea typeface="MS PGothic" pitchFamily="34" charset="-128"/>
              </a:rPr>
              <a:t>entre la </a:t>
            </a:r>
            <a:r>
              <a:rPr lang="es-ES" b="1" dirty="0" smtClean="0">
                <a:solidFill>
                  <a:prstClr val="black"/>
                </a:solidFill>
                <a:latin typeface="Georgia" pitchFamily="18" charset="0"/>
                <a:ea typeface="MS PGothic" pitchFamily="34" charset="-128"/>
              </a:rPr>
              <a:t>oferta</a:t>
            </a:r>
          </a:p>
          <a:p>
            <a:pPr lvl="0" algn="ctr"/>
            <a:r>
              <a:rPr lang="es-ES" b="1" dirty="0" smtClean="0">
                <a:solidFill>
                  <a:prstClr val="black"/>
                </a:solidFill>
                <a:latin typeface="Georgia" pitchFamily="18" charset="0"/>
                <a:ea typeface="MS PGothic" pitchFamily="34" charset="-128"/>
              </a:rPr>
              <a:t>educativa </a:t>
            </a:r>
            <a:r>
              <a:rPr lang="es-ES" b="1" dirty="0">
                <a:solidFill>
                  <a:prstClr val="black"/>
                </a:solidFill>
                <a:latin typeface="Georgia" pitchFamily="18" charset="0"/>
                <a:ea typeface="MS PGothic" pitchFamily="34" charset="-128"/>
              </a:rPr>
              <a:t>y la demanda </a:t>
            </a:r>
            <a:r>
              <a:rPr lang="es-ES" b="1" dirty="0" smtClean="0">
                <a:solidFill>
                  <a:prstClr val="black"/>
                </a:solidFill>
                <a:latin typeface="Georgia" pitchFamily="18" charset="0"/>
                <a:ea typeface="MS PGothic" pitchFamily="34" charset="-128"/>
              </a:rPr>
              <a:t>laboral</a:t>
            </a:r>
          </a:p>
          <a:p>
            <a:pPr lvl="0" algn="ctr"/>
            <a:r>
              <a:rPr lang="es-ES" sz="2000" b="1" dirty="0" smtClean="0">
                <a:solidFill>
                  <a:prstClr val="black"/>
                </a:solidFill>
                <a:latin typeface="Georgia" pitchFamily="18" charset="0"/>
                <a:ea typeface="MS PGothic" pitchFamily="34" charset="-128"/>
              </a:rPr>
              <a:t>Desajustes</a:t>
            </a:r>
            <a:endParaRPr lang="es-MX" sz="2000" b="1" dirty="0">
              <a:solidFill>
                <a:prstClr val="black"/>
              </a:solidFill>
              <a:latin typeface="Georgia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288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484784"/>
            <a:ext cx="8424936" cy="4896544"/>
          </a:xfrm>
        </p:spPr>
        <p:txBody>
          <a:bodyPr anchor="ctr"/>
          <a:lstStyle/>
          <a:p>
            <a:pPr marL="0" indent="0">
              <a:lnSpc>
                <a:spcPts val="1800"/>
              </a:lnSpc>
              <a:spcBef>
                <a:spcPts val="1200"/>
              </a:spcBef>
              <a:buNone/>
            </a:pPr>
            <a:endParaRPr lang="es-MX" sz="2000" dirty="0" smtClean="0"/>
          </a:p>
          <a:p>
            <a:pPr marL="0" indent="0">
              <a:lnSpc>
                <a:spcPts val="1800"/>
              </a:lnSpc>
              <a:spcBef>
                <a:spcPts val="1200"/>
              </a:spcBef>
              <a:buNone/>
            </a:pPr>
            <a:r>
              <a:rPr lang="es-MX" sz="2000" dirty="0" smtClean="0"/>
              <a:t>Se requiere pasar </a:t>
            </a:r>
            <a:r>
              <a:rPr lang="es-MX" sz="2000" dirty="0"/>
              <a:t>de un paradigma donde las personas se forman primero y trabajan </a:t>
            </a:r>
            <a:r>
              <a:rPr lang="es-MX" sz="2000" dirty="0" smtClean="0"/>
              <a:t>después a </a:t>
            </a:r>
            <a:r>
              <a:rPr lang="es-MX" sz="2000" b="1" dirty="0" smtClean="0"/>
              <a:t>otro </a:t>
            </a:r>
            <a:r>
              <a:rPr lang="es-MX" sz="2000" b="1" dirty="0"/>
              <a:t>paradigma </a:t>
            </a:r>
            <a:r>
              <a:rPr lang="es-MX" sz="2000" dirty="0" smtClean="0"/>
              <a:t>en el cual:</a:t>
            </a:r>
          </a:p>
          <a:p>
            <a:pPr marL="0" indent="0">
              <a:lnSpc>
                <a:spcPts val="1800"/>
              </a:lnSpc>
              <a:spcBef>
                <a:spcPts val="1200"/>
              </a:spcBef>
              <a:buNone/>
            </a:pPr>
            <a:endParaRPr lang="es-MX" sz="2000" dirty="0" smtClean="0"/>
          </a:p>
          <a:p>
            <a:pPr>
              <a:lnSpc>
                <a:spcPts val="1800"/>
              </a:lnSpc>
              <a:spcBef>
                <a:spcPts val="1200"/>
              </a:spcBef>
            </a:pPr>
            <a:r>
              <a:rPr lang="es-MX" sz="2000" dirty="0"/>
              <a:t>La educación y el trabajo estén </a:t>
            </a:r>
            <a:r>
              <a:rPr lang="es-MX" sz="2000" b="1" dirty="0"/>
              <a:t>íntimamente relacionados </a:t>
            </a:r>
            <a:r>
              <a:rPr lang="es-MX" sz="2000" dirty="0" smtClean="0"/>
              <a:t>y son parte de un mismo proceso.</a:t>
            </a:r>
          </a:p>
          <a:p>
            <a:pPr>
              <a:lnSpc>
                <a:spcPts val="1800"/>
              </a:lnSpc>
              <a:spcBef>
                <a:spcPts val="1200"/>
              </a:spcBef>
            </a:pPr>
            <a:endParaRPr lang="es-MX" sz="2000" dirty="0" smtClean="0"/>
          </a:p>
          <a:p>
            <a:pPr>
              <a:lnSpc>
                <a:spcPts val="1800"/>
              </a:lnSpc>
              <a:spcBef>
                <a:spcPts val="1200"/>
              </a:spcBef>
            </a:pPr>
            <a:r>
              <a:rPr lang="es-MX" sz="2000" dirty="0" smtClean="0"/>
              <a:t>Las personas reciben orientación </a:t>
            </a:r>
            <a:r>
              <a:rPr lang="es-MX" sz="2000" b="1" dirty="0" smtClean="0"/>
              <a:t>vocacional de manera intensiva </a:t>
            </a:r>
            <a:r>
              <a:rPr lang="es-MX" sz="2000" dirty="0" smtClean="0"/>
              <a:t>para determinar con información y oportunidad la selección de sus carreras.</a:t>
            </a:r>
          </a:p>
          <a:p>
            <a:pPr>
              <a:lnSpc>
                <a:spcPts val="1800"/>
              </a:lnSpc>
              <a:spcBef>
                <a:spcPts val="1200"/>
              </a:spcBef>
            </a:pPr>
            <a:endParaRPr lang="es-MX" sz="2000" dirty="0"/>
          </a:p>
          <a:p>
            <a:pPr>
              <a:lnSpc>
                <a:spcPts val="1800"/>
              </a:lnSpc>
              <a:spcBef>
                <a:spcPts val="1200"/>
              </a:spcBef>
            </a:pPr>
            <a:r>
              <a:rPr lang="es-MX" sz="2000" dirty="0" smtClean="0"/>
              <a:t>Las </a:t>
            </a:r>
            <a:r>
              <a:rPr lang="es-MX" sz="2000" dirty="0"/>
              <a:t>personas y </a:t>
            </a:r>
            <a:r>
              <a:rPr lang="es-MX" sz="2000" dirty="0" smtClean="0"/>
              <a:t>empresas </a:t>
            </a:r>
            <a:r>
              <a:rPr lang="es-MX" sz="2000" dirty="0"/>
              <a:t>se ajusten a las </a:t>
            </a:r>
            <a:r>
              <a:rPr lang="es-MX" sz="2000" b="1" dirty="0"/>
              <a:t>cambiantes </a:t>
            </a:r>
            <a:r>
              <a:rPr lang="es-MX" sz="2000" b="1" dirty="0" smtClean="0"/>
              <a:t>necesidades</a:t>
            </a:r>
            <a:r>
              <a:rPr lang="es-MX" sz="2000" dirty="0" smtClean="0"/>
              <a:t>, </a:t>
            </a:r>
            <a:r>
              <a:rPr lang="es-MX" sz="2000" dirty="0"/>
              <a:t>a través de la </a:t>
            </a:r>
            <a:r>
              <a:rPr lang="es-MX" sz="2000" b="1" dirty="0"/>
              <a:t>formación continua.</a:t>
            </a:r>
          </a:p>
          <a:p>
            <a:pPr>
              <a:lnSpc>
                <a:spcPts val="1800"/>
              </a:lnSpc>
              <a:spcBef>
                <a:spcPts val="1200"/>
              </a:spcBef>
            </a:pPr>
            <a:endParaRPr lang="es-ES_tradnl" sz="2000" b="1" dirty="0"/>
          </a:p>
          <a:p>
            <a:pPr>
              <a:lnSpc>
                <a:spcPts val="1800"/>
              </a:lnSpc>
              <a:spcBef>
                <a:spcPts val="1200"/>
              </a:spcBef>
            </a:pPr>
            <a:r>
              <a:rPr lang="es-MX" sz="2000" dirty="0" smtClean="0"/>
              <a:t>Las personas puedan formarse </a:t>
            </a:r>
            <a:r>
              <a:rPr lang="es-MX" sz="2000" b="1" dirty="0" smtClean="0"/>
              <a:t>a </a:t>
            </a:r>
            <a:r>
              <a:rPr lang="es-MX" sz="2000" b="1" dirty="0"/>
              <a:t>lo largo de toda su </a:t>
            </a:r>
            <a:r>
              <a:rPr lang="es-MX" sz="2000" b="1" dirty="0" smtClean="0"/>
              <a:t>vida.</a:t>
            </a:r>
          </a:p>
          <a:p>
            <a:pPr>
              <a:lnSpc>
                <a:spcPts val="1800"/>
              </a:lnSpc>
              <a:spcBef>
                <a:spcPts val="1200"/>
              </a:spcBef>
            </a:pPr>
            <a:endParaRPr lang="es-MX" sz="20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616" y="15596"/>
            <a:ext cx="7704856" cy="1143000"/>
          </a:xfrm>
        </p:spPr>
        <p:txBody>
          <a:bodyPr>
            <a:normAutofit fontScale="90000"/>
          </a:bodyPr>
          <a:lstStyle/>
          <a:p>
            <a:pPr lvl="0"/>
            <a:r>
              <a:rPr lang="es-ES" sz="2700" b="1" dirty="0" smtClean="0">
                <a:solidFill>
                  <a:prstClr val="black"/>
                </a:solidFill>
                <a:ea typeface="MS PGothic" pitchFamily="34" charset="-128"/>
              </a:rPr>
              <a:t>9.  </a:t>
            </a:r>
            <a:r>
              <a:rPr lang="es-ES" sz="2700" b="1" dirty="0">
                <a:solidFill>
                  <a:prstClr val="black"/>
                </a:solidFill>
                <a:ea typeface="MS PGothic" pitchFamily="34" charset="-128"/>
              </a:rPr>
              <a:t>El desafío de la articulación entre la oferta educativa y la demanda laboral</a:t>
            </a:r>
            <a:br>
              <a:rPr lang="es-ES" sz="2700" b="1" dirty="0">
                <a:solidFill>
                  <a:prstClr val="black"/>
                </a:solidFill>
                <a:ea typeface="MS PGothic" pitchFamily="34" charset="-128"/>
              </a:rPr>
            </a:br>
            <a:r>
              <a:rPr lang="es-ES_tradnl" sz="2200" b="1" dirty="0" smtClean="0"/>
              <a:t>Necesitamos un cambio de paradigma</a:t>
            </a:r>
            <a:endParaRPr lang="en-US" sz="2200" dirty="0"/>
          </a:p>
        </p:txBody>
      </p:sp>
      <p:sp>
        <p:nvSpPr>
          <p:cNvPr id="6" name="5 Rectángulo"/>
          <p:cNvSpPr/>
          <p:nvPr/>
        </p:nvSpPr>
        <p:spPr>
          <a:xfrm>
            <a:off x="251520" y="1484784"/>
            <a:ext cx="8568952" cy="48965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MX" sz="2000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just"/>
            <a:endParaRPr lang="es-MX" sz="2000" dirty="0">
              <a:solidFill>
                <a:schemeClr val="tx1"/>
              </a:solidFill>
              <a:latin typeface="Georgia" pitchFamily="18" charset="0"/>
            </a:endParaRPr>
          </a:p>
          <a:p>
            <a:pPr marL="447675" algn="just"/>
            <a:endParaRPr lang="es-MX" sz="2000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447675" algn="just"/>
            <a:endParaRPr lang="es-MX" sz="2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467544" y="270892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Elipse"/>
          <p:cNvSpPr/>
          <p:nvPr/>
        </p:nvSpPr>
        <p:spPr>
          <a:xfrm>
            <a:off x="467544" y="371703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Elipse"/>
          <p:cNvSpPr/>
          <p:nvPr/>
        </p:nvSpPr>
        <p:spPr>
          <a:xfrm>
            <a:off x="467544" y="494116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Elipse"/>
          <p:cNvSpPr/>
          <p:nvPr/>
        </p:nvSpPr>
        <p:spPr>
          <a:xfrm>
            <a:off x="467544" y="587727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424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3"/>
          <p:cNvSpPr txBox="1">
            <a:spLocks/>
          </p:cNvSpPr>
          <p:nvPr/>
        </p:nvSpPr>
        <p:spPr bwMode="auto">
          <a:xfrm>
            <a:off x="971600" y="33991"/>
            <a:ext cx="81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Georgia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lvl="0"/>
            <a:r>
              <a:rPr lang="es-ES" sz="2400" dirty="0" smtClean="0">
                <a:solidFill>
                  <a:prstClr val="black"/>
                </a:solidFill>
                <a:ea typeface="MS PGothic" pitchFamily="34" charset="-128"/>
              </a:rPr>
              <a:t>9. </a:t>
            </a:r>
            <a:r>
              <a:rPr lang="es-ES" sz="2400" dirty="0">
                <a:solidFill>
                  <a:prstClr val="black"/>
                </a:solidFill>
                <a:ea typeface="MS PGothic" pitchFamily="34" charset="-128"/>
              </a:rPr>
              <a:t>El desafío de la articulación entre la </a:t>
            </a:r>
            <a:r>
              <a:rPr lang="es-ES" sz="2400" dirty="0" smtClean="0">
                <a:solidFill>
                  <a:prstClr val="black"/>
                </a:solidFill>
                <a:ea typeface="MS PGothic" pitchFamily="34" charset="-128"/>
              </a:rPr>
              <a:t>oferta</a:t>
            </a:r>
          </a:p>
          <a:p>
            <a:pPr lvl="0"/>
            <a:r>
              <a:rPr lang="es-ES" sz="2400" dirty="0" smtClean="0">
                <a:solidFill>
                  <a:prstClr val="black"/>
                </a:solidFill>
                <a:ea typeface="MS PGothic" pitchFamily="34" charset="-128"/>
              </a:rPr>
              <a:t> </a:t>
            </a:r>
            <a:r>
              <a:rPr lang="es-ES" sz="2400" dirty="0">
                <a:solidFill>
                  <a:prstClr val="black"/>
                </a:solidFill>
                <a:ea typeface="MS PGothic" pitchFamily="34" charset="-128"/>
              </a:rPr>
              <a:t>educativa y la demanda laboral</a:t>
            </a:r>
          </a:p>
          <a:p>
            <a:r>
              <a:rPr lang="es-ES" sz="2000" dirty="0" smtClean="0"/>
              <a:t>Nuevas piezas que ayudan a armar el rompecabezas</a:t>
            </a:r>
            <a:endParaRPr lang="es-MX" sz="2000" dirty="0"/>
          </a:p>
        </p:txBody>
      </p:sp>
      <p:pic>
        <p:nvPicPr>
          <p:cNvPr id="11" name="Picture 2" descr="C:\Users\SEMS 03\Downloads\rompecabezas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7" r="36069" b="71573"/>
          <a:stretch/>
        </p:blipFill>
        <p:spPr bwMode="auto">
          <a:xfrm>
            <a:off x="3700131" y="1196752"/>
            <a:ext cx="1713823" cy="150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SEMS 03\Downloads\rompecabeza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13" r="72455" b="31245"/>
          <a:stretch/>
        </p:blipFill>
        <p:spPr bwMode="auto">
          <a:xfrm>
            <a:off x="1577732" y="2688972"/>
            <a:ext cx="1649191" cy="216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SEMS 03\Downloads\rompecabezas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55" t="27713" b="31245"/>
          <a:stretch/>
        </p:blipFill>
        <p:spPr bwMode="auto">
          <a:xfrm>
            <a:off x="5713495" y="2680169"/>
            <a:ext cx="1828822" cy="216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SEMS 03\Downloads\rompecabezas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6" t="72175" r="35872"/>
          <a:stretch/>
        </p:blipFill>
        <p:spPr bwMode="auto">
          <a:xfrm>
            <a:off x="3678865" y="5037604"/>
            <a:ext cx="1754372" cy="147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25 Grupo"/>
          <p:cNvGrpSpPr/>
          <p:nvPr/>
        </p:nvGrpSpPr>
        <p:grpSpPr>
          <a:xfrm>
            <a:off x="3275856" y="2707815"/>
            <a:ext cx="2456121" cy="2186763"/>
            <a:chOff x="3275856" y="2707815"/>
            <a:chExt cx="2456121" cy="2186763"/>
          </a:xfrm>
        </p:grpSpPr>
        <p:pic>
          <p:nvPicPr>
            <p:cNvPr id="17" name="Picture 2" descr="C:\Users\SEMS 03\Downloads\rompecabezas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55" t="27916" r="30723" b="30708"/>
            <a:stretch/>
          </p:blipFill>
          <p:spPr bwMode="auto">
            <a:xfrm>
              <a:off x="3275856" y="2707815"/>
              <a:ext cx="2456121" cy="2186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19 Rectángulo"/>
            <p:cNvSpPr/>
            <p:nvPr/>
          </p:nvSpPr>
          <p:spPr>
            <a:xfrm>
              <a:off x="3801178" y="3528538"/>
              <a:ext cx="1389454" cy="504056"/>
            </a:xfrm>
            <a:prstGeom prst="rect">
              <a:avLst/>
            </a:prstGeom>
            <a:noFill/>
            <a:ln w="3175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36000" tIns="36000" rIns="36000" bIns="36000" anchor="ctr" anchorCtr="0">
              <a:noAutofit/>
            </a:bodyPr>
            <a:lstStyle/>
            <a:p>
              <a:pPr algn="ctr">
                <a:lnSpc>
                  <a:spcPts val="2000"/>
                </a:lnSpc>
              </a:pPr>
              <a:r>
                <a:rPr lang="es-MX" sz="1700" b="1" spc="-50" dirty="0">
                  <a:solidFill>
                    <a:srgbClr val="81562B"/>
                  </a:solidFill>
                  <a:latin typeface="Georgia" pitchFamily="18" charset="0"/>
                </a:rPr>
                <a:t>Orientación Vocacional</a:t>
              </a:r>
            </a:p>
          </p:txBody>
        </p:sp>
      </p:grpSp>
      <p:grpSp>
        <p:nvGrpSpPr>
          <p:cNvPr id="4" name="3 Grupo"/>
          <p:cNvGrpSpPr/>
          <p:nvPr/>
        </p:nvGrpSpPr>
        <p:grpSpPr>
          <a:xfrm>
            <a:off x="1342273" y="1227546"/>
            <a:ext cx="2319993" cy="1496581"/>
            <a:chOff x="1342273" y="1227546"/>
            <a:chExt cx="2319993" cy="1496581"/>
          </a:xfrm>
        </p:grpSpPr>
        <p:pic>
          <p:nvPicPr>
            <p:cNvPr id="15" name="Picture 2" descr="C:\Users\SEMS 03\Downloads\rompecabezas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352" b="71683"/>
            <a:stretch/>
          </p:blipFill>
          <p:spPr bwMode="auto">
            <a:xfrm>
              <a:off x="1587773" y="1227546"/>
              <a:ext cx="2074493" cy="1496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20 Rectángulo"/>
            <p:cNvSpPr/>
            <p:nvPr/>
          </p:nvSpPr>
          <p:spPr>
            <a:xfrm>
              <a:off x="1342273" y="1638328"/>
              <a:ext cx="2102520" cy="648072"/>
            </a:xfrm>
            <a:prstGeom prst="rect">
              <a:avLst/>
            </a:prstGeom>
            <a:noFill/>
            <a:ln w="3175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36000" tIns="36000" rIns="36000" bIns="36000" anchor="ctr" anchorCtr="0">
              <a:noAutofit/>
            </a:bodyPr>
            <a:lstStyle/>
            <a:p>
              <a:pPr algn="ctr">
                <a:lnSpc>
                  <a:spcPts val="2000"/>
                </a:lnSpc>
              </a:pPr>
              <a:r>
                <a:rPr lang="es-MX" sz="1700" b="1" spc="-50" dirty="0">
                  <a:solidFill>
                    <a:srgbClr val="465723"/>
                  </a:solidFill>
                  <a:latin typeface="Georgia" pitchFamily="18" charset="0"/>
                </a:rPr>
                <a:t>Modelo Dual </a:t>
              </a:r>
            </a:p>
          </p:txBody>
        </p:sp>
      </p:grpSp>
      <p:grpSp>
        <p:nvGrpSpPr>
          <p:cNvPr id="25" name="24 Grupo"/>
          <p:cNvGrpSpPr/>
          <p:nvPr/>
        </p:nvGrpSpPr>
        <p:grpSpPr>
          <a:xfrm>
            <a:off x="5422599" y="1206280"/>
            <a:ext cx="2280067" cy="1464683"/>
            <a:chOff x="5422599" y="1206280"/>
            <a:chExt cx="2280067" cy="1464683"/>
          </a:xfrm>
        </p:grpSpPr>
        <p:pic>
          <p:nvPicPr>
            <p:cNvPr id="16" name="Picture 2" descr="C:\Users\SEMS 03\Downloads\rompecabezas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27" b="72286"/>
            <a:stretch/>
          </p:blipFill>
          <p:spPr bwMode="auto">
            <a:xfrm>
              <a:off x="5422599" y="1206280"/>
              <a:ext cx="2147799" cy="1464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21 Rectángulo"/>
            <p:cNvSpPr/>
            <p:nvPr/>
          </p:nvSpPr>
          <p:spPr>
            <a:xfrm>
              <a:off x="5436096" y="1484784"/>
              <a:ext cx="2266570" cy="648072"/>
            </a:xfrm>
            <a:prstGeom prst="rect">
              <a:avLst/>
            </a:prstGeom>
            <a:noFill/>
            <a:ln w="3175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36000" tIns="36000" rIns="36000" bIns="36000" anchor="ctr" anchorCtr="0">
              <a:noAutofit/>
            </a:bodyPr>
            <a:lstStyle/>
            <a:p>
              <a:pPr algn="ctr">
                <a:lnSpc>
                  <a:spcPts val="2000"/>
                </a:lnSpc>
              </a:pPr>
              <a:r>
                <a:rPr lang="es-MX" sz="1700" b="1" spc="-150" dirty="0">
                  <a:solidFill>
                    <a:srgbClr val="7F2F2D"/>
                  </a:solidFill>
                  <a:latin typeface="Georgia" pitchFamily="18" charset="0"/>
                </a:rPr>
                <a:t>Modelo de Emprendedores</a:t>
              </a:r>
            </a:p>
          </p:txBody>
        </p:sp>
      </p:grpSp>
      <p:grpSp>
        <p:nvGrpSpPr>
          <p:cNvPr id="27" name="26 Grupo"/>
          <p:cNvGrpSpPr/>
          <p:nvPr/>
        </p:nvGrpSpPr>
        <p:grpSpPr>
          <a:xfrm>
            <a:off x="1598406" y="5062813"/>
            <a:ext cx="1978801" cy="1459949"/>
            <a:chOff x="1598406" y="5062813"/>
            <a:chExt cx="1978801" cy="1459949"/>
          </a:xfrm>
        </p:grpSpPr>
        <p:pic>
          <p:nvPicPr>
            <p:cNvPr id="18" name="Picture 2" descr="C:\Users\SEMS 03\Downloads\rompecabezas.pn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376" r="66950"/>
            <a:stretch/>
          </p:blipFill>
          <p:spPr bwMode="auto">
            <a:xfrm>
              <a:off x="1598406" y="5062813"/>
              <a:ext cx="1978801" cy="14599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22 Rectángulo"/>
            <p:cNvSpPr/>
            <p:nvPr/>
          </p:nvSpPr>
          <p:spPr>
            <a:xfrm>
              <a:off x="1649148" y="5414537"/>
              <a:ext cx="1440160" cy="1038799"/>
            </a:xfrm>
            <a:prstGeom prst="rect">
              <a:avLst/>
            </a:prstGeom>
            <a:noFill/>
            <a:ln w="3175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36000" tIns="36000" rIns="36000" bIns="36000" anchor="ctr" anchorCtr="0">
              <a:noAutofit/>
            </a:bodyPr>
            <a:lstStyle/>
            <a:p>
              <a:pPr algn="ctr">
                <a:lnSpc>
                  <a:spcPts val="1700"/>
                </a:lnSpc>
              </a:pPr>
              <a:r>
                <a:rPr lang="es-MX" sz="1600" b="1" spc="-150" dirty="0" smtClean="0">
                  <a:solidFill>
                    <a:srgbClr val="1F5463"/>
                  </a:solidFill>
                  <a:latin typeface="Georgia" pitchFamily="18" charset="0"/>
                </a:rPr>
                <a:t>Desarrollo de habilidades socio emocionales</a:t>
              </a:r>
              <a:endParaRPr lang="es-MX" sz="1600" b="1" spc="-150" dirty="0">
                <a:solidFill>
                  <a:srgbClr val="1F5463"/>
                </a:solidFill>
                <a:latin typeface="Georgia" pitchFamily="18" charset="0"/>
              </a:endParaRPr>
            </a:p>
          </p:txBody>
        </p:sp>
      </p:grpSp>
      <p:grpSp>
        <p:nvGrpSpPr>
          <p:cNvPr id="28" name="27 Grupo"/>
          <p:cNvGrpSpPr/>
          <p:nvPr/>
        </p:nvGrpSpPr>
        <p:grpSpPr>
          <a:xfrm>
            <a:off x="5436096" y="5033337"/>
            <a:ext cx="2137167" cy="1459949"/>
            <a:chOff x="5436096" y="5033337"/>
            <a:chExt cx="2137167" cy="1459949"/>
          </a:xfrm>
        </p:grpSpPr>
        <p:pic>
          <p:nvPicPr>
            <p:cNvPr id="19" name="Picture 2" descr="C:\Users\SEMS 03\Downloads\rompecabezas.pn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05" t="72376"/>
            <a:stretch/>
          </p:blipFill>
          <p:spPr bwMode="auto">
            <a:xfrm>
              <a:off x="5436096" y="5033337"/>
              <a:ext cx="2137167" cy="14599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23 Rectángulo"/>
            <p:cNvSpPr/>
            <p:nvPr/>
          </p:nvSpPr>
          <p:spPr>
            <a:xfrm>
              <a:off x="5839345" y="5316644"/>
              <a:ext cx="1612975" cy="1127377"/>
            </a:xfrm>
            <a:prstGeom prst="rect">
              <a:avLst/>
            </a:prstGeom>
            <a:noFill/>
            <a:ln w="3175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36000" tIns="36000" rIns="36000" bIns="36000" anchor="ctr" anchorCtr="0">
              <a:noAutofit/>
            </a:bodyPr>
            <a:lstStyle/>
            <a:p>
              <a:pPr algn="ctr">
                <a:lnSpc>
                  <a:spcPts val="1700"/>
                </a:lnSpc>
              </a:pPr>
              <a:r>
                <a:rPr lang="es-MX" sz="1600" b="1" spc="-100" dirty="0" smtClean="0">
                  <a:solidFill>
                    <a:srgbClr val="54416B"/>
                  </a:solidFill>
                  <a:latin typeface="Georgia" pitchFamily="18" charset="0"/>
                </a:rPr>
                <a:t>Revisión del Marco Curricular Común</a:t>
              </a:r>
              <a:endParaRPr lang="es-MX" sz="1600" b="1" spc="-100" dirty="0">
                <a:solidFill>
                  <a:srgbClr val="54416B"/>
                </a:solidFill>
                <a:latin typeface="Georg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078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585900" y="4077072"/>
            <a:ext cx="7992888" cy="0"/>
          </a:xfrm>
          <a:prstGeom prst="line">
            <a:avLst/>
          </a:prstGeom>
          <a:ln w="889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1" name="4 CuadroTexto"/>
          <p:cNvSpPr txBox="1">
            <a:spLocks noChangeArrowheads="1"/>
          </p:cNvSpPr>
          <p:nvPr/>
        </p:nvSpPr>
        <p:spPr bwMode="auto">
          <a:xfrm>
            <a:off x="2843213" y="5908675"/>
            <a:ext cx="60499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es-ES" sz="1400" b="1" dirty="0">
              <a:solidFill>
                <a:prstClr val="black"/>
              </a:solidFill>
              <a:latin typeface="Georgia" panose="02040502050405020303" pitchFamily="18" charset="0"/>
              <a:cs typeface="Arabic Typesetting" panose="03020402040406030203" pitchFamily="66" charset="-78"/>
            </a:endParaRPr>
          </a:p>
        </p:txBody>
      </p:sp>
      <p:sp>
        <p:nvSpPr>
          <p:cNvPr id="4102" name="5 CuadroTexto"/>
          <p:cNvSpPr txBox="1">
            <a:spLocks noChangeArrowheads="1"/>
          </p:cNvSpPr>
          <p:nvPr/>
        </p:nvSpPr>
        <p:spPr bwMode="auto">
          <a:xfrm>
            <a:off x="755650" y="188913"/>
            <a:ext cx="8137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es-ES" sz="2400" b="1" dirty="0">
              <a:solidFill>
                <a:prstClr val="black"/>
              </a:solidFill>
              <a:latin typeface="Georgia" panose="02040502050405020303" pitchFamily="18" charset="0"/>
              <a:cs typeface="Arabic Typesetting" panose="03020402040406030203" pitchFamily="66" charset="-78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 bwMode="auto">
          <a:xfrm>
            <a:off x="467544" y="2664007"/>
            <a:ext cx="8229600" cy="126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Georgia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Georgia" pitchFamily="18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Georgia" pitchFamily="18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Georgia" pitchFamily="18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Georgia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50000"/>
              </a:lnSpc>
              <a:spcAft>
                <a:spcPts val="1000"/>
              </a:spcAft>
            </a:pPr>
            <a:r>
              <a:rPr lang="es-MX" sz="3200" b="1" dirty="0" smtClean="0">
                <a:solidFill>
                  <a:prstClr val="black"/>
                </a:solidFill>
                <a:ea typeface="Times New Roman"/>
                <a:cs typeface="Times New Roman"/>
              </a:rPr>
              <a:t>Prevalencia elevada de conductas </a:t>
            </a:r>
          </a:p>
          <a:p>
            <a:pPr>
              <a:lnSpc>
                <a:spcPct val="50000"/>
              </a:lnSpc>
              <a:spcAft>
                <a:spcPts val="1000"/>
              </a:spcAft>
            </a:pPr>
            <a:r>
              <a:rPr lang="es-MX" sz="3200" b="1" dirty="0" smtClean="0">
                <a:solidFill>
                  <a:prstClr val="black"/>
                </a:solidFill>
                <a:ea typeface="Times New Roman"/>
                <a:cs typeface="Times New Roman"/>
              </a:rPr>
              <a:t>de riesgo</a:t>
            </a:r>
          </a:p>
        </p:txBody>
      </p:sp>
    </p:spTree>
    <p:extLst>
      <p:ext uri="{BB962C8B-B14F-4D97-AF65-F5344CB8AC3E}">
        <p14:creationId xmlns:p14="http://schemas.microsoft.com/office/powerpoint/2010/main" val="34489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827584" y="53132"/>
            <a:ext cx="820891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b="1" dirty="0" smtClean="0">
                <a:latin typeface="Georgia" pitchFamily="18" charset="0"/>
                <a:cs typeface="Arial" pitchFamily="34" charset="0"/>
              </a:rPr>
              <a:t>10. Elevada prevalencia de conductas de riesgo</a:t>
            </a:r>
            <a:endParaRPr lang="es-MX" sz="2400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611560" y="1772816"/>
            <a:ext cx="8291264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Arial" pitchFamily="34" charset="0"/>
              <a:buAutoNum type="arabicPeriod"/>
            </a:pPr>
            <a:r>
              <a:rPr lang="es-MX" sz="2000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Los jóvenes conocen los medios de regulación de la fecundidad pero no siempre los utilizan.</a:t>
            </a:r>
          </a:p>
          <a:p>
            <a:pPr marL="514350" indent="-514350" algn="l">
              <a:buFont typeface="Arial" pitchFamily="34" charset="0"/>
              <a:buAutoNum type="arabicPeriod"/>
            </a:pPr>
            <a:endParaRPr lang="es-MX" sz="200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endParaRPr>
          </a:p>
          <a:p>
            <a:pPr marL="514350" indent="-514350" algn="l">
              <a:buFont typeface="Arial" pitchFamily="34" charset="0"/>
              <a:buAutoNum type="arabicPeriod"/>
            </a:pPr>
            <a:r>
              <a:rPr lang="es-MX" sz="2000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Una proporción significativa consume alcohol y tabaco.</a:t>
            </a:r>
          </a:p>
          <a:p>
            <a:pPr marL="514350" indent="-514350" algn="l">
              <a:buFont typeface="Arial" pitchFamily="34" charset="0"/>
              <a:buAutoNum type="arabicPeriod"/>
            </a:pPr>
            <a:endParaRPr lang="es-ES_tradnl" sz="200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endParaRPr>
          </a:p>
          <a:p>
            <a:pPr marL="514350" indent="-514350" algn="l">
              <a:buFont typeface="Arial" pitchFamily="34" charset="0"/>
              <a:buAutoNum type="arabicPeriod"/>
            </a:pPr>
            <a:r>
              <a:rPr lang="es-ES_tradnl" sz="2000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Otros consumen </a:t>
            </a:r>
            <a:r>
              <a:rPr lang="es-MX" sz="2000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drogas ilícitas</a:t>
            </a:r>
          </a:p>
          <a:p>
            <a:pPr marL="514350" indent="-514350" algn="l">
              <a:buFont typeface="Arial" pitchFamily="34" charset="0"/>
              <a:buAutoNum type="arabicPeriod"/>
            </a:pPr>
            <a:endParaRPr lang="es-MX" sz="200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endParaRPr>
          </a:p>
          <a:p>
            <a:pPr marL="514350" indent="-514350" algn="l">
              <a:buFont typeface="Arial" pitchFamily="34" charset="0"/>
              <a:buAutoNum type="arabicPeriod"/>
            </a:pPr>
            <a:r>
              <a:rPr lang="es-MX" sz="2000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A veces experimentan episodios de violencia o la ejercen </a:t>
            </a:r>
          </a:p>
          <a:p>
            <a:pPr marL="514350" indent="-514350" algn="l">
              <a:buFont typeface="Arial" pitchFamily="34" charset="0"/>
              <a:buAutoNum type="arabicPeriod"/>
            </a:pPr>
            <a:endParaRPr lang="es-MX" sz="200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endParaRPr>
          </a:p>
          <a:p>
            <a:pPr marL="514350" indent="-514350" algn="l">
              <a:buFont typeface="Arial" pitchFamily="34" charset="0"/>
              <a:buAutoNum type="arabicPeriod"/>
            </a:pPr>
            <a:r>
              <a:rPr lang="es-MX" sz="2000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Algunos jóvenes a veces se sienten tristes o desolados.</a:t>
            </a:r>
          </a:p>
          <a:p>
            <a:pPr marL="514350" indent="-514350" algn="l">
              <a:buFont typeface="Arial" pitchFamily="34" charset="0"/>
              <a:buAutoNum type="arabicPeriod"/>
            </a:pPr>
            <a:endParaRPr lang="es-MX" sz="200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endParaRPr>
          </a:p>
          <a:p>
            <a:pPr marL="514350" indent="-514350" algn="l">
              <a:buFont typeface="Arial" pitchFamily="34" charset="0"/>
              <a:buAutoNum type="arabicPeriod"/>
            </a:pPr>
            <a:r>
              <a:rPr lang="es-MX" sz="2000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No perciben a la escuela como un apoyo</a:t>
            </a:r>
          </a:p>
          <a:p>
            <a:pPr marL="514350" indent="-514350">
              <a:buFont typeface="Arial" pitchFamily="34" charset="0"/>
              <a:buAutoNum type="arabicPeriod"/>
            </a:pPr>
            <a:endParaRPr lang="es-MX" sz="2000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195736" y="1196752"/>
            <a:ext cx="4824536" cy="601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30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755576" y="32445"/>
            <a:ext cx="8357857" cy="1143000"/>
          </a:xfrm>
        </p:spPr>
        <p:txBody>
          <a:bodyPr/>
          <a:lstStyle/>
          <a:p>
            <a:r>
              <a:rPr lang="es-ES" sz="2400" b="1" dirty="0" smtClean="0">
                <a:solidFill>
                  <a:schemeClr val="tx1"/>
                </a:solidFill>
                <a:latin typeface="Georgia" pitchFamily="18" charset="0"/>
              </a:rPr>
              <a:t>10. </a:t>
            </a:r>
            <a:r>
              <a:rPr lang="es-MX" sz="2400" b="1" dirty="0">
                <a:cs typeface="Arial" pitchFamily="34" charset="0"/>
              </a:rPr>
              <a:t>Elevada prevalencia de conductas de riesgo</a:t>
            </a:r>
            <a:r>
              <a:rPr lang="es-MX" sz="2400" dirty="0">
                <a:cs typeface="Arial" pitchFamily="34" charset="0"/>
              </a:rPr>
              <a:t/>
            </a:r>
            <a:br>
              <a:rPr lang="es-MX" sz="2400" dirty="0">
                <a:cs typeface="Arial" pitchFamily="34" charset="0"/>
              </a:rPr>
            </a:br>
            <a:r>
              <a:rPr lang="es-ES" sz="2000" b="1" dirty="0" smtClean="0">
                <a:solidFill>
                  <a:schemeClr val="tx1"/>
                </a:solidFill>
              </a:rPr>
              <a:t>Importancia de las habilidades socioemocionales</a:t>
            </a:r>
            <a:endParaRPr lang="es-MX" sz="2000" dirty="0"/>
          </a:p>
        </p:txBody>
      </p:sp>
      <p:sp>
        <p:nvSpPr>
          <p:cNvPr id="5" name="Pentágono 10"/>
          <p:cNvSpPr/>
          <p:nvPr/>
        </p:nvSpPr>
        <p:spPr>
          <a:xfrm>
            <a:off x="87759" y="1709556"/>
            <a:ext cx="2828057" cy="2107891"/>
          </a:xfrm>
          <a:prstGeom prst="homePlat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/>
          </a:p>
        </p:txBody>
      </p:sp>
      <p:sp>
        <p:nvSpPr>
          <p:cNvPr id="6" name="CuadroTexto 11"/>
          <p:cNvSpPr txBox="1"/>
          <p:nvPr/>
        </p:nvSpPr>
        <p:spPr>
          <a:xfrm>
            <a:off x="169317" y="1798365"/>
            <a:ext cx="253047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900" dirty="0" smtClean="0">
                <a:solidFill>
                  <a:srgbClr val="FFFFFF"/>
                </a:solidFill>
                <a:latin typeface="Georgia"/>
                <a:cs typeface="Georgia"/>
              </a:rPr>
              <a:t>Las personas adquieren y aplican de manera efectiva conocimientos, actitudes y habilidades para:</a:t>
            </a:r>
            <a:endParaRPr lang="es-ES" sz="1900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graphicFrame>
        <p:nvGraphicFramePr>
          <p:cNvPr id="18" name="Diagrama 9"/>
          <p:cNvGraphicFramePr/>
          <p:nvPr>
            <p:extLst>
              <p:ext uri="{D42A27DB-BD31-4B8C-83A1-F6EECF244321}">
                <p14:modId xmlns:p14="http://schemas.microsoft.com/office/powerpoint/2010/main" val="3402560634"/>
              </p:ext>
            </p:extLst>
          </p:nvPr>
        </p:nvGraphicFramePr>
        <p:xfrm>
          <a:off x="2903393" y="1700808"/>
          <a:ext cx="1746853" cy="2192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18 CuadroTexto"/>
          <p:cNvSpPr txBox="1"/>
          <p:nvPr/>
        </p:nvSpPr>
        <p:spPr>
          <a:xfrm>
            <a:off x="97355" y="1229695"/>
            <a:ext cx="4546653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  <a:latin typeface="Georgia" pitchFamily="18" charset="0"/>
              </a:rPr>
              <a:t>¿Qué son?</a:t>
            </a:r>
            <a:endParaRPr lang="es-MX" sz="20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4932040" y="1246475"/>
            <a:ext cx="4032448" cy="400110"/>
          </a:xfrm>
          <a:prstGeom prst="rect">
            <a:avLst/>
          </a:prstGeom>
          <a:solidFill>
            <a:srgbClr val="EB9415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  <a:latin typeface="Georgia" pitchFamily="18" charset="0"/>
              </a:rPr>
              <a:t>¿Por qué son importantes?</a:t>
            </a:r>
            <a:endParaRPr lang="es-MX" sz="20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4925485" y="1708353"/>
            <a:ext cx="4032448" cy="2800767"/>
          </a:xfrm>
          <a:prstGeom prst="rect">
            <a:avLst/>
          </a:prstGeom>
          <a:solidFill>
            <a:srgbClr val="EB9415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MX" sz="1600" b="1" dirty="0">
                <a:solidFill>
                  <a:schemeClr val="bg1"/>
                </a:solidFill>
                <a:latin typeface="Georgia" pitchFamily="18" charset="0"/>
              </a:rPr>
              <a:t>E</a:t>
            </a:r>
            <a:r>
              <a:rPr lang="es-MX" sz="1600" b="1" dirty="0" smtClean="0">
                <a:solidFill>
                  <a:schemeClr val="bg1"/>
                </a:solidFill>
                <a:latin typeface="Georgia" pitchFamily="18" charset="0"/>
              </a:rPr>
              <a:t>mpodera </a:t>
            </a:r>
            <a:r>
              <a:rPr lang="es-MX" sz="1600" b="1" dirty="0">
                <a:solidFill>
                  <a:schemeClr val="bg1"/>
                </a:solidFill>
                <a:latin typeface="Georgia" pitchFamily="18" charset="0"/>
              </a:rPr>
              <a:t>a </a:t>
            </a:r>
            <a:r>
              <a:rPr lang="es-MX" sz="1600" b="1" dirty="0" smtClean="0">
                <a:solidFill>
                  <a:schemeClr val="bg1"/>
                </a:solidFill>
                <a:latin typeface="Georgia" pitchFamily="18" charset="0"/>
              </a:rPr>
              <a:t>las personas para </a:t>
            </a:r>
            <a:r>
              <a:rPr lang="es-MX" sz="1600" b="1" dirty="0">
                <a:solidFill>
                  <a:schemeClr val="bg1"/>
                </a:solidFill>
                <a:latin typeface="Georgia" pitchFamily="18" charset="0"/>
              </a:rPr>
              <a:t>que tomen decisiones </a:t>
            </a:r>
            <a:r>
              <a:rPr lang="es-MX" sz="1600" b="1" dirty="0" smtClean="0">
                <a:solidFill>
                  <a:schemeClr val="bg1"/>
                </a:solidFill>
                <a:latin typeface="Georgia" pitchFamily="18" charset="0"/>
              </a:rPr>
              <a:t>acertadas </a:t>
            </a:r>
          </a:p>
          <a:p>
            <a:pPr marL="285750" indent="-285750">
              <a:buFont typeface="Arial" pitchFamily="34" charset="0"/>
              <a:buChar char="•"/>
            </a:pPr>
            <a:endParaRPr lang="es-MX" sz="1600" b="1" dirty="0">
              <a:solidFill>
                <a:schemeClr val="bg1"/>
              </a:solidFill>
              <a:latin typeface="Georg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MX" sz="1600" b="1" dirty="0" smtClean="0">
                <a:solidFill>
                  <a:schemeClr val="bg1"/>
                </a:solidFill>
                <a:latin typeface="Georgia" pitchFamily="18" charset="0"/>
              </a:rPr>
              <a:t>Se asocian con éxito laboral, personal y académico</a:t>
            </a:r>
          </a:p>
          <a:p>
            <a:pPr marL="285750" indent="-285750">
              <a:buFont typeface="Arial" pitchFamily="34" charset="0"/>
              <a:buChar char="•"/>
            </a:pPr>
            <a:endParaRPr lang="es-MX" sz="1600" b="1" dirty="0">
              <a:solidFill>
                <a:schemeClr val="bg1"/>
              </a:solidFill>
              <a:latin typeface="Georg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MX" sz="1600" b="1" dirty="0" smtClean="0">
                <a:solidFill>
                  <a:schemeClr val="bg1"/>
                </a:solidFill>
                <a:latin typeface="Georgia" pitchFamily="18" charset="0"/>
              </a:rPr>
              <a:t>Se pueden desarrollar en la escuela</a:t>
            </a:r>
          </a:p>
          <a:p>
            <a:pPr marL="285750" indent="-285750">
              <a:buFont typeface="Arial" pitchFamily="34" charset="0"/>
              <a:buChar char="•"/>
            </a:pPr>
            <a:endParaRPr lang="es-MX" sz="1600" b="1" dirty="0">
              <a:solidFill>
                <a:schemeClr val="bg1"/>
              </a:solidFill>
              <a:latin typeface="Georg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MX" sz="1600" b="1" dirty="0" smtClean="0">
                <a:solidFill>
                  <a:schemeClr val="bg1"/>
                </a:solidFill>
                <a:latin typeface="Georgia" pitchFamily="18" charset="0"/>
              </a:rPr>
              <a:t>Contribuyen a disminuir la desigualdad educativa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1968856" y="4650000"/>
            <a:ext cx="5305431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solidFill>
                  <a:srgbClr val="C00000"/>
                </a:solidFill>
                <a:latin typeface="Georgia" pitchFamily="18" charset="0"/>
              </a:rPr>
              <a:t>La clave radica en la combinación</a:t>
            </a:r>
            <a:endParaRPr lang="es-MX" sz="22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174503" y="5221649"/>
            <a:ext cx="198768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latin typeface="Georgia" pitchFamily="18" charset="0"/>
              </a:rPr>
              <a:t>Habilidades</a:t>
            </a:r>
          </a:p>
          <a:p>
            <a:pPr algn="ctr"/>
            <a:r>
              <a:rPr lang="es-MX" sz="2000" b="1" dirty="0" smtClean="0">
                <a:latin typeface="Georgia" pitchFamily="18" charset="0"/>
              </a:rPr>
              <a:t>Cognitivas</a:t>
            </a:r>
          </a:p>
          <a:p>
            <a:pPr algn="ctr"/>
            <a:endParaRPr lang="es-MX" sz="2000" b="1" dirty="0">
              <a:latin typeface="Georgia" pitchFamily="18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3203848" y="5229850"/>
            <a:ext cx="2664296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latin typeface="Georgia" pitchFamily="18" charset="0"/>
              </a:rPr>
              <a:t>Habilidades</a:t>
            </a:r>
          </a:p>
          <a:p>
            <a:pPr algn="ctr"/>
            <a:r>
              <a:rPr lang="es-MX" sz="2000" b="1" dirty="0" smtClean="0">
                <a:latin typeface="Georgia" pitchFamily="18" charset="0"/>
              </a:rPr>
              <a:t>Socioemocionales</a:t>
            </a:r>
          </a:p>
          <a:p>
            <a:pPr algn="ctr"/>
            <a:endParaRPr lang="es-MX" sz="2000" b="1" dirty="0" smtClean="0">
              <a:latin typeface="Georgia" pitchFamily="18" charset="0"/>
            </a:endParaRPr>
          </a:p>
        </p:txBody>
      </p:sp>
      <p:sp>
        <p:nvSpPr>
          <p:cNvPr id="25" name="24 Más"/>
          <p:cNvSpPr/>
          <p:nvPr/>
        </p:nvSpPr>
        <p:spPr>
          <a:xfrm>
            <a:off x="2319043" y="5384759"/>
            <a:ext cx="668781" cy="564521"/>
          </a:xfrm>
          <a:prstGeom prst="mathPlus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25 Igual que"/>
          <p:cNvSpPr/>
          <p:nvPr/>
        </p:nvSpPr>
        <p:spPr>
          <a:xfrm>
            <a:off x="6053116" y="5438900"/>
            <a:ext cx="726635" cy="510380"/>
          </a:xfrm>
          <a:prstGeom prst="mathEqual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6756710" y="4946431"/>
            <a:ext cx="2207777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latin typeface="Georgia" pitchFamily="18" charset="0"/>
              </a:rPr>
              <a:t>Mejor desempeño</a:t>
            </a:r>
          </a:p>
          <a:p>
            <a:pPr algn="ctr"/>
            <a:r>
              <a:rPr lang="es-MX" sz="2000" b="1" dirty="0" smtClean="0">
                <a:latin typeface="Georgia" pitchFamily="18" charset="0"/>
              </a:rPr>
              <a:t>(Hoy y Mañana</a:t>
            </a:r>
            <a:r>
              <a:rPr lang="es-MX" b="1" dirty="0" smtClean="0">
                <a:latin typeface="Georgia" pitchFamily="18" charset="0"/>
              </a:rPr>
              <a:t>)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224932" y="6411517"/>
            <a:ext cx="88671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800" dirty="0" smtClean="0">
                <a:latin typeface="Georgia" pitchFamily="18" charset="0"/>
              </a:rPr>
              <a:t>Fuente: CASEL (2014) y </a:t>
            </a:r>
            <a:r>
              <a:rPr lang="es-MX" sz="800" dirty="0" err="1" smtClean="0">
                <a:latin typeface="Georgia" pitchFamily="18" charset="0"/>
              </a:rPr>
              <a:t>Bassi</a:t>
            </a:r>
            <a:r>
              <a:rPr lang="es-MX" sz="800" dirty="0" smtClean="0">
                <a:latin typeface="Georgia" pitchFamily="18" charset="0"/>
              </a:rPr>
              <a:t> et al (2012),</a:t>
            </a:r>
            <a:r>
              <a:rPr lang="es-MX" sz="800" i="1" dirty="0" smtClean="0">
                <a:latin typeface="Georgia" pitchFamily="18" charset="0"/>
              </a:rPr>
              <a:t>Encuesta de Demanda de Habilidades, </a:t>
            </a:r>
            <a:r>
              <a:rPr lang="es-MX" sz="800" dirty="0" smtClean="0">
                <a:latin typeface="Georgia" pitchFamily="18" charset="0"/>
              </a:rPr>
              <a:t>Banco Interamericano de Desarrollo, Washington D.C.</a:t>
            </a:r>
            <a:endParaRPr lang="es-MX" sz="800" i="1" dirty="0">
              <a:latin typeface="Georgia" pitchFamily="18" charset="0"/>
            </a:endParaRPr>
          </a:p>
        </p:txBody>
      </p:sp>
      <p:sp>
        <p:nvSpPr>
          <p:cNvPr id="29" name="28 Flecha izquierda"/>
          <p:cNvSpPr/>
          <p:nvPr/>
        </p:nvSpPr>
        <p:spPr bwMode="auto">
          <a:xfrm rot="16200000">
            <a:off x="3565293" y="3715626"/>
            <a:ext cx="504055" cy="1082928"/>
          </a:xfrm>
          <a:prstGeom prst="left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28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2305" y="23114"/>
            <a:ext cx="8593669" cy="1143000"/>
          </a:xfrm>
        </p:spPr>
        <p:txBody>
          <a:bodyPr/>
          <a:lstStyle/>
          <a:p>
            <a:r>
              <a:rPr lang="es-ES" sz="2400" b="1" dirty="0" smtClean="0">
                <a:solidFill>
                  <a:schemeClr val="tx1"/>
                </a:solidFill>
                <a:latin typeface="Georgia" pitchFamily="18" charset="0"/>
              </a:rPr>
              <a:t>10. </a:t>
            </a:r>
            <a:r>
              <a:rPr lang="es-MX" sz="2400" b="1" dirty="0">
                <a:cs typeface="Arial" pitchFamily="34" charset="0"/>
              </a:rPr>
              <a:t>Elevada prevalencia de conductas de riesgo</a:t>
            </a:r>
            <a:r>
              <a:rPr lang="es-MX" sz="2400" dirty="0">
                <a:cs typeface="Arial" pitchFamily="34" charset="0"/>
              </a:rPr>
              <a:t/>
            </a:r>
            <a:br>
              <a:rPr lang="es-MX" sz="2400" dirty="0">
                <a:cs typeface="Arial" pitchFamily="34" charset="0"/>
              </a:rPr>
            </a:br>
            <a:r>
              <a:rPr lang="es-ES" sz="2000" b="1" dirty="0" smtClean="0">
                <a:solidFill>
                  <a:schemeClr val="tx1"/>
                </a:solidFill>
              </a:rPr>
              <a:t>El desarrollo de habilidades </a:t>
            </a:r>
            <a:r>
              <a:rPr lang="es-ES" sz="2000" b="1" dirty="0" smtClean="0">
                <a:solidFill>
                  <a:schemeClr val="tx1"/>
                </a:solidFill>
              </a:rPr>
              <a:t>socioemocionales</a:t>
            </a:r>
            <a:br>
              <a:rPr lang="es-ES" sz="2000" b="1" dirty="0" smtClean="0">
                <a:solidFill>
                  <a:schemeClr val="tx1"/>
                </a:solidFill>
              </a:rPr>
            </a:br>
            <a:r>
              <a:rPr lang="es-ES" sz="2000" b="1" dirty="0" smtClean="0">
                <a:solidFill>
                  <a:schemeClr val="tx1"/>
                </a:solidFill>
              </a:rPr>
              <a:t>en </a:t>
            </a:r>
            <a:r>
              <a:rPr lang="es-ES" sz="2000" b="1" dirty="0" smtClean="0">
                <a:solidFill>
                  <a:schemeClr val="tx1"/>
                </a:solidFill>
              </a:rPr>
              <a:t>el nivel medio superior</a:t>
            </a:r>
            <a:endParaRPr lang="es-MX" sz="2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539552" y="1246341"/>
            <a:ext cx="4424135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  <a:latin typeface="Georgia" pitchFamily="18" charset="0"/>
              </a:rPr>
              <a:t>¿Cuáles?</a:t>
            </a:r>
          </a:p>
          <a:p>
            <a:pPr algn="ctr"/>
            <a:endParaRPr lang="es-MX" sz="16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9" name="8 Flecha derecha"/>
          <p:cNvSpPr/>
          <p:nvPr/>
        </p:nvSpPr>
        <p:spPr bwMode="auto">
          <a:xfrm>
            <a:off x="3995936" y="3573016"/>
            <a:ext cx="720080" cy="72008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15 Flecha izquierda"/>
          <p:cNvSpPr/>
          <p:nvPr/>
        </p:nvSpPr>
        <p:spPr bwMode="auto">
          <a:xfrm rot="10800000">
            <a:off x="4792221" y="3261285"/>
            <a:ext cx="504055" cy="499580"/>
          </a:xfrm>
          <a:prstGeom prst="left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4424136" cy="479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5510058" y="1246341"/>
            <a:ext cx="3382422" cy="5249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solidFill>
                  <a:schemeClr val="bg1"/>
                </a:solidFill>
                <a:latin typeface="Georgia" pitchFamily="18" charset="0"/>
              </a:rPr>
              <a:t>Desarrollo de habilidades socioemocionales entre los estudiantes de 2,500 planteles</a:t>
            </a:r>
          </a:p>
          <a:p>
            <a:pPr algn="ctr"/>
            <a:endParaRPr lang="es-MX" sz="2000" dirty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r>
              <a:rPr lang="es-MX" sz="2000" dirty="0">
                <a:solidFill>
                  <a:schemeClr val="bg1"/>
                </a:solidFill>
                <a:latin typeface="Georgia" pitchFamily="18" charset="0"/>
              </a:rPr>
              <a:t>Más de 2 millones de </a:t>
            </a:r>
            <a:r>
              <a:rPr lang="es-MX" sz="2000" dirty="0" smtClean="0">
                <a:solidFill>
                  <a:schemeClr val="bg1"/>
                </a:solidFill>
                <a:latin typeface="Georgia" pitchFamily="18" charset="0"/>
              </a:rPr>
              <a:t>jóvenes</a:t>
            </a:r>
            <a:endParaRPr lang="es-MX" sz="2000" dirty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endParaRPr lang="es-MX" sz="2000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r>
              <a:rPr lang="es-MX" sz="2000" dirty="0" smtClean="0">
                <a:solidFill>
                  <a:schemeClr val="bg1"/>
                </a:solidFill>
                <a:latin typeface="Georgia" pitchFamily="18" charset="0"/>
              </a:rPr>
              <a:t>Capacitación de 2,500 directores y 11 mil docentes</a:t>
            </a:r>
          </a:p>
          <a:p>
            <a:pPr algn="ctr"/>
            <a:endParaRPr lang="es-MX" sz="20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24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2852936"/>
            <a:ext cx="8568952" cy="2016224"/>
          </a:xfrm>
        </p:spPr>
        <p:txBody>
          <a:bodyPr/>
          <a:lstStyle/>
          <a:p>
            <a:r>
              <a:rPr lang="es-ES" b="1" dirty="0" smtClean="0">
                <a:ea typeface="Tahoma" pitchFamily="34" charset="0"/>
                <a:cs typeface="Arabic Typesetting" pitchFamily="66" charset="-78"/>
              </a:rPr>
              <a:t/>
            </a:r>
            <a:br>
              <a:rPr lang="es-ES" b="1" dirty="0" smtClean="0">
                <a:ea typeface="Tahoma" pitchFamily="34" charset="0"/>
                <a:cs typeface="Arabic Typesetting" pitchFamily="66" charset="-78"/>
              </a:rPr>
            </a:br>
            <a:endParaRPr lang="es-ES" b="1" dirty="0">
              <a:ea typeface="Tahoma" pitchFamily="34" charset="0"/>
              <a:cs typeface="Arabic Typesetting" pitchFamily="66" charset="-78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23528" y="1189201"/>
            <a:ext cx="453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latin typeface="Georgia" pitchFamily="18" charset="0"/>
              </a:rPr>
              <a:t>Para alcanzar una cobertura escolarizada de 80% es necesario incrementar 14 puntos porcentuales en seis </a:t>
            </a:r>
            <a:r>
              <a:rPr lang="es-MX" sz="1200" b="1" dirty="0" smtClean="0">
                <a:latin typeface="Georgia" pitchFamily="18" charset="0"/>
              </a:rPr>
              <a:t>años, lo que significa </a:t>
            </a:r>
            <a:r>
              <a:rPr lang="es-MX" sz="1200" b="1" dirty="0">
                <a:latin typeface="Georgia" pitchFamily="18" charset="0"/>
              </a:rPr>
              <a:t>aumentar la matrícula en alrededor de 877 mil estudiantes (25% más que lo logrado en la administración anterior). 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755576" y="1644"/>
            <a:ext cx="840624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AutoNum type="arabicPeriod"/>
            </a:pPr>
            <a:r>
              <a:rPr lang="es-MX" sz="2400" b="1" dirty="0" smtClean="0">
                <a:latin typeface="Georgia" pitchFamily="18" charset="0"/>
              </a:rPr>
              <a:t>El </a:t>
            </a:r>
            <a:r>
              <a:rPr lang="es-MX" sz="2400" b="1" dirty="0">
                <a:latin typeface="Georgia" pitchFamily="18" charset="0"/>
              </a:rPr>
              <a:t>desafío de la cobertura: </a:t>
            </a:r>
            <a:endParaRPr lang="es-MX" sz="2400" b="1" dirty="0" smtClean="0">
              <a:latin typeface="Georgia" pitchFamily="18" charset="0"/>
            </a:endParaRPr>
          </a:p>
          <a:p>
            <a:r>
              <a:rPr lang="es-MX" sz="2000" b="1" dirty="0" smtClean="0">
                <a:latin typeface="Georgia" pitchFamily="18" charset="0"/>
              </a:rPr>
              <a:t>Alcanzar 80% de cobertura escolarizada</a:t>
            </a:r>
            <a:endParaRPr lang="es-MX" sz="2000" b="1" dirty="0">
              <a:latin typeface="Georgia" pitchFamily="18" charset="0"/>
            </a:endParaRPr>
          </a:p>
        </p:txBody>
      </p:sp>
      <p:graphicFrame>
        <p:nvGraphicFramePr>
          <p:cNvPr id="7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1215828"/>
              </p:ext>
            </p:extLst>
          </p:nvPr>
        </p:nvGraphicFramePr>
        <p:xfrm>
          <a:off x="100614" y="1707386"/>
          <a:ext cx="4975441" cy="4745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1 Título"/>
          <p:cNvSpPr txBox="1">
            <a:spLocks/>
          </p:cNvSpPr>
          <p:nvPr/>
        </p:nvSpPr>
        <p:spPr bwMode="auto">
          <a:xfrm>
            <a:off x="4968044" y="1196752"/>
            <a:ext cx="4175956" cy="590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Georgia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es-MX" sz="1200" b="1" dirty="0" smtClean="0"/>
              <a:t>Estrategias para aumentar la matrícula y la cobertura de la educación media superior</a:t>
            </a:r>
            <a:endParaRPr lang="es-MX" sz="1050" b="1" dirty="0"/>
          </a:p>
        </p:txBody>
      </p:sp>
      <p:graphicFrame>
        <p:nvGraphicFramePr>
          <p:cNvPr id="10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092626"/>
              </p:ext>
            </p:extLst>
          </p:nvPr>
        </p:nvGraphicFramePr>
        <p:xfrm>
          <a:off x="5364088" y="1858521"/>
          <a:ext cx="3600400" cy="4483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1954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539552" y="4869160"/>
            <a:ext cx="7992888" cy="0"/>
          </a:xfrm>
          <a:prstGeom prst="line">
            <a:avLst/>
          </a:prstGeom>
          <a:ln w="889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1" name="4 CuadroTexto"/>
          <p:cNvSpPr txBox="1">
            <a:spLocks noChangeArrowheads="1"/>
          </p:cNvSpPr>
          <p:nvPr/>
        </p:nvSpPr>
        <p:spPr bwMode="auto">
          <a:xfrm>
            <a:off x="2843213" y="5908675"/>
            <a:ext cx="60499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s-ES" sz="1400" b="1" dirty="0">
              <a:latin typeface="Georgia" panose="02040502050405020303" pitchFamily="18" charset="0"/>
              <a:cs typeface="Arabic Typesetting" panose="03020402040406030203" pitchFamily="66" charset="-78"/>
            </a:endParaRPr>
          </a:p>
        </p:txBody>
      </p:sp>
      <p:sp>
        <p:nvSpPr>
          <p:cNvPr id="4102" name="5 CuadroTexto"/>
          <p:cNvSpPr txBox="1">
            <a:spLocks noChangeArrowheads="1"/>
          </p:cNvSpPr>
          <p:nvPr/>
        </p:nvSpPr>
        <p:spPr bwMode="auto">
          <a:xfrm>
            <a:off x="755650" y="188913"/>
            <a:ext cx="8137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sz="2400" b="1" dirty="0">
              <a:latin typeface="Georgia" panose="02040502050405020303" pitchFamily="18" charset="0"/>
              <a:cs typeface="Arabic Typesetting" panose="03020402040406030203" pitchFamily="66" charset="-78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563888" y="3236783"/>
            <a:ext cx="4356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latin typeface="Georgia" pitchFamily="18" charset="0"/>
              </a:rPr>
              <a:t>@</a:t>
            </a:r>
            <a:r>
              <a:rPr lang="es-ES" sz="3600" dirty="0" err="1" smtClean="0">
                <a:latin typeface="Georgia" pitchFamily="18" charset="0"/>
              </a:rPr>
              <a:t>rtuiran</a:t>
            </a:r>
            <a:endParaRPr lang="es-ES" sz="3600" dirty="0" smtClean="0">
              <a:latin typeface="Georgia" pitchFamily="18" charset="0"/>
            </a:endParaRPr>
          </a:p>
          <a:p>
            <a:r>
              <a:rPr lang="es-ES" sz="3600" dirty="0" smtClean="0">
                <a:latin typeface="Georgia" pitchFamily="18" charset="0"/>
                <a:hlinkClick r:id="rId2"/>
              </a:rPr>
              <a:t>rtuiran@gmail.com</a:t>
            </a:r>
            <a:r>
              <a:rPr lang="es-ES" sz="3600" dirty="0" smtClean="0">
                <a:latin typeface="Georgia" pitchFamily="18" charset="0"/>
              </a:rPr>
              <a:t>    </a:t>
            </a:r>
            <a:endParaRPr lang="es-MX" sz="3600" dirty="0">
              <a:latin typeface="Georgia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403648" y="2299519"/>
            <a:ext cx="65163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latin typeface="Georgia" pitchFamily="18" charset="0"/>
              </a:rPr>
              <a:t>¡¡¡ Muchas Gracias  !!!</a:t>
            </a:r>
            <a:endParaRPr lang="es-MX" sz="4400" b="1" dirty="0">
              <a:latin typeface="Georgia" pitchFamily="18" charset="0"/>
            </a:endParaRPr>
          </a:p>
        </p:txBody>
      </p:sp>
      <p:sp>
        <p:nvSpPr>
          <p:cNvPr id="6" name="AutoShape 2" descr="data:image/jpeg;base64,/9j/4AAQSkZJRgABAQAAAQABAAD/2wCEAAkGBxISEhUSEhAUFhUVFhgUFRYVFhUUGhYUFBQXFxQXGRgYHCggHBonGxUUIjEhJSkrLi4uGh8zODMsNygtLisBCgoKDg0OGxAQGy8mICYsLC8sNzQvLy0vLC8sLiwsLC8sLCwsLy0sLC8sLDAsLCwsLCwsLCwsLCwsLCwsLCwsLP/AABEIAOEA4QMBEQACEQEDEQH/xAAbAAEAAgMBAQAAAAAAAAAAAAAABQYCAwQBB//EAEAQAAIBAgMFBAgDBAoDAAAAAAABAgMRBBIhBQYxQVFhcYGREyIyUqGxwdFCcpIWM1OyFSM0YoKis8Lh8BQk8f/EABoBAQACAwEAAAAAAAAAAAAAAAAEBQIDBgH/xAA3EQACAQMCAgYJBAIDAQEAAAAAAQIDBBEFIRIxQVFxgbHREyIyM2GRocHhFBVS8CNCNHKy8ST/2gAMAwEAAhEDEQA/APuIAAAAAAAAAAAAAAAAAAAAAAAAAAAAAAAAAAAAAAAAAAAAAAAAAAAAAAAAAAAAAAAAAAAAAAAAAAAAAAAAAAAAAAAAAAAAAAAAAAAAAAAAAAAAAAAAANNbFU4e3UjH80kvmZxpzl7KbNc61OHtyS7Xg1/0lR/j0/1x+5l6Cr/F/Jmv9XQ/nH5o6ITTV0012O5raa5m+MlJZTMjw9AAAAAAAAAAAAAAAAAAABz47FxpQc5vRW4avV2NlOnKpLhjzNNevChBznyNtKopJSi009U1zRg4uLwzZCcZxUovKZmeGQAAAAAAAAAAOTaO0IUY5pvuS4yfRI20qMqssRI9zdU7eHFN9nW+wp+0d4K1VtJ5I9I8fGXHysXFGzp0+e7OYudUr1niL4V8PuyJZLK3mADZQrzg7wk4vsdjGUIzWJLJnTqTpvMG0WPZO9Duo1+HvpWt+ZfVFdXsFzp/LyLyz1l54a/z8/x8i0qSaunpxv2FVjoOhTTWUcGN21Qpe1UTfux9Z/Dh4kina1anJEOvqFvR9qW/Ut2RWF21VxNaMKayQTzSfGTjF31fBJ6K3bxJU7WFCm5S3fR1FfR1Crd11CmuGPN9eF4Z5fcspWl6AAAAAAAAAAAAACqb6Yl5oU09Es773ovr5lrp1PZz7jnNcrPijS7/ALL7nHu/tt0XknrTb/Q3zXZ1X/Xuu7X0q4o8/EjadqLt3wT9nw/HWXWnNSScWmnqmtUylaaeGdVGSksxeUZHhkAAAAAAADRjcVGlCVSXCK83yXi7GdOm6klFGqvWjRpupLkj59tDGyrTc5vjwXKK5JHQ0qUaUeGJxVxcTr1HOf8A8XUcxsNAAAAAABsdeeVRzyyrhG7t14cDHgjnONzN1ZuPDxPHVnb5GNOm5NRirtuyS5s9bSWWYxi5NRit2XvYOy/QU9fblrN9OkV2L7lFdXHpp7clyOw0+z/TU9/afPy7iQpVoyvlkpWdnZp2fG2nPVEeUZR5omwqRnnhecGwxMwAAAAAAAAAAACib0zbxM0+Sil3ZU/m2XtisUV3nIatJu6lnox4Z+5EksrST2NtmdB29qD4x6dsejItxaxrLPJk+y1Cds8c49XkXXA42FaOaErrn1T6Ncilq0pU3iSOroXFOvHipvJ0ms3gAAAAAFU3zxjzRpLglnl2t3UfqWunU9nPuOc1uu+KNJdr+xWSzKEAAAAAAAAA68DtCVG7hGGZ/iavJLor6JeBpq0Y1PazjqJNvdTobwSz14y+46KMsRi5qDnKSfH3Yrq0tDCSpW8eJLzN0Hc3tTgcm+vqS7ORd8DhI0oKEFovi+bfaUlSpKpJykdZQoQo01ThyRvNZuAAAAAAAAAAAAKZvjRtWUraSgvOLafwaLnT5ZptdTOW1qniupda8CBJ5TgA24bEzpyzQk4vqvquZhOEZrElk2Uq06UuKDwy0bN3pi7RrLK/eWqfeuK+JWVtPkt6e/wOgtdahL1ayw+vo/BYaNaM1mjJST5p3RXSi4vDRdwnGa4ovKMzwyAAAPn+8U74mp3peUUi/tFijE4zUpZup93giOJJBAAAAAAAAAOzZmzZ15ZYLRe1J8I/89hprV4UlmRKtbSpcy4Ycul9CLzszZ8KEMsV+aXOT6v7FFWrSqy4pHXWtrC3hwx731nYaiSAAAAAAAAAAAAACH3nwHpaN4q8oesu1fiXlr4EyyrejqYfJlZqts61HMecd/MoxeHIgAAAA24fEzpu8Jyi+x28+phOEZrElk2U6s6TzBtE1hN6qsdJxjNdfZfw0+BDqafTfsvBa0darR2mk/o/L6ErQ3poP2lKHesy/wAv2IktPqrlhljT1q3l7WV3Z8Dtp7bw8uFaK/N6v81jS7Wsv9WSo6jay34137eJTduyTr1HGUZJtNOLTXsrmi5tU1SimsHL38oyuZuLTT6t+hHAbyGAAAAAAAAAWncjhV74f7iq1L/Xv+x0Ohcqnd9y0FYdAAAAAAAAAAAAAAAAR1XbVGFWVKcsrVtX7LvFPjy48yQrWpKCnFZRBlqFCFV0pvDXXy5Z5+ZXtv7ItetRtKm9ZKOuV8W1b8PPs7ixtbnP+Ops/H8lLqNhhutR3i+eOj49nh2EATymAAAAAAAAAAAAAAAAAAAAALhuXC1Kbtxn8or/AJKfUX/kS+B0+hxxRk+t/ZFhK8ugAAAAAAAAAAAAAAClb30MtfNynFPxjo/oXWnzzSx1M5TWafDccXWvDbyISDad07PqtCc91hlUm4vKPAeAAAAAAAAAAAAAAAAAAAAAF73Xo5cPD+9eXm9PhYor2XFWfwOw0qHBax+OX9fIliIWIAAAAAAAAAAAAAABD7z7P9LSzJetT9ZdsfxLy18ETLKt6Oph8n/UVeq2vpqPFH2o793Svv2ooxeHJAAAAAAAAAAAAAAAAAAAAAHsINtJcW7LvfA8bSWWeqLk0lzZ9Lw1FQhGC4Rio+Ssc1OXFJy6zvKVNU4KC6El8jaYmwAAAAAAAAAAAAAAAAFP3i2E4N1aSvF6yitcr5tdny7uFvaXakuCfPxOZ1LTXBurSW3Sur8eHZyrxYlIAAAAAAAAAAAAAAAAAAACW3YwnpK6b4Q9d9/4fj8iJe1OCk117FlpVD0twm+Ud/IvZRHXgAAAAAAAAAAAAAAAAAGnF4qNKDnN2irXdm+LstF2szp05VJcMeZqrVoUYOc3sv70FY2lTwNW841vRy52i2n3wt8rFnRldU/Vccr+9JQXUNPrevGfC+x+Hlgr1aCTtGakuqUl8JK5YRba3WClnGMXiLyu9eJgZGAAAAAAAAAAAAAAAAALzuvgfR0czXrVPWfd+FeWviUd7V46mFyX9Z12k23oqHE+ct+7o/vxJghlmAAAAAAAAAAAAAAAAAAasTQU4ShLhJOL8UZQk4SUl0GurTVSDhLk1g+dY3CypTlCXFPzXJnR06iqRUkcRXoyo1HTl0GgzNIAAAAAAAAAAAAAAAAJPYGzvTVUmvUj60+3pHx+VyNdV/RQ25vkT9OtP1FbD9lbvy7/AAL8UB2QAAAAAAAAAAAAAAAAAAAABFbd2Oq8bqyqR9l9V7r7PkSra5dF4fIrr+wjcxytpLk/s/h4FJxWGnTk4Ti018e1Pmi7hUjNcUWcnVozpS4JrDNJmawAAAAAAAAAAAAAZ0KMpyUIq8pOyXaYykopyfIzp05VJKEVuz6DsnZ6oU1BavjJ9ZfY5+vWdWfE+47SztY21JQXPp+LO00koAAAAAAAAAAAAAAAAAAAAAAGjF4OnVWWpBSXby7nxRnTqTpvMXg1VqFOtHhqLKIDFbpx406riuklmt46FhDUX/tHJTVdDi96c8du/kVrF0FCWVVIztxcb2v0u1r4FlTm5LLWChrU1TlwqSfZy/PcaTM1AAAAAAAAAHsIttJJtvRJc2eNpLLPYxcnhcy7bvbG9Cs8/wB5JfpXRdvVlLd3XpXwx5eJ1mm6f+njxz9p/T4eZNEItAAAAAAAAAAAAAAAAAAAAAAAeSkkrt2XVnqWeR42kssicbvFQp8JZ30hqv1cCVTsqs+awvj5FbX1a3p+y+J/Dz5FY2ltyrWum8sH+GP1fFlpRtKdLfmygutRrV9m8R6l92RhJIAAAAAAAAABsoUJTkowi5SfBIxlOMFmT2M6dOVSShBZZdNhbDjR9eXrVGvCN+KXb2lLdXbq+quXidVp+mxt/XlvLw7PMmSGWgAAAAAAAAAAAAAAAAAAAObHUqkl/VVMkl1Skpdj5+KNlKUE/XWUaK8Kso/4pYfZlPt/BWcdtbG0Xaooro8qafcyzpW1tUXq+JQXF9f0Hiphd23zOCpt/Eu/9a1foor6XJCs6K/1IctTupf7/ReRw18ROes5yl3ts3xhGPsrBEqVZ1Hmcm+01GRrAAAAAAAAAABLbL2BVrWbWSHWS1a7ERK95Cnst2WVrplavu/Vj8fsi37O2dToRtBd8nxfeynrV51XmR01taU7ePDBdr6WdhqJIAAAAAAAAAAAAAAAAAAAAAAMZwUlZpNPimrpnqbTyjyUVJYa2ITG7r0p6wbpvs9aPk/oybTv6kdpblTX0ajPeHqv5r5eRB4vduvD2Upr+69fJ/S5Op31KXPYqa2kXNP2VxL4eT/JGV8NOHtwlHvTXAlRnGXsvJX1KVSn7cWu41GRrAAACAOvD7NrT9mlN9trLzdkap16cOckSadnXqezB+HiSuF3UqP95OMV0XrP7ESeowXsrP0LGjolWXvJJfVk/gNiUaVmo3kvxS1fhyRAq3VWps3sXNvp1Chull9b3JIjE4AAAAAAAAAAAAAAAAGmviqcLZ5xjfhmaXzMowlL2Vk11K1On7cku1m2Mk1dO6fBoxawZpprKPQegAAAAAAAAHjQBoqYClJ3lSpt9XCL4d6NirVI7KT+ZonbUZvMoJ9yOevgsLBXnSoRXWUIL5o2RrV5PEZSfezTUtrOmszhBdqR7RwGGks0aNFrqoQa+CPJVqyeHJ/NnsLW0ksxhFrsRslOhSsm6dPml6sePOxjipU33f1NjdCht6sfkjqTvqjUSE88j0AAGinjKcpZY1IOXRSTfkZunNLLTwao16cpcMZJvtN5gbQAAAAAAAAAAAAAAD5xtWo5Vqjk7vPJeCbSXdY6K3io0opdRw95Nzrzcut/Rlj3KqtwqRb0i00umZO/yK7UYpSi+su9DnJ05RfJNY7yyFcXoAAAAAAAAAAABR97M/8A5DzXy2WTpayvb/Ff4F3YcPotufSclrHH+p9blhY+/wBTq3KzZ6lr5cqv0zX08bXNWpYxHr+xJ0Li4545YXz88EHjqznUnKTu3J+V9F3WJ1KKjBJdRUXFR1KspS62Wrcyq3Skm7qM7R7E0nbzKrUIpVE10o6LRJylRcX0Pb5IsBALkh96qzjh5WdszUfBvVeSJdlFSrLJW6tUlC2fC+eEUZSa1Ts1qmuTXBovWk9mcgm47x2aPp1CV4xb5pPzRzElhtHfweYpmZ4ZAAAAAAAAAAAAAA+bbQ/e1Pzz/mZ0lH3cexeBwtz76f8A2fiY4fF1Kd8k5Rvxs7XtwPZ0oT9pZMaVerSzwSayb/6Wr/x5/qNf6aj/ABRt/XXP82e09s4hO6rS06u68Uzx2tFrHCZR1C5i8qbLPjN4FCjTqZLzqq6jfRWtmd+l2isp2bnUlHOyL+vqipUIVMetJcvEx2JvB6afo5wUZNNxad07cVrzse3Nn6KPEnlHljqn6ifo5rD6CeIJblXxe9bU2oU04p2u27uz4q3As6enZjmT3Ofra241HGEcpfHmT+zsZGtTjUjpfk+TWjRAq03Tm4subavGvTVSPSads7TWHhmau27RXC746voZ29B1pYRqvbuNtT4msvkiL2TvK6lRU5wSzaJxbevRpkmvY8EOKLzggWer+mqKnOOM8jv21j8PC0ayUm9VHKpO3XXgaLejVnvT2Jd7c21NKNZZ+GMm3ZGNo1I2o2SjxjbK1fs+pjXpVIS/yGyzuKFWP+Ho6MYx3Hz6fF36v5nQR5I4yXtPJYN2dq0qMJqpJpuV16snplS5LsK+9t6lWScV0FzpV7Rt6co1HjL6m+hdRNLeTDfxH+if2If6Gv1fVFp+7Wn8vo/I5t6a0Z4ZSjJOLnGzXibLGLjWw+eGadWnGdopReU2imMuTlWXihvFhlGKdR3SSfqT5LuKOVlWbbx9UddDVbVRScujqfkdOG25h6klGNTV8E1KN30u1xNc7WrBZa2N1LUbarLhjLfvXid1Wqopyk0ktW3okjQk5PCJkpRgnKTwkV/Fb2QTtTpuXa3lXgrX+RYU9Ok1mTx9Slra3Ti8U45+hzR3ulzox8JP7Gx6av5fQ0LXZdMPr+CU2bvFSqtRd4SfBS4Pul/8ItayqU1nmiwtdVo1nwv1X8fMmCIWZGbV23SoaP1p+7H6vkSaFrOruuRAu9QpW+z3l1L+7ENLe6XKjG3bJ/YmLTV0y+n5Kt67Loh9fwew3ulf1qKtztLX4oPTVjaX0PY668+tDbt/BKftJhvff6WRP0VbqLH91tf5fRlN2h+9qfnn/My6o+7j2LwOWuffT/7PxO7YWx1iM95uOW3K9737ew0XVy6LWFnJL0+wV0pNyxjBK/sjH+M/0r7kX9yf8fqWP7FH+b+RlT3Rhf1qsmuiSj8dTF6jPG0UZR0Knn1pNr5HLvnTUXRjFWSjNJLklksbdObfG38PuRtbiounFckn9jh3X/tMP8X8jN977l93iRNK/wCVHv8ABl8KI7A+YVOL738zp48kcBP2n2l23S/s0fzS/mZSX3vn3HV6P/xV2vxOTfb2Kf5n/KbtN9qXYRtd93Dt+xXtj/v6X54/MsLj3UuwpbH/AJEO1G/eV/8AtVf8P+nH7muy9xHv8WbdUf8A+ufd/wCUdu5n76f5P9yNOo+7XaS9D99Ls+5CYqFpzXSUl5SZNpvME/giprR4akl8X4mq5ma8nlweZRPf+JOOBk5pq9SM4p+68sb25XdyB6SMrtcPVgufQVIadLj29ZNdmyIInlOeXB5k24ahKpJQgm5Phbl29iRhUnGEcy5G2lTnVmo01uT29+LlmhRvooqUu2T4fK/iQNPprDqfIuNary4o0c7JZfxZBYaEZSSlPJHnKzdl3In1JSjHMVllPShGU0pywuslqmCwVvVxMlLq4tryUV8yGqt1neG39+JZyt7Dh9Wq8/34EI0T0VDRbdnbaawkpyd50/UV+bdsjfmvIqK1qv1CiuT38zpbbUGrKU5byjt5eJU6k225N3bd23zb4stkklhHNyk5NylzZLYbduvOKlaMU9UpNp+STIk76lF43ZZUtIuakeLZdr38DohupWvrOmlzacm/Ky+Zreo08bJm6OiV2/Wksd7+xJ/spQ6z819iL+4VfgWP7Lb/AB+ZWds0XCvUi/ebXdJ3XzLO2kpUotdRz99TdO4mn15+e517u7VVCUlNPLO12tWmr2dumrNV5buqk480SdMvY20mp8n9CyftHhv4j/TL7Fd+irdRe/u1r/L6PyMqe8GGk7eltfqpJebRjKzrJZ4TKOqWsnji8URW+1J/1U+SzRfe8rX8rJemyXrR7Cu12DfBPo3Xzx5EFsnFqlVhUauk9bdGmn8ydcU/SU3FFPZ11QrRqPkufgXDE7w0IwzRmpO2kVe9+3p4lPCzquWGsHT1NUt4w4lLL6un8FFbuXy2OQbzuWbdjbFOEPRVJZbNtN8Gnra/J3uVd7bTlPjisl/pV/Sp0/RVHjHLq3ObenakKrjCm7qLbcuTb0SXxNtjbyp5lLpNGrXlOs4wp7pdJwbBpuWIppcpXfdFXfyN91LhoyIWnxcrmCXXn5Ge8v8AaqvfH/TgY2fuI9/izPVP+XPu/wDKO7cz99P8n+5GnUfdrtJeie+l2fc4d4qGTEVF7zzrul/zc32c+KivhsRNSp+juZfHf5/k27u7ThQnLOnlklqlezV7adNWYXlvKrFcPNGzTLyFvNqpyf0wWNbw4X3/APLL7Fd+jr9X1Lxapafy+j8jo2nFVsPPI1LNBuLWqbWq+KNdFunVXFth7m66iq9tJQ3ytvt9T56dCcUWzY+36MaUYVLxlBKPstp20T0Ki4s6jm5R3TOkstToRoxhU2aWOXPHYSmE21h5yyxqK74Jpxv3XXEjVLarBZktiwo6hbVJcMJb/IrW91NqvflKCa8Lpllp8s0sdTKHWYNXGetIisJRU5qLnGF/xS4Lpcl1JuEeJLJXUaaqTUXJLPS+RNLdSpa/pqdvEg/uMf4stv2Spz40R+J2fCDs8TTb/uqcrd9kSIV5zWVB/QhVbSnTeJVV3JvwJPGYCNLBPLNTzzjLMtF2WI1Os6lzusYTRPr20aFg+GWctPJX6C9aP5l80WE/ZfYUtP249q8T6ccyd8AAARG39jKus0dKkVo+Ul7r+5Ltbl0Xh8it1DT1cx4o7SXL4/BlLxWEqU3apCUe9aeD4MuoVYTWYvJytWhUpPFSLX96+RozLqbMGnKPY6uy1fRat+CPG8bs9XrPC3L9S2dnw0aNXjkSfNxkuGvVHPyrcNZzh1nZwtfSWsaNXnhdz/BUNo7Iq0X60W48pRV0/t4lxRuadVbPfqOYubCtQl6yyutcvx3nAtdESCGt3hElhthV5wc1CyXBS9Vy7k/rYizvKUZcOfwT6WmXFSDmo46s7N9n5wcFalKDtKLi+kk18yRGSlvF5IU4Sg8TTXaZYfDTqO0ISk+xfN8F4nk6kYLMngypUalV4pxb/vyLpu/sb0CzSs6klZ9Ir3V9WUt1c+leFyR1WnaeraPFL2n9PgV/evDSjXlNr1Z5Wny0iotX66fEsLGpF0lHpRS6vRnC4lUa2ePBL7HXuZQlnnUs8uXKnybbT068DVqM48Kj0knQ6UuOVTG2MdpKbw7H9OlKOlSKsr8JLo/oRLS59E8Pkyx1Kw/UxUo+0vr8PIpmIw86btOEovtVvjwfgXUKkZrMXk5WpSqUnicWjTmXUzNWUXbdKhOFF500pTcop+7ZK9uV2n/1lJfzjKp6vUdZo9KpCg+PpeV2YX3InbuwJxk50o5oPVxWri+enNdxLtbyLiozeH4ldqGmTjN1KSyn0dK/BAS046d+hYLfkUr9V4Zsw1KU5KME3JvS3J9ezvMZyjCLcuRnShOpNRp7svm1tlKvTUW7TjrGXR21v2MoaFw6M8rkdjeWUbmnwvmuT/vQUnG7Oq0nacGu1axfii7p16dRZizlK9pWovE49/R8zlUuV/A246SMpdCZ2YHZdWq7Qg7c5NWivF/Q01binTW7JVCyrVniMe/kv72Fn2ts5xwfooJycMr7XaV5NLxbsVdCunccctsnQXlpKNj6KG+Md++5VNn0JTqQjFNvMr9iT1b6Itq04xg2+o5y2pSqVoxit8ru3PpJzZ3QAAAAPGgDH0UfdXkj3iZjwR6j1U0uCXkMs9UUuSMjw9ABioLovI9yzzCMjw9PJRT4oHjSfMJWB7jB6AeNX4gYyEgD0A8avxAayYqlH3V5I9yzHhj1GZ4ZAAxlBPik/A9y0eOKfNCMEuCS7g22FFLkZHh6ADFU10Xkj3LPOFdRkeHoAPFFdAeYR6D0AAAAAAAAAAAAAAAAAAAAAAAAAAAAAAAAAAAAAAAAAAAAAAAAAAAAAAAAAAAAAAAAAAAAAAAAAAAAAAAAAAAAAAAAAAAAAAAAAAAAAAAAAAAAAAAAAAAAAAAAAAAAAAAAAAAA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140968"/>
            <a:ext cx="772864" cy="77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76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 flipH="1">
            <a:off x="323528" y="1484784"/>
            <a:ext cx="2376264" cy="5184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>
                <a:solidFill>
                  <a:schemeClr val="tx1"/>
                </a:solidFill>
                <a:latin typeface="Georgia" pitchFamily="18" charset="0"/>
              </a:rPr>
              <a:t>Creación de nuevos Planteles  y ampliación de los existentes</a:t>
            </a:r>
          </a:p>
          <a:p>
            <a:pPr algn="ctr"/>
            <a:endParaRPr lang="es-MX" sz="1600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ctr"/>
            <a:endParaRPr lang="es-MX" sz="1600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ctr"/>
            <a:r>
              <a:rPr lang="es-MX" sz="1600" dirty="0" smtClean="0">
                <a:solidFill>
                  <a:schemeClr val="tx1"/>
                </a:solidFill>
                <a:latin typeface="Georgia" pitchFamily="18" charset="0"/>
              </a:rPr>
              <a:t>Aprovechamiento de la capacidad instalada</a:t>
            </a:r>
          </a:p>
          <a:p>
            <a:pPr algn="ctr"/>
            <a:endParaRPr lang="es-MX" sz="1600" dirty="0">
              <a:solidFill>
                <a:schemeClr val="tx1"/>
              </a:solidFill>
              <a:latin typeface="Georgia" pitchFamily="18" charset="0"/>
            </a:endParaRPr>
          </a:p>
          <a:p>
            <a:pPr algn="ctr"/>
            <a:endParaRPr lang="es-MX" sz="1600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ctr"/>
            <a:r>
              <a:rPr lang="es-MX" sz="1600" dirty="0" smtClean="0">
                <a:solidFill>
                  <a:schemeClr val="tx1"/>
                </a:solidFill>
                <a:latin typeface="Georgia" pitchFamily="18" charset="0"/>
              </a:rPr>
              <a:t>Impulso a la modalidad no escolarizada</a:t>
            </a:r>
          </a:p>
          <a:p>
            <a:pPr algn="ctr"/>
            <a:endParaRPr lang="es-MX" sz="1600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ctr"/>
            <a:r>
              <a:rPr lang="es-MX" sz="1600" dirty="0" smtClean="0">
                <a:solidFill>
                  <a:schemeClr val="tx1"/>
                </a:solidFill>
                <a:latin typeface="Georgia" pitchFamily="18" charset="0"/>
              </a:rPr>
              <a:t>Disminución del abandono escolar</a:t>
            </a:r>
          </a:p>
          <a:p>
            <a:pPr algn="ctr"/>
            <a:endParaRPr lang="es-MX" sz="1600" dirty="0">
              <a:solidFill>
                <a:schemeClr val="tx1"/>
              </a:solidFill>
              <a:latin typeface="Georgia" pitchFamily="18" charset="0"/>
            </a:endParaRPr>
          </a:p>
          <a:p>
            <a:pPr algn="ctr"/>
            <a:r>
              <a:rPr lang="es-MX" sz="1600" dirty="0" smtClean="0">
                <a:solidFill>
                  <a:schemeClr val="tx1"/>
                </a:solidFill>
                <a:latin typeface="Georgia" pitchFamily="18" charset="0"/>
              </a:rPr>
              <a:t>Aumento de las tasas de transición de la secundaria  al bachillerato</a:t>
            </a:r>
            <a:endParaRPr lang="es-MX" sz="16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6" name="5 Flecha derecha"/>
          <p:cNvSpPr/>
          <p:nvPr/>
        </p:nvSpPr>
        <p:spPr>
          <a:xfrm>
            <a:off x="2771800" y="1996580"/>
            <a:ext cx="148246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Flecha derecha"/>
          <p:cNvSpPr/>
          <p:nvPr/>
        </p:nvSpPr>
        <p:spPr>
          <a:xfrm>
            <a:off x="2771800" y="3983088"/>
            <a:ext cx="148246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Flecha derecha"/>
          <p:cNvSpPr/>
          <p:nvPr/>
        </p:nvSpPr>
        <p:spPr>
          <a:xfrm>
            <a:off x="2771800" y="4785374"/>
            <a:ext cx="148246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Flecha derecha"/>
          <p:cNvSpPr/>
          <p:nvPr/>
        </p:nvSpPr>
        <p:spPr>
          <a:xfrm>
            <a:off x="2771800" y="5728172"/>
            <a:ext cx="148246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Flecha derecha"/>
          <p:cNvSpPr/>
          <p:nvPr/>
        </p:nvSpPr>
        <p:spPr>
          <a:xfrm>
            <a:off x="2771800" y="3030860"/>
            <a:ext cx="148246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Rectángulo"/>
          <p:cNvSpPr/>
          <p:nvPr/>
        </p:nvSpPr>
        <p:spPr>
          <a:xfrm>
            <a:off x="971600" y="0"/>
            <a:ext cx="7848872" cy="1196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  <a:latin typeface="Georgia" pitchFamily="18" charset="0"/>
              </a:rPr>
              <a:t>Estrategias para impulsar el crecimiento de la matrícula y la cobertura de la EMS</a:t>
            </a:r>
            <a:endParaRPr lang="es-MX" sz="24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07504" y="1311740"/>
            <a:ext cx="259228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Georgia" pitchFamily="18" charset="0"/>
              </a:rPr>
              <a:t>Estrategias</a:t>
            </a:r>
            <a:endParaRPr lang="es-MX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4449688" y="1528326"/>
            <a:ext cx="4536504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800" b="1" dirty="0" smtClean="0">
                <a:solidFill>
                  <a:schemeClr val="tx1"/>
                </a:solidFill>
                <a:latin typeface="Georgia" pitchFamily="18" charset="0"/>
              </a:rPr>
              <a:t>Fondo de Inversión en Infraestructura</a:t>
            </a:r>
          </a:p>
          <a:p>
            <a:pPr algn="ctr"/>
            <a:r>
              <a:rPr lang="es-MX" sz="1800" dirty="0" smtClean="0">
                <a:solidFill>
                  <a:schemeClr val="tx1"/>
                </a:solidFill>
                <a:latin typeface="Georgia" pitchFamily="18" charset="0"/>
              </a:rPr>
              <a:t>1,200 millones en 2013</a:t>
            </a:r>
          </a:p>
          <a:p>
            <a:pPr algn="ctr"/>
            <a:r>
              <a:rPr lang="es-MX" sz="1800" dirty="0" smtClean="0">
                <a:solidFill>
                  <a:schemeClr val="tx1"/>
                </a:solidFill>
                <a:latin typeface="Georgia" pitchFamily="18" charset="0"/>
              </a:rPr>
              <a:t>2,000 millones en 2014</a:t>
            </a:r>
            <a:endParaRPr lang="es-MX" sz="18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4427984" y="2824470"/>
            <a:ext cx="4536504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800" b="1" dirty="0" smtClean="0">
                <a:solidFill>
                  <a:schemeClr val="tx1"/>
                </a:solidFill>
                <a:latin typeface="Georgia" pitchFamily="18" charset="0"/>
              </a:rPr>
              <a:t>Creación del </a:t>
            </a:r>
            <a:r>
              <a:rPr lang="es-MX" sz="1800" b="1" dirty="0" err="1" smtClean="0">
                <a:solidFill>
                  <a:schemeClr val="tx1"/>
                </a:solidFill>
                <a:latin typeface="Georgia" pitchFamily="18" charset="0"/>
              </a:rPr>
              <a:t>Telebachillerato</a:t>
            </a:r>
            <a:r>
              <a:rPr lang="es-MX" sz="1800" b="1" dirty="0" smtClean="0">
                <a:solidFill>
                  <a:schemeClr val="tx1"/>
                </a:solidFill>
                <a:latin typeface="Georgia" pitchFamily="18" charset="0"/>
              </a:rPr>
              <a:t> Comunitario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4427984" y="3904590"/>
            <a:ext cx="4536504" cy="6840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800" dirty="0" smtClean="0">
                <a:solidFill>
                  <a:schemeClr val="tx1"/>
                </a:solidFill>
                <a:latin typeface="Georgia" pitchFamily="18" charset="0"/>
              </a:rPr>
              <a:t>Creación de la </a:t>
            </a:r>
            <a:r>
              <a:rPr lang="es-MX" sz="1800" b="1" dirty="0" smtClean="0">
                <a:solidFill>
                  <a:schemeClr val="tx1"/>
                </a:solidFill>
                <a:latin typeface="Georgia" pitchFamily="18" charset="0"/>
              </a:rPr>
              <a:t>Prepa en Línea SEP </a:t>
            </a:r>
            <a:r>
              <a:rPr lang="es-MX" sz="1800" dirty="0" smtClean="0">
                <a:solidFill>
                  <a:schemeClr val="tx1"/>
                </a:solidFill>
                <a:latin typeface="Georgia" pitchFamily="18" charset="0"/>
              </a:rPr>
              <a:t>en 2014. </a:t>
            </a:r>
            <a:endParaRPr lang="es-MX" sz="18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427984" y="4696678"/>
            <a:ext cx="4536504" cy="6840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800" dirty="0" smtClean="0">
                <a:solidFill>
                  <a:schemeClr val="tx1"/>
                </a:solidFill>
                <a:latin typeface="Georgia" pitchFamily="18" charset="0"/>
              </a:rPr>
              <a:t>Impulso al «</a:t>
            </a:r>
            <a:r>
              <a:rPr lang="es-MX" sz="1800" b="1" dirty="0" smtClean="0">
                <a:solidFill>
                  <a:schemeClr val="tx1"/>
                </a:solidFill>
                <a:latin typeface="Georgia" pitchFamily="18" charset="0"/>
              </a:rPr>
              <a:t>Movimiento contra el abandono escolar</a:t>
            </a:r>
            <a:r>
              <a:rPr lang="es-MX" sz="1800" dirty="0" smtClean="0">
                <a:solidFill>
                  <a:schemeClr val="tx1"/>
                </a:solidFill>
                <a:latin typeface="Georgia" pitchFamily="18" charset="0"/>
              </a:rPr>
              <a:t>» desde 2013</a:t>
            </a:r>
            <a:endParaRPr lang="es-MX" sz="18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4427984" y="5488766"/>
            <a:ext cx="4536504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800" dirty="0" smtClean="0">
                <a:solidFill>
                  <a:schemeClr val="tx1"/>
                </a:solidFill>
                <a:latin typeface="Georgia" pitchFamily="18" charset="0"/>
              </a:rPr>
              <a:t>Impulsar el aumento de las tasas de transición entre los beneficiarios del Programa </a:t>
            </a:r>
            <a:r>
              <a:rPr lang="es-MX" sz="1800" b="1" dirty="0" smtClean="0">
                <a:solidFill>
                  <a:schemeClr val="tx1"/>
                </a:solidFill>
                <a:latin typeface="Georgia" pitchFamily="18" charset="0"/>
              </a:rPr>
              <a:t>Oportunidades </a:t>
            </a:r>
            <a:r>
              <a:rPr lang="es-MX" sz="1800" dirty="0" smtClean="0">
                <a:solidFill>
                  <a:schemeClr val="tx1"/>
                </a:solidFill>
                <a:latin typeface="Georgia" pitchFamily="18" charset="0"/>
              </a:rPr>
              <a:t>desde 2013</a:t>
            </a:r>
            <a:endParaRPr lang="es-MX" sz="18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323528" y="1664804"/>
            <a:ext cx="2313392" cy="10441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20 Rectángulo"/>
          <p:cNvSpPr/>
          <p:nvPr/>
        </p:nvSpPr>
        <p:spPr>
          <a:xfrm>
            <a:off x="323528" y="2852936"/>
            <a:ext cx="2313392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21 Rectángulo"/>
          <p:cNvSpPr/>
          <p:nvPr/>
        </p:nvSpPr>
        <p:spPr>
          <a:xfrm>
            <a:off x="323528" y="3789040"/>
            <a:ext cx="231339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22 Rectángulo"/>
          <p:cNvSpPr/>
          <p:nvPr/>
        </p:nvSpPr>
        <p:spPr>
          <a:xfrm>
            <a:off x="323528" y="4653136"/>
            <a:ext cx="2313392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23 Rectángulo"/>
          <p:cNvSpPr/>
          <p:nvPr/>
        </p:nvSpPr>
        <p:spPr>
          <a:xfrm>
            <a:off x="323528" y="5373216"/>
            <a:ext cx="2313392" cy="11521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565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 bwMode="auto">
          <a:xfrm>
            <a:off x="144016" y="2636912"/>
            <a:ext cx="889248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Georgia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es-MX" b="1" dirty="0" smtClean="0"/>
              <a:t>El desafío del abandono escolar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39552" y="4221088"/>
            <a:ext cx="7992888" cy="0"/>
          </a:xfrm>
          <a:prstGeom prst="line">
            <a:avLst/>
          </a:prstGeom>
          <a:ln w="889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301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3271424674"/>
              </p:ext>
            </p:extLst>
          </p:nvPr>
        </p:nvGraphicFramePr>
        <p:xfrm>
          <a:off x="467544" y="1272618"/>
          <a:ext cx="8201326" cy="4892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86114" y="25278"/>
            <a:ext cx="7920880" cy="11430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noAutofit/>
          </a:bodyPr>
          <a:lstStyle/>
          <a:p>
            <a:pPr marL="342900" indent="-342900" algn="ctr">
              <a:lnSpc>
                <a:spcPct val="80000"/>
              </a:lnSpc>
              <a:spcBef>
                <a:spcPts val="0"/>
              </a:spcBef>
            </a:pPr>
            <a:r>
              <a:rPr lang="es-MX" sz="2400" b="1" dirty="0" smtClean="0">
                <a:latin typeface="Georgia" pitchFamily="18" charset="0"/>
              </a:rPr>
              <a:t>2. El desafío del abandono escolar:</a:t>
            </a:r>
          </a:p>
          <a:p>
            <a:pPr marL="342900" indent="-342900" algn="ctr">
              <a:lnSpc>
                <a:spcPct val="80000"/>
              </a:lnSpc>
              <a:spcBef>
                <a:spcPts val="0"/>
              </a:spcBef>
            </a:pPr>
            <a:r>
              <a:rPr lang="es-MX" sz="2000" b="1" dirty="0" smtClean="0">
                <a:latin typeface="Georgia" pitchFamily="18" charset="0"/>
              </a:rPr>
              <a:t>Tasas de asistencia escolar por edad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133297" y="6271990"/>
            <a:ext cx="78909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800" dirty="0" smtClean="0">
                <a:latin typeface="Georgia" pitchFamily="18" charset="0"/>
              </a:rPr>
              <a:t>Fuente: </a:t>
            </a:r>
            <a:r>
              <a:rPr lang="es-MX" sz="800" dirty="0">
                <a:latin typeface="Georgia" pitchFamily="18" charset="0"/>
              </a:rPr>
              <a:t>E</a:t>
            </a:r>
            <a:r>
              <a:rPr lang="es-MX" sz="800" dirty="0" smtClean="0">
                <a:latin typeface="Georgia" pitchFamily="18" charset="0"/>
              </a:rPr>
              <a:t>stimaciones de la SEMS, con base en la Encuesta Nacional de Ocupación y Empleo ENOE, II trimestre 2012.  INEGI</a:t>
            </a:r>
          </a:p>
        </p:txBody>
      </p:sp>
      <p:sp>
        <p:nvSpPr>
          <p:cNvPr id="11" name="10 Rectángulo"/>
          <p:cNvSpPr/>
          <p:nvPr/>
        </p:nvSpPr>
        <p:spPr bwMode="auto">
          <a:xfrm>
            <a:off x="0" y="848412"/>
            <a:ext cx="8154186" cy="42420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2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cxnSp>
        <p:nvCxnSpPr>
          <p:cNvPr id="3" name="2 Conector recto de flecha"/>
          <p:cNvCxnSpPr/>
          <p:nvPr/>
        </p:nvCxnSpPr>
        <p:spPr>
          <a:xfrm>
            <a:off x="4333292" y="1988840"/>
            <a:ext cx="4055132" cy="3096344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Rectángulo"/>
          <p:cNvSpPr/>
          <p:nvPr/>
        </p:nvSpPr>
        <p:spPr>
          <a:xfrm>
            <a:off x="5361655" y="1556792"/>
            <a:ext cx="3351189" cy="81594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>
                <a:solidFill>
                  <a:schemeClr val="tx1"/>
                </a:solidFill>
                <a:latin typeface="Georgia" pitchFamily="18" charset="0"/>
              </a:rPr>
              <a:t>A partir de los 15 años disminuye aceleradamente la asistencia escolar</a:t>
            </a:r>
            <a:endParaRPr lang="es-MX" sz="1600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76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83569" y="0"/>
            <a:ext cx="8640959" cy="119675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s-MX" b="1" dirty="0" smtClean="0">
                <a:latin typeface="Georgia" pitchFamily="18" charset="0"/>
              </a:rPr>
              <a:t>2. El desafío del abandono escolar:</a:t>
            </a:r>
          </a:p>
          <a:p>
            <a:pPr algn="ctr"/>
            <a:r>
              <a:rPr lang="es-MX" sz="2000" b="1" dirty="0" smtClean="0">
                <a:latin typeface="Georgia" pitchFamily="18" charset="0"/>
              </a:rPr>
              <a:t>Reducir la tasa de deserción de 15% en 2012 a 9% en 2018 </a:t>
            </a:r>
            <a:endParaRPr lang="es-MX" sz="2000" b="1" dirty="0">
              <a:latin typeface="Georgia" pitchFamily="18" charset="0"/>
            </a:endParaRPr>
          </a:p>
        </p:txBody>
      </p:sp>
      <p:graphicFrame>
        <p:nvGraphicFramePr>
          <p:cNvPr id="7" name="5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680029"/>
              </p:ext>
            </p:extLst>
          </p:nvPr>
        </p:nvGraphicFramePr>
        <p:xfrm>
          <a:off x="251520" y="1063814"/>
          <a:ext cx="4365526" cy="3709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4644008" y="1556792"/>
            <a:ext cx="4406552" cy="2800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MX" sz="1600" kern="0" dirty="0" smtClean="0">
              <a:latin typeface="Georgia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MX" sz="1600" kern="0" dirty="0" smtClean="0">
                <a:latin typeface="Georgia" pitchFamily="18" charset="0"/>
              </a:rPr>
              <a:t>3 </a:t>
            </a:r>
            <a:r>
              <a:rPr lang="es-MX" sz="1600" kern="0" dirty="0">
                <a:latin typeface="Georgia" pitchFamily="18" charset="0"/>
              </a:rPr>
              <a:t>ideas </a:t>
            </a:r>
            <a:r>
              <a:rPr lang="es-MX" sz="1600" kern="0" dirty="0" smtClean="0">
                <a:latin typeface="Georgia" pitchFamily="18" charset="0"/>
              </a:rPr>
              <a:t>para combatir el abandono: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MX" sz="1600" kern="0" dirty="0" smtClean="0">
              <a:latin typeface="Georgia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sz="1600" kern="0" dirty="0" smtClean="0">
                <a:latin typeface="Georgia" pitchFamily="18" charset="0"/>
              </a:rPr>
              <a:t>El </a:t>
            </a:r>
            <a:r>
              <a:rPr lang="es-MX" sz="1600" kern="0" dirty="0">
                <a:latin typeface="Georgia" pitchFamily="18" charset="0"/>
              </a:rPr>
              <a:t>abandono </a:t>
            </a:r>
            <a:r>
              <a:rPr lang="es-MX" sz="1600" b="1" kern="0" dirty="0">
                <a:latin typeface="Georgia" pitchFamily="18" charset="0"/>
              </a:rPr>
              <a:t>no es </a:t>
            </a:r>
            <a:r>
              <a:rPr lang="es-MX" sz="1600" b="1" kern="0" dirty="0" smtClean="0">
                <a:latin typeface="Georgia" pitchFamily="18" charset="0"/>
              </a:rPr>
              <a:t>un </a:t>
            </a:r>
            <a:r>
              <a:rPr lang="es-MX" sz="1600" b="1" kern="0" dirty="0">
                <a:latin typeface="Georgia" pitchFamily="18" charset="0"/>
              </a:rPr>
              <a:t>hecho </a:t>
            </a:r>
            <a:r>
              <a:rPr lang="es-MX" sz="1600" b="1" kern="0" dirty="0" smtClean="0">
                <a:latin typeface="Georgia" pitchFamily="18" charset="0"/>
              </a:rPr>
              <a:t>inevitable.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MX" sz="1600" b="1" kern="0" dirty="0" smtClean="0">
              <a:latin typeface="Georgia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sz="1600" b="1" kern="0" dirty="0" smtClean="0">
                <a:latin typeface="Georgia" pitchFamily="18" charset="0"/>
              </a:rPr>
              <a:t>Se </a:t>
            </a:r>
            <a:r>
              <a:rPr lang="es-MX" sz="1600" b="1" kern="0" dirty="0">
                <a:latin typeface="Georgia" pitchFamily="18" charset="0"/>
              </a:rPr>
              <a:t>puede </a:t>
            </a:r>
            <a:r>
              <a:rPr lang="es-MX" sz="1600" b="1" kern="0" dirty="0" smtClean="0">
                <a:latin typeface="Georgia" pitchFamily="18" charset="0"/>
              </a:rPr>
              <a:t>y se debe hacer </a:t>
            </a:r>
            <a:r>
              <a:rPr lang="es-MX" sz="1600" b="1" kern="0" dirty="0">
                <a:latin typeface="Georgia" pitchFamily="18" charset="0"/>
              </a:rPr>
              <a:t>algo </a:t>
            </a:r>
            <a:r>
              <a:rPr lang="es-MX" sz="1600" kern="0" dirty="0">
                <a:latin typeface="Georgia" pitchFamily="18" charset="0"/>
              </a:rPr>
              <a:t>contra el abandono para </a:t>
            </a:r>
            <a:r>
              <a:rPr lang="es-MX" sz="1600" kern="0" dirty="0" smtClean="0">
                <a:latin typeface="Georgia" pitchFamily="18" charset="0"/>
              </a:rPr>
              <a:t>prevenirlo.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MX" sz="1600" kern="0" dirty="0" smtClean="0">
              <a:latin typeface="Georgia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sz="1600" kern="0" dirty="0" smtClean="0">
                <a:latin typeface="Georgia" pitchFamily="18" charset="0"/>
              </a:rPr>
              <a:t>Diversas </a:t>
            </a:r>
            <a:r>
              <a:rPr lang="es-MX" sz="1600" b="1" kern="0" dirty="0" smtClean="0">
                <a:latin typeface="Georgia" pitchFamily="18" charset="0"/>
              </a:rPr>
              <a:t>causas </a:t>
            </a:r>
            <a:r>
              <a:rPr lang="es-MX" sz="1600" kern="0" dirty="0" smtClean="0">
                <a:latin typeface="Georgia" pitchFamily="18" charset="0"/>
              </a:rPr>
              <a:t>operan en el </a:t>
            </a:r>
            <a:r>
              <a:rPr lang="es-MX" sz="1600" b="1" kern="0" dirty="0" smtClean="0">
                <a:latin typeface="Georgia" pitchFamily="18" charset="0"/>
              </a:rPr>
              <a:t>ámbito escolar</a:t>
            </a:r>
            <a:r>
              <a:rPr lang="es-MX" sz="1600" kern="0" dirty="0" smtClean="0">
                <a:latin typeface="Georgia" pitchFamily="18" charset="0"/>
              </a:rPr>
              <a:t>.</a:t>
            </a:r>
            <a:endParaRPr lang="es-MX" sz="1600" kern="0" dirty="0">
              <a:latin typeface="Georgia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187624" y="1196752"/>
            <a:ext cx="259228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700" b="1" dirty="0" smtClean="0">
                <a:solidFill>
                  <a:schemeClr val="tx1"/>
                </a:solidFill>
                <a:latin typeface="Georgia" pitchFamily="18" charset="0"/>
              </a:rPr>
              <a:t>Tasa de abandono</a:t>
            </a:r>
            <a:endParaRPr lang="es-MX" sz="17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288120488"/>
              </p:ext>
            </p:extLst>
          </p:nvPr>
        </p:nvGraphicFramePr>
        <p:xfrm>
          <a:off x="251520" y="4869160"/>
          <a:ext cx="8785185" cy="1508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83569" y="2564904"/>
            <a:ext cx="1512167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1800" dirty="0" smtClean="0">
                <a:latin typeface="Georgia" pitchFamily="18" charset="0"/>
              </a:rPr>
              <a:t>Meta: Disminuir la tasa de abandono de 15 a 9%</a:t>
            </a:r>
            <a:endParaRPr lang="es-MX" sz="18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SEP</Template>
  <TotalTime>37825</TotalTime>
  <Words>3406</Words>
  <Application>Microsoft Office PowerPoint</Application>
  <PresentationFormat>Presentación en pantalla (4:3)</PresentationFormat>
  <Paragraphs>568</Paragraphs>
  <Slides>50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51" baseType="lpstr">
      <vt:lpstr>Tema de Office</vt:lpstr>
      <vt:lpstr>Presentación de PowerPoint</vt:lpstr>
      <vt:lpstr>Presentación de PowerPoint</vt:lpstr>
      <vt:lpstr>Principales desafíos de la educación media superior</vt:lpstr>
      <vt:lpstr>Presentación de PowerPoint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6. El desafío de la profesionalización docente y directiva. Las ACADEMIAS deben impulsar acciones de formación docente más eficaces</vt:lpstr>
      <vt:lpstr>6. El desafío de la profesionalización docente y directiva.  ¿Cómo participan las ACADEMIAS? Los profesores de bachillerato  necesitan fortalecer sus competencias didácticas y disciplinares</vt:lpstr>
      <vt:lpstr>Presentación de PowerPoint</vt:lpstr>
      <vt:lpstr>Presentación de PowerPoint</vt:lpstr>
      <vt:lpstr>Presentación de PowerPoint</vt:lpstr>
      <vt:lpstr>6. El desafío de la profesionalización docente y directiva. El impulso al trabajo de las ACADEMIAS enfrenta tres tipos de conductas particulares de los docentes:</vt:lpstr>
      <vt:lpstr>6. El desafío de la profesionalización docente y directiva. Reforzar el trabajo colegiado en los planteles para  construir mejores ambientes de aprendizaje</vt:lpstr>
      <vt:lpstr>6. El desafío de la profesionalización docente y directiva. Materiales y actividades de apoyo para que las ACADEMIAS sean más efectivas </vt:lpstr>
      <vt:lpstr>6. El desafío de la profesionalización docente y directiva. Tareas inmediatas</vt:lpstr>
      <vt:lpstr>Presentación de PowerPoint</vt:lpstr>
      <vt:lpstr>7. El desafío de la continuidad de los trayectos educativos de los jóvenes</vt:lpstr>
      <vt:lpstr>7. El desafío de la continuidad de los trayectos educativos  La orientación vocacional es crucial</vt:lpstr>
      <vt:lpstr>7. El desafío de la continuidad de los trayectos educativos Portal de orientación vocacional </vt:lpstr>
      <vt:lpstr>Presentación de PowerPoint</vt:lpstr>
      <vt:lpstr>Presentación de PowerPoint</vt:lpstr>
      <vt:lpstr>Presentación de PowerPoint</vt:lpstr>
      <vt:lpstr>Presentación de PowerPoint</vt:lpstr>
      <vt:lpstr>Existe la percepción entre los jóvenes de que las competencias adquiridas en el bachillerato no fueron muy útiles en su primer empleo</vt:lpstr>
      <vt:lpstr>Presentación de PowerPoint</vt:lpstr>
      <vt:lpstr>9.  El desafío de la articulación entre la oferta educativa y la demanda laboral Necesitamos un cambio de paradigma</vt:lpstr>
      <vt:lpstr>Presentación de PowerPoint</vt:lpstr>
      <vt:lpstr>Presentación de PowerPoint</vt:lpstr>
      <vt:lpstr>Presentación de PowerPoint</vt:lpstr>
      <vt:lpstr>10. Elevada prevalencia de conductas de riesgo Importancia de las habilidades socioemocionales</vt:lpstr>
      <vt:lpstr>10. Elevada prevalencia de conductas de riesgo El desarrollo de habilidades socioemocionales en el nivel medio superior</vt:lpstr>
      <vt:lpstr>Presentación de PowerPoint</vt:lpstr>
    </vt:vector>
  </TitlesOfParts>
  <Company>SECRETARIA DE EDUCACION PUBLICA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BECAS EN EDUCACIÓN SUPERIOR</dc:title>
  <dc:creator>Cordinacion de asesores</dc:creator>
  <dc:description>Participantes_x000d_
Elizabeth M., Jorge A., Martha H. y Araceli O.</dc:description>
  <cp:lastModifiedBy>LENOVO</cp:lastModifiedBy>
  <cp:revision>3038</cp:revision>
  <cp:lastPrinted>2014-10-06T00:14:32Z</cp:lastPrinted>
  <dcterms:created xsi:type="dcterms:W3CDTF">2007-02-08T11:36:11Z</dcterms:created>
  <dcterms:modified xsi:type="dcterms:W3CDTF">2014-10-06T04:00:18Z</dcterms:modified>
</cp:coreProperties>
</file>